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3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2.xml" ContentType="application/vnd.openxmlformats-officedocument.drawingml.chartshapes+xml"/>
  <Override PartName="/ppt/notesSlides/notesSlide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7"/>
  </p:notesMasterIdLst>
  <p:sldIdLst>
    <p:sldId id="285" r:id="rId2"/>
    <p:sldId id="1083" r:id="rId3"/>
    <p:sldId id="305" r:id="rId4"/>
    <p:sldId id="306" r:id="rId5"/>
    <p:sldId id="309" r:id="rId6"/>
    <p:sldId id="310" r:id="rId7"/>
    <p:sldId id="307" r:id="rId8"/>
    <p:sldId id="748" r:id="rId9"/>
    <p:sldId id="356" r:id="rId10"/>
    <p:sldId id="750" r:id="rId11"/>
    <p:sldId id="752" r:id="rId12"/>
    <p:sldId id="308" r:id="rId13"/>
    <p:sldId id="261" r:id="rId14"/>
    <p:sldId id="290" r:id="rId15"/>
    <p:sldId id="762" r:id="rId16"/>
    <p:sldId id="774" r:id="rId17"/>
    <p:sldId id="299" r:id="rId18"/>
    <p:sldId id="607" r:id="rId19"/>
    <p:sldId id="610" r:id="rId20"/>
    <p:sldId id="611" r:id="rId21"/>
    <p:sldId id="609" r:id="rId22"/>
    <p:sldId id="517" r:id="rId23"/>
    <p:sldId id="512" r:id="rId24"/>
    <p:sldId id="1086" r:id="rId25"/>
    <p:sldId id="561" r:id="rId26"/>
    <p:sldId id="1085" r:id="rId27"/>
    <p:sldId id="1087" r:id="rId28"/>
    <p:sldId id="775" r:id="rId29"/>
    <p:sldId id="777" r:id="rId30"/>
    <p:sldId id="312" r:id="rId31"/>
    <p:sldId id="778" r:id="rId32"/>
    <p:sldId id="779" r:id="rId33"/>
    <p:sldId id="753" r:id="rId34"/>
    <p:sldId id="754" r:id="rId35"/>
    <p:sldId id="1082" r:id="rId36"/>
    <p:sldId id="1076" r:id="rId37"/>
    <p:sldId id="1035" r:id="rId38"/>
    <p:sldId id="987" r:id="rId39"/>
    <p:sldId id="986" r:id="rId40"/>
    <p:sldId id="1053" r:id="rId41"/>
    <p:sldId id="1054" r:id="rId42"/>
    <p:sldId id="1077" r:id="rId43"/>
    <p:sldId id="1031" r:id="rId44"/>
    <p:sldId id="1080" r:id="rId45"/>
    <p:sldId id="1063" r:id="rId46"/>
    <p:sldId id="1064" r:id="rId47"/>
    <p:sldId id="664" r:id="rId48"/>
    <p:sldId id="1065" r:id="rId49"/>
    <p:sldId id="1055" r:id="rId50"/>
    <p:sldId id="1056" r:id="rId51"/>
    <p:sldId id="1058" r:id="rId52"/>
    <p:sldId id="1059" r:id="rId53"/>
    <p:sldId id="1061" r:id="rId54"/>
    <p:sldId id="1066" r:id="rId55"/>
    <p:sldId id="1068" r:id="rId56"/>
    <p:sldId id="1070" r:id="rId57"/>
    <p:sldId id="1071" r:id="rId58"/>
    <p:sldId id="1039" r:id="rId59"/>
    <p:sldId id="1049" r:id="rId60"/>
    <p:sldId id="1045" r:id="rId61"/>
    <p:sldId id="1036" r:id="rId62"/>
    <p:sldId id="1081" r:id="rId63"/>
    <p:sldId id="760" r:id="rId64"/>
    <p:sldId id="1084" r:id="rId65"/>
    <p:sldId id="761" r:id="rId6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lide" id="{A55724CC-D581-4773-B32E-6E0F0D726841}">
          <p14:sldIdLst>
            <p14:sldId id="285"/>
            <p14:sldId id="1083"/>
            <p14:sldId id="305"/>
            <p14:sldId id="306"/>
            <p14:sldId id="309"/>
            <p14:sldId id="310"/>
            <p14:sldId id="307"/>
            <p14:sldId id="748"/>
            <p14:sldId id="356"/>
            <p14:sldId id="750"/>
            <p14:sldId id="752"/>
            <p14:sldId id="308"/>
            <p14:sldId id="261"/>
            <p14:sldId id="290"/>
            <p14:sldId id="762"/>
            <p14:sldId id="774"/>
            <p14:sldId id="299"/>
            <p14:sldId id="607"/>
            <p14:sldId id="610"/>
            <p14:sldId id="611"/>
            <p14:sldId id="609"/>
            <p14:sldId id="517"/>
            <p14:sldId id="512"/>
            <p14:sldId id="1086"/>
            <p14:sldId id="561"/>
            <p14:sldId id="1085"/>
            <p14:sldId id="1087"/>
            <p14:sldId id="775"/>
            <p14:sldId id="777"/>
            <p14:sldId id="312"/>
            <p14:sldId id="778"/>
            <p14:sldId id="779"/>
            <p14:sldId id="753"/>
            <p14:sldId id="754"/>
            <p14:sldId id="1082"/>
            <p14:sldId id="1076"/>
            <p14:sldId id="1035"/>
            <p14:sldId id="987"/>
            <p14:sldId id="986"/>
            <p14:sldId id="1053"/>
            <p14:sldId id="1054"/>
            <p14:sldId id="1077"/>
            <p14:sldId id="1031"/>
            <p14:sldId id="1080"/>
            <p14:sldId id="1063"/>
            <p14:sldId id="1064"/>
            <p14:sldId id="664"/>
            <p14:sldId id="1065"/>
            <p14:sldId id="1055"/>
            <p14:sldId id="1056"/>
            <p14:sldId id="1058"/>
            <p14:sldId id="1059"/>
            <p14:sldId id="1061"/>
            <p14:sldId id="1066"/>
            <p14:sldId id="1068"/>
            <p14:sldId id="1070"/>
            <p14:sldId id="1071"/>
            <p14:sldId id="1039"/>
            <p14:sldId id="1049"/>
            <p14:sldId id="1045"/>
            <p14:sldId id="1036"/>
            <p14:sldId id="1081"/>
            <p14:sldId id="760"/>
            <p14:sldId id="1084"/>
            <p14:sldId id="761"/>
          </p14:sldIdLst>
        </p14:section>
        <p14:section name="Portfolio" id="{ED300F8F-E086-4395-B6BD-3817B099A196}">
          <p14:sldIdLst/>
        </p14:section>
        <p14:section name="Infographic" id="{980E4CDC-F599-46EA-81E0-C85C11E37C75}">
          <p14:sldIdLst/>
        </p14:section>
        <p14:section name="Closing" id="{05D75387-DA81-481B-9201-D7FC343E37A8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6423" autoAdjust="0"/>
    <p:restoredTop sz="94660"/>
  </p:normalViewPr>
  <p:slideViewPr>
    <p:cSldViewPr snapToGrid="0">
      <p:cViewPr varScale="1">
        <p:scale>
          <a:sx n="70" d="100"/>
          <a:sy n="70" d="100"/>
        </p:scale>
        <p:origin x="19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\\Users\marcelaarroyavesandino\Downloads\LPVcM__2019%20(2)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34"/>
    </mc:Choice>
    <mc:Fallback>
      <c:style val="34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 sz="1100" b="1" i="0" baseline="0"/>
              <a:t>Gráfico 1. </a:t>
            </a:r>
            <a:r>
              <a:rPr lang="es-CR" sz="1100" b="1" i="0" baseline="0"/>
              <a:t>Cantidad de casos entrados en las Fiscalías Penales de Adultos por concepto de delitos de  la Ley de Penalización de Violencia contra la Mujer (LPVcM)</a:t>
            </a:r>
          </a:p>
          <a:p>
            <a:pPr>
              <a:defRPr/>
            </a:pPr>
            <a:r>
              <a:rPr lang="es-CR" sz="1100" b="1" i="0" baseline="0"/>
              <a:t>-segregación por los cinco tipos de delitos más representativos-</a:t>
            </a:r>
          </a:p>
          <a:p>
            <a:pPr>
              <a:defRPr/>
            </a:pPr>
            <a:r>
              <a:rPr lang="en-US" sz="1100" b="1" i="0" baseline="0"/>
              <a:t>Periodo 2015-2019.</a:t>
            </a:r>
            <a:endParaRPr lang="ru-RU" sz="1100" b="1" i="0" baseline="0"/>
          </a:p>
        </c:rich>
      </c:tx>
      <c:overlay val="0"/>
    </c:title>
    <c:autoTitleDeleted val="0"/>
    <c:plotArea>
      <c:layout/>
      <c:barChart>
        <c:barDir val="col"/>
        <c:grouping val="stacked"/>
        <c:varyColors val="0"/>
        <c:ser>
          <c:idx val="1"/>
          <c:order val="0"/>
          <c:tx>
            <c:strRef>
              <c:f>'2018'!$B$3</c:f>
              <c:strCache>
                <c:ptCount val="1"/>
                <c:pt idx="0">
                  <c:v>Maltrato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'2018'!$G$2:$S$2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'2018'!$G$3:$S$3</c:f>
              <c:numCache>
                <c:formatCode>#,##0</c:formatCode>
                <c:ptCount val="5"/>
                <c:pt idx="0">
                  <c:v>6762</c:v>
                </c:pt>
                <c:pt idx="1">
                  <c:v>7010</c:v>
                </c:pt>
                <c:pt idx="2">
                  <c:v>7344</c:v>
                </c:pt>
                <c:pt idx="3">
                  <c:v>8429</c:v>
                </c:pt>
                <c:pt idx="4">
                  <c:v>8018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541-854F-9795-E346FDC9330C}"/>
            </c:ext>
          </c:extLst>
        </c:ser>
        <c:ser>
          <c:idx val="2"/>
          <c:order val="1"/>
          <c:tx>
            <c:strRef>
              <c:f>'2018'!$B$4</c:f>
              <c:strCache>
                <c:ptCount val="1"/>
                <c:pt idx="0">
                  <c:v>Incumplimiento de una medida de protección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'2018'!$G$2:$S$2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'2018'!$G$4:$S$4</c:f>
              <c:numCache>
                <c:formatCode>#,##0</c:formatCode>
                <c:ptCount val="5"/>
                <c:pt idx="0">
                  <c:v>6421</c:v>
                </c:pt>
                <c:pt idx="1">
                  <c:v>6521</c:v>
                </c:pt>
                <c:pt idx="2">
                  <c:v>6405</c:v>
                </c:pt>
                <c:pt idx="3">
                  <c:v>5639</c:v>
                </c:pt>
                <c:pt idx="4">
                  <c:v>6176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541-854F-9795-E346FDC9330C}"/>
            </c:ext>
          </c:extLst>
        </c:ser>
        <c:ser>
          <c:idx val="3"/>
          <c:order val="2"/>
          <c:tx>
            <c:strRef>
              <c:f>'2018'!$B$5</c:f>
              <c:strCache>
                <c:ptCount val="1"/>
                <c:pt idx="0">
                  <c:v>Ofensas a la dignidad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'2018'!$G$2:$S$2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'2018'!$G$5:$S$5</c:f>
              <c:numCache>
                <c:formatCode>#,##0</c:formatCode>
                <c:ptCount val="5"/>
                <c:pt idx="0">
                  <c:v>3201</c:v>
                </c:pt>
                <c:pt idx="1">
                  <c:v>2962</c:v>
                </c:pt>
                <c:pt idx="2">
                  <c:v>2441</c:v>
                </c:pt>
                <c:pt idx="3">
                  <c:v>3027</c:v>
                </c:pt>
                <c:pt idx="4">
                  <c:v>3912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541-854F-9795-E346FDC9330C}"/>
            </c:ext>
          </c:extLst>
        </c:ser>
        <c:ser>
          <c:idx val="5"/>
          <c:order val="3"/>
          <c:tx>
            <c:strRef>
              <c:f>'2018'!$B$6</c:f>
              <c:strCache>
                <c:ptCount val="1"/>
                <c:pt idx="0">
                  <c:v>Amenazas contra una mujer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numRef>
              <c:f>'2018'!$G$2:$S$2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'2018'!$G$6:$S$6</c:f>
              <c:numCache>
                <c:formatCode>#,##0</c:formatCode>
                <c:ptCount val="5"/>
                <c:pt idx="0">
                  <c:v>1738</c:v>
                </c:pt>
                <c:pt idx="1">
                  <c:v>1938</c:v>
                </c:pt>
                <c:pt idx="2">
                  <c:v>1852</c:v>
                </c:pt>
                <c:pt idx="3">
                  <c:v>2160</c:v>
                </c:pt>
                <c:pt idx="4">
                  <c:v>2078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541-854F-9795-E346FDC9330C}"/>
            </c:ext>
          </c:extLst>
        </c:ser>
        <c:ser>
          <c:idx val="4"/>
          <c:order val="4"/>
          <c:tx>
            <c:strRef>
              <c:f>'2018'!$B$7</c:f>
              <c:strCache>
                <c:ptCount val="1"/>
                <c:pt idx="0">
                  <c:v>Daño patrimonial</c:v>
                </c:pt>
              </c:strCache>
            </c:strRef>
          </c:tx>
          <c:invertIfNegative val="0"/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>
                    <a:solidFill>
                      <a:sysClr val="windowText" lastClr="000000"/>
                    </a:solidFill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numRef>
              <c:f>'2018'!$G$2:$S$2</c:f>
              <c:numCache>
                <c:formatCode>General</c:formatCode>
                <c:ptCount val="5"/>
                <c:pt idx="0">
                  <c:v>2015</c:v>
                </c:pt>
                <c:pt idx="1">
                  <c:v>2016</c:v>
                </c:pt>
                <c:pt idx="2">
                  <c:v>2017</c:v>
                </c:pt>
                <c:pt idx="3">
                  <c:v>2018</c:v>
                </c:pt>
                <c:pt idx="4">
                  <c:v>2019</c:v>
                </c:pt>
              </c:numCache>
            </c:numRef>
          </c:cat>
          <c:val>
            <c:numRef>
              <c:f>'2018'!$G$7:$S$7</c:f>
              <c:numCache>
                <c:formatCode>General</c:formatCode>
                <c:ptCount val="5"/>
                <c:pt idx="0">
                  <c:v>106</c:v>
                </c:pt>
                <c:pt idx="1">
                  <c:v>131</c:v>
                </c:pt>
                <c:pt idx="2">
                  <c:v>173</c:v>
                </c:pt>
                <c:pt idx="3">
                  <c:v>169</c:v>
                </c:pt>
                <c:pt idx="4" formatCode="#,##0">
                  <c:v>225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541-854F-9795-E346FDC9330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5"/>
        <c:overlap val="100"/>
        <c:axId val="52229632"/>
        <c:axId val="52231168"/>
      </c:barChart>
      <c:lineChart>
        <c:grouping val="standard"/>
        <c:varyColors val="0"/>
        <c:ser>
          <c:idx val="6"/>
          <c:order val="5"/>
          <c:tx>
            <c:strRef>
              <c:f>'2018'!$B$25</c:f>
              <c:strCache>
                <c:ptCount val="1"/>
                <c:pt idx="0">
                  <c:v>Total por año</c:v>
                </c:pt>
              </c:strCache>
            </c:strRef>
          </c:tx>
          <c:marker>
            <c:symbol val="none"/>
          </c:marker>
          <c:dLbls>
            <c:spPr>
              <a:noFill/>
              <a:ln>
                <a:noFill/>
              </a:ln>
              <a:effectLst/>
            </c:spPr>
            <c:txPr>
              <a:bodyPr wrap="square" lIns="38100" tIns="19050" rIns="38100" bIns="19050" anchor="ctr">
                <a:spAutoFit/>
              </a:bodyPr>
              <a:lstStyle/>
              <a:p>
                <a:pPr>
                  <a:defRPr b="1"/>
                </a:pPr>
                <a:endParaRPr lang="es-CO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Lit>
              <c:ptCount val="5"/>
              <c:pt idx="0">
                <c:v>2015</c:v>
              </c:pt>
              <c:pt idx="1">
                <c:v>2016</c:v>
              </c:pt>
              <c:pt idx="2">
                <c:v>2017</c:v>
              </c:pt>
              <c:pt idx="3">
                <c:v>2018</c:v>
              </c:pt>
              <c:pt idx="4">
                <c:v>2019</c:v>
              </c:pt>
              <c:extLst>
                <c:ext xmlns:c15="http://schemas.microsoft.com/office/drawing/2012/chart" uri="{02D57815-91ED-43cb-92C2-25804820EDAC}">
                  <c15:autoCat val="1"/>
                </c:ext>
              </c:extLst>
            </c:strLit>
          </c:cat>
          <c:val>
            <c:numRef>
              <c:f>'2018'!$G$25:$S$25</c:f>
              <c:numCache>
                <c:formatCode>#,##0</c:formatCode>
                <c:ptCount val="5"/>
                <c:pt idx="0">
                  <c:v>18693</c:v>
                </c:pt>
                <c:pt idx="1">
                  <c:v>18971</c:v>
                </c:pt>
                <c:pt idx="2">
                  <c:v>18705</c:v>
                </c:pt>
                <c:pt idx="3">
                  <c:v>20130</c:v>
                </c:pt>
                <c:pt idx="4">
                  <c:v>21122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5-C541-854F-9795-E346FDC9330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2229632"/>
        <c:axId val="52231168"/>
      </c:lineChart>
      <c:catAx>
        <c:axId val="52229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b="1"/>
            </a:pPr>
            <a:endParaRPr lang="es-CO"/>
          </a:p>
        </c:txPr>
        <c:crossAx val="52231168"/>
        <c:crosses val="autoZero"/>
        <c:auto val="1"/>
        <c:lblAlgn val="ctr"/>
        <c:lblOffset val="100"/>
        <c:noMultiLvlLbl val="0"/>
      </c:catAx>
      <c:valAx>
        <c:axId val="52231168"/>
        <c:scaling>
          <c:orientation val="minMax"/>
        </c:scaling>
        <c:delete val="1"/>
        <c:axPos val="l"/>
        <c:numFmt formatCode="#,##0" sourceLinked="1"/>
        <c:majorTickMark val="none"/>
        <c:minorTickMark val="none"/>
        <c:tickLblPos val="nextTo"/>
        <c:crossAx val="52229632"/>
        <c:crosses val="autoZero"/>
        <c:crossBetween val="between"/>
      </c:valAx>
    </c:plotArea>
    <c:legend>
      <c:legendPos val="r"/>
      <c:overlay val="0"/>
      <c:txPr>
        <a:bodyPr/>
        <a:lstStyle/>
        <a:p>
          <a:pPr>
            <a:defRPr b="1"/>
          </a:pPr>
          <a:endParaRPr lang="es-CO"/>
        </a:p>
      </c:txPr>
    </c:legend>
    <c:plotVisOnly val="1"/>
    <c:dispBlanksAs val="gap"/>
    <c:showDLblsOverMax val="0"/>
  </c:chart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4374620896192756"/>
          <c:y val="9.9513035216963877E-2"/>
          <c:w val="0.74231123337471139"/>
          <c:h val="0.8449360331609231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Mujeres</c:v>
                </c:pt>
              </c:strCache>
            </c:strRef>
          </c:tx>
          <c:spPr>
            <a:solidFill>
              <a:schemeClr val="accent1">
                <a:shade val="76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Hoja1!$A$2:$A$12</c:f>
              <c:strCache>
                <c:ptCount val="11"/>
                <c:pt idx="0">
                  <c:v>Enojo, ira o disgusto</c:v>
                </c:pt>
                <c:pt idx="1">
                  <c:v>Incomodidad o molestia</c:v>
                </c:pt>
                <c:pt idx="2">
                  <c:v>Miedo o intimidación</c:v>
                </c:pt>
                <c:pt idx="3">
                  <c:v>Asco o repulsión</c:v>
                </c:pt>
                <c:pt idx="4">
                  <c:v>Indiferencia o nada</c:v>
                </c:pt>
                <c:pt idx="5">
                  <c:v>Irrespeto, agresión o indignación</c:v>
                </c:pt>
                <c:pt idx="6">
                  <c:v>Angustia, desvalorización, objetivación</c:v>
                </c:pt>
                <c:pt idx="7">
                  <c:v>Inseguridad o impotencia</c:v>
                </c:pt>
                <c:pt idx="8">
                  <c:v>Vergüenza</c:v>
                </c:pt>
                <c:pt idx="9">
                  <c:v>Alegría, gracias o bienestar</c:v>
                </c:pt>
                <c:pt idx="10">
                  <c:v>Sorpresa o confusión</c:v>
                </c:pt>
              </c:strCache>
            </c:strRef>
          </c:cat>
          <c:val>
            <c:numRef>
              <c:f>Hoja1!$B$2:$B$12</c:f>
              <c:numCache>
                <c:formatCode>General</c:formatCode>
                <c:ptCount val="11"/>
                <c:pt idx="0">
                  <c:v>36.6</c:v>
                </c:pt>
                <c:pt idx="1">
                  <c:v>20.100000000000001</c:v>
                </c:pt>
                <c:pt idx="2">
                  <c:v>12.2</c:v>
                </c:pt>
                <c:pt idx="3">
                  <c:v>9.1</c:v>
                </c:pt>
                <c:pt idx="4">
                  <c:v>6.7</c:v>
                </c:pt>
                <c:pt idx="5">
                  <c:v>4.8</c:v>
                </c:pt>
                <c:pt idx="6">
                  <c:v>4.8</c:v>
                </c:pt>
                <c:pt idx="7">
                  <c:v>3.7</c:v>
                </c:pt>
                <c:pt idx="8">
                  <c:v>3.6</c:v>
                </c:pt>
                <c:pt idx="9">
                  <c:v>0.5</c:v>
                </c:pt>
                <c:pt idx="10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FE7-1F47-92E0-98A353713C49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Hombres</c:v>
                </c:pt>
              </c:strCache>
            </c:strRef>
          </c:tx>
          <c:spPr>
            <a:solidFill>
              <a:schemeClr val="accent1">
                <a:tint val="77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Hoja1!$A$2:$A$12</c:f>
              <c:strCache>
                <c:ptCount val="11"/>
                <c:pt idx="0">
                  <c:v>Enojo, ira o disgusto</c:v>
                </c:pt>
                <c:pt idx="1">
                  <c:v>Incomodidad o molestia</c:v>
                </c:pt>
                <c:pt idx="2">
                  <c:v>Miedo o intimidación</c:v>
                </c:pt>
                <c:pt idx="3">
                  <c:v>Asco o repulsión</c:v>
                </c:pt>
                <c:pt idx="4">
                  <c:v>Indiferencia o nada</c:v>
                </c:pt>
                <c:pt idx="5">
                  <c:v>Irrespeto, agresión o indignación</c:v>
                </c:pt>
                <c:pt idx="6">
                  <c:v>Angustia, desvalorización, objetivación</c:v>
                </c:pt>
                <c:pt idx="7">
                  <c:v>Inseguridad o impotencia</c:v>
                </c:pt>
                <c:pt idx="8">
                  <c:v>Vergüenza</c:v>
                </c:pt>
                <c:pt idx="9">
                  <c:v>Alegría, gracias o bienestar</c:v>
                </c:pt>
                <c:pt idx="10">
                  <c:v>Sorpresa o confusión</c:v>
                </c:pt>
              </c:strCache>
            </c:strRef>
          </c:cat>
          <c:val>
            <c:numRef>
              <c:f>Hoja1!$C$2:$C$12</c:f>
              <c:numCache>
                <c:formatCode>General</c:formatCode>
                <c:ptCount val="11"/>
                <c:pt idx="0">
                  <c:v>17.100000000000001</c:v>
                </c:pt>
                <c:pt idx="1">
                  <c:v>15.7</c:v>
                </c:pt>
                <c:pt idx="2">
                  <c:v>2.7</c:v>
                </c:pt>
                <c:pt idx="3">
                  <c:v>0.8</c:v>
                </c:pt>
                <c:pt idx="4">
                  <c:v>21.2</c:v>
                </c:pt>
                <c:pt idx="5">
                  <c:v>6</c:v>
                </c:pt>
                <c:pt idx="6">
                  <c:v>5.2</c:v>
                </c:pt>
                <c:pt idx="7">
                  <c:v>1.4</c:v>
                </c:pt>
                <c:pt idx="8">
                  <c:v>2.7</c:v>
                </c:pt>
                <c:pt idx="9">
                  <c:v>7.8</c:v>
                </c:pt>
                <c:pt idx="10">
                  <c:v>6.2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FE7-1F47-92E0-98A353713C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803001023"/>
        <c:axId val="1802913727"/>
      </c:barChart>
      <c:catAx>
        <c:axId val="1803001023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802913727"/>
        <c:crosses val="autoZero"/>
        <c:auto val="1"/>
        <c:lblAlgn val="ctr"/>
        <c:lblOffset val="100"/>
        <c:noMultiLvlLbl val="0"/>
      </c:catAx>
      <c:valAx>
        <c:axId val="180291372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80300102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446448840344999"/>
          <c:y val="0"/>
          <c:w val="0.78003671426442167"/>
          <c:h val="0.84493603316092314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Hoja1!$B$1</c:f>
              <c:strCache>
                <c:ptCount val="1"/>
                <c:pt idx="0">
                  <c:v>Mujeres</c:v>
                </c:pt>
              </c:strCache>
            </c:strRef>
          </c:tx>
          <c:spPr>
            <a:solidFill>
              <a:schemeClr val="accent1">
                <a:shade val="76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Hoja1!$A$2:$A$8</c:f>
              <c:strCache>
                <c:ptCount val="7"/>
                <c:pt idx="0">
                  <c:v>Total que ha realizado cambios</c:v>
                </c:pt>
                <c:pt idx="1">
                  <c:v>Cambiar su forma de vestir</c:v>
                </c:pt>
                <c:pt idx="2">
                  <c:v>Evitar salir o caminar de noche</c:v>
                </c:pt>
                <c:pt idx="3">
                  <c:v>Evitar ir a ciertos lugares</c:v>
                </c:pt>
                <c:pt idx="4">
                  <c:v>Dejar de andar solxs</c:v>
                </c:pt>
                <c:pt idx="5">
                  <c:v>Evitar usar el transporte público</c:v>
                </c:pt>
                <c:pt idx="6">
                  <c:v>Otro</c:v>
                </c:pt>
              </c:strCache>
            </c:strRef>
          </c:cat>
          <c:val>
            <c:numRef>
              <c:f>Hoja1!$B$2:$B$8</c:f>
              <c:numCache>
                <c:formatCode>General</c:formatCode>
                <c:ptCount val="7"/>
                <c:pt idx="0">
                  <c:v>25</c:v>
                </c:pt>
                <c:pt idx="1">
                  <c:v>6.1</c:v>
                </c:pt>
                <c:pt idx="2">
                  <c:v>6.1</c:v>
                </c:pt>
                <c:pt idx="3">
                  <c:v>5.2</c:v>
                </c:pt>
                <c:pt idx="4">
                  <c:v>4.8</c:v>
                </c:pt>
                <c:pt idx="5">
                  <c:v>4.2</c:v>
                </c:pt>
                <c:pt idx="6">
                  <c:v>9.8000000000000007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FE7-1F47-92E0-98A353713C49}"/>
            </c:ext>
          </c:extLst>
        </c:ser>
        <c:ser>
          <c:idx val="1"/>
          <c:order val="1"/>
          <c:tx>
            <c:strRef>
              <c:f>Hoja1!$C$1</c:f>
              <c:strCache>
                <c:ptCount val="1"/>
                <c:pt idx="0">
                  <c:v>Hombres</c:v>
                </c:pt>
              </c:strCache>
            </c:strRef>
          </c:tx>
          <c:spPr>
            <a:solidFill>
              <a:schemeClr val="accent1">
                <a:tint val="77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CO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Hoja1!$A$2:$A$8</c:f>
              <c:strCache>
                <c:ptCount val="7"/>
                <c:pt idx="0">
                  <c:v>Total que ha realizado cambios</c:v>
                </c:pt>
                <c:pt idx="1">
                  <c:v>Cambiar su forma de vestir</c:v>
                </c:pt>
                <c:pt idx="2">
                  <c:v>Evitar salir o caminar de noche</c:v>
                </c:pt>
                <c:pt idx="3">
                  <c:v>Evitar ir a ciertos lugares</c:v>
                </c:pt>
                <c:pt idx="4">
                  <c:v>Dejar de andar solxs</c:v>
                </c:pt>
                <c:pt idx="5">
                  <c:v>Evitar usar el transporte público</c:v>
                </c:pt>
                <c:pt idx="6">
                  <c:v>Otro</c:v>
                </c:pt>
              </c:strCache>
            </c:strRef>
          </c:cat>
          <c:val>
            <c:numRef>
              <c:f>Hoja1!$C$2:$C$8</c:f>
              <c:numCache>
                <c:formatCode>General</c:formatCode>
                <c:ptCount val="7"/>
                <c:pt idx="0">
                  <c:v>10.4</c:v>
                </c:pt>
                <c:pt idx="1">
                  <c:v>0</c:v>
                </c:pt>
                <c:pt idx="2">
                  <c:v>0</c:v>
                </c:pt>
                <c:pt idx="3">
                  <c:v>1.4</c:v>
                </c:pt>
                <c:pt idx="4">
                  <c:v>0</c:v>
                </c:pt>
                <c:pt idx="5">
                  <c:v>1.2</c:v>
                </c:pt>
                <c:pt idx="6">
                  <c:v>6.7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FE7-1F47-92E0-98A353713C4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axId val="1803001023"/>
        <c:axId val="1802913727"/>
      </c:barChart>
      <c:catAx>
        <c:axId val="1803001023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802913727"/>
        <c:crosses val="autoZero"/>
        <c:auto val="1"/>
        <c:lblAlgn val="ctr"/>
        <c:lblOffset val="100"/>
        <c:noMultiLvlLbl val="0"/>
      </c:catAx>
      <c:valAx>
        <c:axId val="1802913727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s-CO"/>
          </a:p>
        </c:txPr>
        <c:crossAx val="180300102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s-CO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CO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colors2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E2A020B-6729-4AE9-8CB7-0919CA017CEB}" type="doc">
      <dgm:prSet loTypeId="urn:microsoft.com/office/officeart/2005/8/layout/hList6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6099BB4A-F78A-4783-99C8-46C2D4B8B5D9}">
      <dgm:prSet phldrT="[Text]" custT="1"/>
      <dgm:spPr/>
      <dgm:t>
        <a:bodyPr anchor="ctr"/>
        <a:lstStyle/>
        <a:p>
          <a:r>
            <a:rPr lang="es-ES" sz="2400" b="1" dirty="0">
              <a:latin typeface="212 Orion Sans" pitchFamily="2" charset="0"/>
            </a:rPr>
            <a:t>Se ejercer dominio para mantener la desigualdad</a:t>
          </a:r>
          <a:endParaRPr lang="en-US" sz="2400" b="1" dirty="0">
            <a:latin typeface="212 Orion Sans" pitchFamily="2" charset="0"/>
            <a:ea typeface="Open Sans" pitchFamily="34" charset="0"/>
            <a:cs typeface="Open Sans" pitchFamily="34" charset="0"/>
          </a:endParaRPr>
        </a:p>
      </dgm:t>
    </dgm:pt>
    <dgm:pt modelId="{DB2ABC0D-1211-4C7E-B4D8-BD59682E3A02}" type="parTrans" cxnId="{2F889EA3-8484-4447-9C2C-AC1455A369EE}">
      <dgm:prSet/>
      <dgm:spPr/>
      <dgm:t>
        <a:bodyPr/>
        <a:lstStyle/>
        <a:p>
          <a:endParaRPr lang="en-US">
            <a:latin typeface="Open Sans Light" pitchFamily="34" charset="0"/>
            <a:ea typeface="Open Sans Light" pitchFamily="34" charset="0"/>
            <a:cs typeface="Open Sans Light" pitchFamily="34" charset="0"/>
          </a:endParaRPr>
        </a:p>
      </dgm:t>
    </dgm:pt>
    <dgm:pt modelId="{D8B24271-7E84-4AAD-A568-C775640DE3B5}" type="sibTrans" cxnId="{2F889EA3-8484-4447-9C2C-AC1455A369EE}">
      <dgm:prSet/>
      <dgm:spPr/>
      <dgm:t>
        <a:bodyPr/>
        <a:lstStyle/>
        <a:p>
          <a:endParaRPr lang="en-US">
            <a:latin typeface="Open Sans Light" pitchFamily="34" charset="0"/>
            <a:ea typeface="Open Sans Light" pitchFamily="34" charset="0"/>
            <a:cs typeface="Open Sans Light" pitchFamily="34" charset="0"/>
          </a:endParaRPr>
        </a:p>
      </dgm:t>
    </dgm:pt>
    <dgm:pt modelId="{3D674F65-6324-4BF0-963B-1D6D4FFB8B4E}">
      <dgm:prSet phldrT="[Text]" custT="1"/>
      <dgm:spPr/>
      <dgm:t>
        <a:bodyPr anchor="ctr"/>
        <a:lstStyle/>
        <a:p>
          <a:r>
            <a:rPr lang="es-ES" sz="2400" dirty="0">
              <a:latin typeface="212 Orion Sans" pitchFamily="2" charset="0"/>
            </a:rPr>
            <a:t>Impone un modelo de pareja que le da poder y privilegios personales al hombre </a:t>
          </a:r>
          <a:endParaRPr lang="en-US" sz="2400" b="1" dirty="0">
            <a:latin typeface="212 Orion Sans" pitchFamily="2" charset="0"/>
            <a:ea typeface="Open Sans" pitchFamily="34" charset="0"/>
            <a:cs typeface="Open Sans" pitchFamily="34" charset="0"/>
          </a:endParaRPr>
        </a:p>
      </dgm:t>
    </dgm:pt>
    <dgm:pt modelId="{7950788C-5F69-4A1F-85BA-21DC76DA61FC}" type="parTrans" cxnId="{F71B4566-D909-46E6-8789-A51277858D84}">
      <dgm:prSet/>
      <dgm:spPr/>
      <dgm:t>
        <a:bodyPr/>
        <a:lstStyle/>
        <a:p>
          <a:endParaRPr lang="en-US">
            <a:latin typeface="Open Sans Light" pitchFamily="34" charset="0"/>
            <a:ea typeface="Open Sans Light" pitchFamily="34" charset="0"/>
            <a:cs typeface="Open Sans Light" pitchFamily="34" charset="0"/>
          </a:endParaRPr>
        </a:p>
      </dgm:t>
    </dgm:pt>
    <dgm:pt modelId="{656D7FD7-A844-42ED-85E5-DA88FDBAAD28}" type="sibTrans" cxnId="{F71B4566-D909-46E6-8789-A51277858D84}">
      <dgm:prSet/>
      <dgm:spPr/>
      <dgm:t>
        <a:bodyPr/>
        <a:lstStyle/>
        <a:p>
          <a:endParaRPr lang="en-US">
            <a:latin typeface="Open Sans Light" pitchFamily="34" charset="0"/>
            <a:ea typeface="Open Sans Light" pitchFamily="34" charset="0"/>
            <a:cs typeface="Open Sans Light" pitchFamily="34" charset="0"/>
          </a:endParaRPr>
        </a:p>
      </dgm:t>
    </dgm:pt>
    <dgm:pt modelId="{60F15167-73D0-4DB1-B7F3-33E68B9D5D54}">
      <dgm:prSet phldrT="[Text]" custT="1"/>
      <dgm:spPr/>
      <dgm:t>
        <a:bodyPr/>
        <a:lstStyle/>
        <a:p>
          <a:r>
            <a:rPr lang="es-ES" sz="2000" dirty="0">
              <a:latin typeface="212 Orion Sans" pitchFamily="2" charset="0"/>
            </a:rPr>
            <a:t>Va en consonancia con lo que ha aprendido sobre cómo debe ser una pareja y un HOMBRE</a:t>
          </a:r>
          <a:endParaRPr lang="en-US" sz="2000" b="1" dirty="0">
            <a:latin typeface="212 Orion Sans" pitchFamily="2" charset="0"/>
            <a:ea typeface="Open Sans" pitchFamily="34" charset="0"/>
            <a:cs typeface="Open Sans" pitchFamily="34" charset="0"/>
          </a:endParaRPr>
        </a:p>
      </dgm:t>
    </dgm:pt>
    <dgm:pt modelId="{8418C5EF-0C4B-4BD2-8A6A-730C4E1B668A}" type="parTrans" cxnId="{85885ADF-659C-49F1-AA4B-629914F73C9C}">
      <dgm:prSet/>
      <dgm:spPr/>
      <dgm:t>
        <a:bodyPr/>
        <a:lstStyle/>
        <a:p>
          <a:endParaRPr lang="en-US">
            <a:latin typeface="Open Sans Light" pitchFamily="34" charset="0"/>
            <a:ea typeface="Open Sans Light" pitchFamily="34" charset="0"/>
            <a:cs typeface="Open Sans Light" pitchFamily="34" charset="0"/>
          </a:endParaRPr>
        </a:p>
      </dgm:t>
    </dgm:pt>
    <dgm:pt modelId="{49C906B2-3DE4-4DA2-96BB-864E609B2D98}" type="sibTrans" cxnId="{85885ADF-659C-49F1-AA4B-629914F73C9C}">
      <dgm:prSet/>
      <dgm:spPr/>
      <dgm:t>
        <a:bodyPr/>
        <a:lstStyle/>
        <a:p>
          <a:endParaRPr lang="en-US">
            <a:latin typeface="Open Sans Light" pitchFamily="34" charset="0"/>
            <a:ea typeface="Open Sans Light" pitchFamily="34" charset="0"/>
            <a:cs typeface="Open Sans Light" pitchFamily="34" charset="0"/>
          </a:endParaRPr>
        </a:p>
      </dgm:t>
    </dgm:pt>
    <dgm:pt modelId="{149F5AF4-A402-4446-9031-2E77F40CE81C}" type="pres">
      <dgm:prSet presAssocID="{7E2A020B-6729-4AE9-8CB7-0919CA017CEB}" presName="Name0" presStyleCnt="0">
        <dgm:presLayoutVars>
          <dgm:dir/>
          <dgm:resizeHandles val="exact"/>
        </dgm:presLayoutVars>
      </dgm:prSet>
      <dgm:spPr/>
    </dgm:pt>
    <dgm:pt modelId="{ABB1F66C-3C05-4419-A3FE-BD873BC35E59}" type="pres">
      <dgm:prSet presAssocID="{6099BB4A-F78A-4783-99C8-46C2D4B8B5D9}" presName="node" presStyleLbl="node1" presStyleIdx="0" presStyleCnt="3">
        <dgm:presLayoutVars>
          <dgm:bulletEnabled val="1"/>
        </dgm:presLayoutVars>
      </dgm:prSet>
      <dgm:spPr/>
    </dgm:pt>
    <dgm:pt modelId="{5121ADB4-A634-4126-B6D3-E6E9759BC5BA}" type="pres">
      <dgm:prSet presAssocID="{D8B24271-7E84-4AAD-A568-C775640DE3B5}" presName="sibTrans" presStyleCnt="0"/>
      <dgm:spPr/>
    </dgm:pt>
    <dgm:pt modelId="{165D0E95-8512-43CF-8BB9-07D7EC9E07DB}" type="pres">
      <dgm:prSet presAssocID="{3D674F65-6324-4BF0-963B-1D6D4FFB8B4E}" presName="node" presStyleLbl="node1" presStyleIdx="1" presStyleCnt="3">
        <dgm:presLayoutVars>
          <dgm:bulletEnabled val="1"/>
        </dgm:presLayoutVars>
      </dgm:prSet>
      <dgm:spPr/>
    </dgm:pt>
    <dgm:pt modelId="{D5C79683-C024-4FCC-80D2-4968346E8646}" type="pres">
      <dgm:prSet presAssocID="{656D7FD7-A844-42ED-85E5-DA88FDBAAD28}" presName="sibTrans" presStyleCnt="0"/>
      <dgm:spPr/>
    </dgm:pt>
    <dgm:pt modelId="{DA18CBC0-0244-4816-97F0-4383ABE7F94C}" type="pres">
      <dgm:prSet presAssocID="{60F15167-73D0-4DB1-B7F3-33E68B9D5D54}" presName="node" presStyleLbl="node1" presStyleIdx="2" presStyleCnt="3">
        <dgm:presLayoutVars>
          <dgm:bulletEnabled val="1"/>
        </dgm:presLayoutVars>
      </dgm:prSet>
      <dgm:spPr/>
    </dgm:pt>
  </dgm:ptLst>
  <dgm:cxnLst>
    <dgm:cxn modelId="{826F6529-A142-4480-8A4B-A900B92A7640}" type="presOf" srcId="{6099BB4A-F78A-4783-99C8-46C2D4B8B5D9}" destId="{ABB1F66C-3C05-4419-A3FE-BD873BC35E59}" srcOrd="0" destOrd="0" presId="urn:microsoft.com/office/officeart/2005/8/layout/hList6"/>
    <dgm:cxn modelId="{F71B4566-D909-46E6-8789-A51277858D84}" srcId="{7E2A020B-6729-4AE9-8CB7-0919CA017CEB}" destId="{3D674F65-6324-4BF0-963B-1D6D4FFB8B4E}" srcOrd="1" destOrd="0" parTransId="{7950788C-5F69-4A1F-85BA-21DC76DA61FC}" sibTransId="{656D7FD7-A844-42ED-85E5-DA88FDBAAD28}"/>
    <dgm:cxn modelId="{16A53C87-B2FE-49D1-A616-32DDCB4AF3D8}" type="presOf" srcId="{7E2A020B-6729-4AE9-8CB7-0919CA017CEB}" destId="{149F5AF4-A402-4446-9031-2E77F40CE81C}" srcOrd="0" destOrd="0" presId="urn:microsoft.com/office/officeart/2005/8/layout/hList6"/>
    <dgm:cxn modelId="{2F889EA3-8484-4447-9C2C-AC1455A369EE}" srcId="{7E2A020B-6729-4AE9-8CB7-0919CA017CEB}" destId="{6099BB4A-F78A-4783-99C8-46C2D4B8B5D9}" srcOrd="0" destOrd="0" parTransId="{DB2ABC0D-1211-4C7E-B4D8-BD59682E3A02}" sibTransId="{D8B24271-7E84-4AAD-A568-C775640DE3B5}"/>
    <dgm:cxn modelId="{B8382BAA-FBBC-412B-A436-FE961FFAFAA2}" type="presOf" srcId="{3D674F65-6324-4BF0-963B-1D6D4FFB8B4E}" destId="{165D0E95-8512-43CF-8BB9-07D7EC9E07DB}" srcOrd="0" destOrd="0" presId="urn:microsoft.com/office/officeart/2005/8/layout/hList6"/>
    <dgm:cxn modelId="{756E43CB-7865-40C4-9E35-BCB8AFA4A59C}" type="presOf" srcId="{60F15167-73D0-4DB1-B7F3-33E68B9D5D54}" destId="{DA18CBC0-0244-4816-97F0-4383ABE7F94C}" srcOrd="0" destOrd="0" presId="urn:microsoft.com/office/officeart/2005/8/layout/hList6"/>
    <dgm:cxn modelId="{85885ADF-659C-49F1-AA4B-629914F73C9C}" srcId="{7E2A020B-6729-4AE9-8CB7-0919CA017CEB}" destId="{60F15167-73D0-4DB1-B7F3-33E68B9D5D54}" srcOrd="2" destOrd="0" parTransId="{8418C5EF-0C4B-4BD2-8A6A-730C4E1B668A}" sibTransId="{49C906B2-3DE4-4DA2-96BB-864E609B2D98}"/>
    <dgm:cxn modelId="{0E9080A8-DAED-4808-926B-E75D68B67DE0}" type="presParOf" srcId="{149F5AF4-A402-4446-9031-2E77F40CE81C}" destId="{ABB1F66C-3C05-4419-A3FE-BD873BC35E59}" srcOrd="0" destOrd="0" presId="urn:microsoft.com/office/officeart/2005/8/layout/hList6"/>
    <dgm:cxn modelId="{F62262F2-8C06-4C63-8477-F39F3E40204D}" type="presParOf" srcId="{149F5AF4-A402-4446-9031-2E77F40CE81C}" destId="{5121ADB4-A634-4126-B6D3-E6E9759BC5BA}" srcOrd="1" destOrd="0" presId="urn:microsoft.com/office/officeart/2005/8/layout/hList6"/>
    <dgm:cxn modelId="{95497A3F-6ACD-4B92-B5FF-9E1682F29ABF}" type="presParOf" srcId="{149F5AF4-A402-4446-9031-2E77F40CE81C}" destId="{165D0E95-8512-43CF-8BB9-07D7EC9E07DB}" srcOrd="2" destOrd="0" presId="urn:microsoft.com/office/officeart/2005/8/layout/hList6"/>
    <dgm:cxn modelId="{4479E8CF-6C3A-488C-A2CE-50722178BE5B}" type="presParOf" srcId="{149F5AF4-A402-4446-9031-2E77F40CE81C}" destId="{D5C79683-C024-4FCC-80D2-4968346E8646}" srcOrd="3" destOrd="0" presId="urn:microsoft.com/office/officeart/2005/8/layout/hList6"/>
    <dgm:cxn modelId="{CB5749C6-451F-44A1-A794-43D790BC4D0E}" type="presParOf" srcId="{149F5AF4-A402-4446-9031-2E77F40CE81C}" destId="{DA18CBC0-0244-4816-97F0-4383ABE7F94C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3B93F70-A8C8-FC4A-8DC4-84E4C6073321}" type="doc">
      <dgm:prSet loTypeId="urn:microsoft.com/office/officeart/2005/8/layout/vProcess5" loCatId="" qsTypeId="urn:microsoft.com/office/officeart/2005/8/quickstyle/simple4" qsCatId="simple" csTypeId="urn:microsoft.com/office/officeart/2005/8/colors/accent1_5" csCatId="accent1" phldr="1"/>
      <dgm:spPr/>
      <dgm:t>
        <a:bodyPr/>
        <a:lstStyle/>
        <a:p>
          <a:endParaRPr lang="es-ES"/>
        </a:p>
      </dgm:t>
    </dgm:pt>
    <dgm:pt modelId="{0AE889AD-77F4-C84F-88B1-55BFC41E77BF}">
      <dgm:prSet phldrT="[Texto]" custT="1"/>
      <dgm:spPr/>
      <dgm:t>
        <a:bodyPr/>
        <a:lstStyle/>
        <a:p>
          <a:r>
            <a:rPr lang="es-ES" sz="4400" b="1" dirty="0">
              <a:latin typeface="212 Orion Sans" pitchFamily="2" charset="0"/>
            </a:rPr>
            <a:t>Fin de la Ley</a:t>
          </a:r>
        </a:p>
      </dgm:t>
    </dgm:pt>
    <dgm:pt modelId="{722B0724-514A-9745-990D-B4F8F6DA9C33}" type="parTrans" cxnId="{9A9C73E2-88E5-A147-9D9E-59DDFD04E3B0}">
      <dgm:prSet/>
      <dgm:spPr/>
      <dgm:t>
        <a:bodyPr/>
        <a:lstStyle/>
        <a:p>
          <a:endParaRPr lang="es-ES"/>
        </a:p>
      </dgm:t>
    </dgm:pt>
    <dgm:pt modelId="{B1B29D18-9337-F647-9E65-6E46E6B032E5}" type="sibTrans" cxnId="{9A9C73E2-88E5-A147-9D9E-59DDFD04E3B0}">
      <dgm:prSet/>
      <dgm:spPr/>
      <dgm:t>
        <a:bodyPr/>
        <a:lstStyle/>
        <a:p>
          <a:endParaRPr lang="es-ES"/>
        </a:p>
      </dgm:t>
    </dgm:pt>
    <dgm:pt modelId="{A1033622-3CDC-9647-A276-6C8B36ED9850}">
      <dgm:prSet phldrT="[Texto]" custT="1"/>
      <dgm:spPr/>
      <dgm:t>
        <a:bodyPr/>
        <a:lstStyle/>
        <a:p>
          <a:pPr algn="just"/>
          <a:r>
            <a:rPr lang="es-ES" sz="2000" dirty="0">
              <a:solidFill>
                <a:schemeClr val="tx2"/>
              </a:solidFill>
              <a:latin typeface="212 Orion Sans" pitchFamily="2" charset="0"/>
            </a:rPr>
            <a:t>Proteger los derechos de las víctimas de violencia y sancionar las formas de violencia física, psicológica, sexual y patrimonial contra las mujeres mayores de edad, como práctica discriminatoria por razón de género, específicamente en las relaciones de matrimonio, en unión de hecho declarada o no.</a:t>
          </a:r>
        </a:p>
      </dgm:t>
    </dgm:pt>
    <dgm:pt modelId="{E6C09F4D-7208-F34D-A8CF-FAA059434053}" type="parTrans" cxnId="{B2502766-E56A-F940-8E6F-3E8DC367FF13}">
      <dgm:prSet/>
      <dgm:spPr/>
      <dgm:t>
        <a:bodyPr/>
        <a:lstStyle/>
        <a:p>
          <a:endParaRPr lang="es-ES"/>
        </a:p>
      </dgm:t>
    </dgm:pt>
    <dgm:pt modelId="{1DF7D176-3CB6-C64C-B4F8-21442DCAE153}" type="sibTrans" cxnId="{B2502766-E56A-F940-8E6F-3E8DC367FF13}">
      <dgm:prSet/>
      <dgm:spPr/>
      <dgm:t>
        <a:bodyPr/>
        <a:lstStyle/>
        <a:p>
          <a:endParaRPr lang="es-ES"/>
        </a:p>
      </dgm:t>
    </dgm:pt>
    <dgm:pt modelId="{56CA1B45-41FB-5440-9B75-B4B74E9C3115}" type="pres">
      <dgm:prSet presAssocID="{83B93F70-A8C8-FC4A-8DC4-84E4C6073321}" presName="outerComposite" presStyleCnt="0">
        <dgm:presLayoutVars>
          <dgm:chMax val="5"/>
          <dgm:dir/>
          <dgm:resizeHandles val="exact"/>
        </dgm:presLayoutVars>
      </dgm:prSet>
      <dgm:spPr/>
    </dgm:pt>
    <dgm:pt modelId="{E777B5F3-6316-874E-9A8B-95D916E0BBD1}" type="pres">
      <dgm:prSet presAssocID="{83B93F70-A8C8-FC4A-8DC4-84E4C6073321}" presName="dummyMaxCanvas" presStyleCnt="0">
        <dgm:presLayoutVars/>
      </dgm:prSet>
      <dgm:spPr/>
    </dgm:pt>
    <dgm:pt modelId="{995D8EF2-DAA8-1444-AFE6-331DBD210285}" type="pres">
      <dgm:prSet presAssocID="{83B93F70-A8C8-FC4A-8DC4-84E4C6073321}" presName="TwoNodes_1" presStyleLbl="node1" presStyleIdx="0" presStyleCnt="2">
        <dgm:presLayoutVars>
          <dgm:bulletEnabled val="1"/>
        </dgm:presLayoutVars>
      </dgm:prSet>
      <dgm:spPr/>
    </dgm:pt>
    <dgm:pt modelId="{0F4330D0-423F-C444-9601-6894C8D75740}" type="pres">
      <dgm:prSet presAssocID="{83B93F70-A8C8-FC4A-8DC4-84E4C6073321}" presName="TwoNodes_2" presStyleLbl="node1" presStyleIdx="1" presStyleCnt="2">
        <dgm:presLayoutVars>
          <dgm:bulletEnabled val="1"/>
        </dgm:presLayoutVars>
      </dgm:prSet>
      <dgm:spPr/>
    </dgm:pt>
    <dgm:pt modelId="{2873F3EF-778E-6D42-84DF-142A0818DBB1}" type="pres">
      <dgm:prSet presAssocID="{83B93F70-A8C8-FC4A-8DC4-84E4C6073321}" presName="TwoConn_1-2" presStyleLbl="fgAccFollowNode1" presStyleIdx="0" presStyleCnt="1">
        <dgm:presLayoutVars>
          <dgm:bulletEnabled val="1"/>
        </dgm:presLayoutVars>
      </dgm:prSet>
      <dgm:spPr/>
    </dgm:pt>
    <dgm:pt modelId="{166FD180-A043-FA4C-A834-22E7BF2E26D8}" type="pres">
      <dgm:prSet presAssocID="{83B93F70-A8C8-FC4A-8DC4-84E4C6073321}" presName="TwoNodes_1_text" presStyleLbl="node1" presStyleIdx="1" presStyleCnt="2">
        <dgm:presLayoutVars>
          <dgm:bulletEnabled val="1"/>
        </dgm:presLayoutVars>
      </dgm:prSet>
      <dgm:spPr/>
    </dgm:pt>
    <dgm:pt modelId="{3DB9F0C1-2AED-6D40-AB5A-8457A1C52CBC}" type="pres">
      <dgm:prSet presAssocID="{83B93F70-A8C8-FC4A-8DC4-84E4C6073321}" presName="TwoNodes_2_text" presStyleLbl="node1" presStyleIdx="1" presStyleCnt="2">
        <dgm:presLayoutVars>
          <dgm:bulletEnabled val="1"/>
        </dgm:presLayoutVars>
      </dgm:prSet>
      <dgm:spPr/>
    </dgm:pt>
  </dgm:ptLst>
  <dgm:cxnLst>
    <dgm:cxn modelId="{41969012-7790-9A45-B854-28BF01288B6B}" type="presOf" srcId="{83B93F70-A8C8-FC4A-8DC4-84E4C6073321}" destId="{56CA1B45-41FB-5440-9B75-B4B74E9C3115}" srcOrd="0" destOrd="0" presId="urn:microsoft.com/office/officeart/2005/8/layout/vProcess5"/>
    <dgm:cxn modelId="{D4F0BB19-437A-A94A-81AF-57947FB469E6}" type="presOf" srcId="{0AE889AD-77F4-C84F-88B1-55BFC41E77BF}" destId="{995D8EF2-DAA8-1444-AFE6-331DBD210285}" srcOrd="0" destOrd="0" presId="urn:microsoft.com/office/officeart/2005/8/layout/vProcess5"/>
    <dgm:cxn modelId="{93017B26-5007-924E-8718-9E94507CDEFA}" type="presOf" srcId="{A1033622-3CDC-9647-A276-6C8B36ED9850}" destId="{3DB9F0C1-2AED-6D40-AB5A-8457A1C52CBC}" srcOrd="1" destOrd="0" presId="urn:microsoft.com/office/officeart/2005/8/layout/vProcess5"/>
    <dgm:cxn modelId="{B2502766-E56A-F940-8E6F-3E8DC367FF13}" srcId="{83B93F70-A8C8-FC4A-8DC4-84E4C6073321}" destId="{A1033622-3CDC-9647-A276-6C8B36ED9850}" srcOrd="1" destOrd="0" parTransId="{E6C09F4D-7208-F34D-A8CF-FAA059434053}" sibTransId="{1DF7D176-3CB6-C64C-B4F8-21442DCAE153}"/>
    <dgm:cxn modelId="{A2E94D88-BBEE-B44C-9A3C-5F210B3DF116}" type="presOf" srcId="{B1B29D18-9337-F647-9E65-6E46E6B032E5}" destId="{2873F3EF-778E-6D42-84DF-142A0818DBB1}" srcOrd="0" destOrd="0" presId="urn:microsoft.com/office/officeart/2005/8/layout/vProcess5"/>
    <dgm:cxn modelId="{CA9C67AE-FA32-FD46-A381-CCED7E01FA77}" type="presOf" srcId="{A1033622-3CDC-9647-A276-6C8B36ED9850}" destId="{0F4330D0-423F-C444-9601-6894C8D75740}" srcOrd="0" destOrd="0" presId="urn:microsoft.com/office/officeart/2005/8/layout/vProcess5"/>
    <dgm:cxn modelId="{9A9C73E2-88E5-A147-9D9E-59DDFD04E3B0}" srcId="{83B93F70-A8C8-FC4A-8DC4-84E4C6073321}" destId="{0AE889AD-77F4-C84F-88B1-55BFC41E77BF}" srcOrd="0" destOrd="0" parTransId="{722B0724-514A-9745-990D-B4F8F6DA9C33}" sibTransId="{B1B29D18-9337-F647-9E65-6E46E6B032E5}"/>
    <dgm:cxn modelId="{5E6736F9-3031-774A-89D6-4F6EF20188D0}" type="presOf" srcId="{0AE889AD-77F4-C84F-88B1-55BFC41E77BF}" destId="{166FD180-A043-FA4C-A834-22E7BF2E26D8}" srcOrd="1" destOrd="0" presId="urn:microsoft.com/office/officeart/2005/8/layout/vProcess5"/>
    <dgm:cxn modelId="{F25AD70F-A2EA-A148-83AE-FFA2B4FF754F}" type="presParOf" srcId="{56CA1B45-41FB-5440-9B75-B4B74E9C3115}" destId="{E777B5F3-6316-874E-9A8B-95D916E0BBD1}" srcOrd="0" destOrd="0" presId="urn:microsoft.com/office/officeart/2005/8/layout/vProcess5"/>
    <dgm:cxn modelId="{B10F3A19-6A4A-E047-98F0-4670A17DA7C5}" type="presParOf" srcId="{56CA1B45-41FB-5440-9B75-B4B74E9C3115}" destId="{995D8EF2-DAA8-1444-AFE6-331DBD210285}" srcOrd="1" destOrd="0" presId="urn:microsoft.com/office/officeart/2005/8/layout/vProcess5"/>
    <dgm:cxn modelId="{7395BA12-3D85-1F4A-A8D3-30C9056724FA}" type="presParOf" srcId="{56CA1B45-41FB-5440-9B75-B4B74E9C3115}" destId="{0F4330D0-423F-C444-9601-6894C8D75740}" srcOrd="2" destOrd="0" presId="urn:microsoft.com/office/officeart/2005/8/layout/vProcess5"/>
    <dgm:cxn modelId="{7C35F768-4776-6443-BBC2-CBF59CD0CF74}" type="presParOf" srcId="{56CA1B45-41FB-5440-9B75-B4B74E9C3115}" destId="{2873F3EF-778E-6D42-84DF-142A0818DBB1}" srcOrd="3" destOrd="0" presId="urn:microsoft.com/office/officeart/2005/8/layout/vProcess5"/>
    <dgm:cxn modelId="{03FA9A3A-D349-A746-80C9-FC67E66AFC13}" type="presParOf" srcId="{56CA1B45-41FB-5440-9B75-B4B74E9C3115}" destId="{166FD180-A043-FA4C-A834-22E7BF2E26D8}" srcOrd="4" destOrd="0" presId="urn:microsoft.com/office/officeart/2005/8/layout/vProcess5"/>
    <dgm:cxn modelId="{765FBB6B-236B-CE41-9B77-19BE55984906}" type="presParOf" srcId="{56CA1B45-41FB-5440-9B75-B4B74E9C3115}" destId="{3DB9F0C1-2AED-6D40-AB5A-8457A1C52CBC}" srcOrd="5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460B2E7-DBD6-3A4D-862B-550BC71F6178}" type="doc">
      <dgm:prSet loTypeId="urn:microsoft.com/office/officeart/2005/8/layout/radial4" loCatId="" qsTypeId="urn:microsoft.com/office/officeart/2005/8/quickstyle/simple4" qsCatId="simple" csTypeId="urn:microsoft.com/office/officeart/2005/8/colors/accent1_4" csCatId="accent1" phldr="1"/>
      <dgm:spPr/>
      <dgm:t>
        <a:bodyPr/>
        <a:lstStyle/>
        <a:p>
          <a:endParaRPr lang="es-ES"/>
        </a:p>
      </dgm:t>
    </dgm:pt>
    <dgm:pt modelId="{535D74CA-C39C-2342-A992-EC5E04D3F1B5}">
      <dgm:prSet phldrT="[Texto]"/>
      <dgm:spPr/>
      <dgm:t>
        <a:bodyPr/>
        <a:lstStyle/>
        <a:p>
          <a:r>
            <a:rPr lang="es-ES" dirty="0">
              <a:latin typeface="212 Orion Sans" pitchFamily="2" charset="0"/>
              <a:cs typeface="Calibri"/>
            </a:rPr>
            <a:t>Se impondrá de cinco a treinta días multa</a:t>
          </a:r>
        </a:p>
      </dgm:t>
    </dgm:pt>
    <dgm:pt modelId="{63C4BB1D-F3E9-9249-83D2-567C84D32935}" type="parTrans" cxnId="{A628FD5D-47FE-3F47-B058-361E1E8BBBAC}">
      <dgm:prSet/>
      <dgm:spPr/>
      <dgm:t>
        <a:bodyPr/>
        <a:lstStyle/>
        <a:p>
          <a:endParaRPr lang="es-ES">
            <a:solidFill>
              <a:schemeClr val="bg1"/>
            </a:solidFill>
            <a:latin typeface="Hello Brilliant" panose="03000600000000000000" pitchFamily="66" charset="0"/>
            <a:cs typeface="Calibri"/>
          </a:endParaRPr>
        </a:p>
      </dgm:t>
    </dgm:pt>
    <dgm:pt modelId="{F034361D-8F7A-9549-A507-57E4139E4DAF}" type="sibTrans" cxnId="{A628FD5D-47FE-3F47-B058-361E1E8BBBAC}">
      <dgm:prSet/>
      <dgm:spPr/>
      <dgm:t>
        <a:bodyPr/>
        <a:lstStyle/>
        <a:p>
          <a:endParaRPr lang="es-ES">
            <a:solidFill>
              <a:schemeClr val="bg1"/>
            </a:solidFill>
            <a:latin typeface="Hello Brilliant" panose="03000600000000000000" pitchFamily="66" charset="0"/>
            <a:cs typeface="Calibri"/>
          </a:endParaRPr>
        </a:p>
      </dgm:t>
    </dgm:pt>
    <dgm:pt modelId="{C92A9889-16CD-A742-9F42-7DCCBE292BCF}">
      <dgm:prSet phldrT="[Texto]"/>
      <dgm:spPr/>
      <dgm:t>
        <a:bodyPr/>
        <a:lstStyle/>
        <a:p>
          <a:r>
            <a:rPr lang="es-ES" dirty="0">
              <a:latin typeface="212 Orion Sans" pitchFamily="2" charset="0"/>
              <a:cs typeface="Calibri"/>
            </a:rPr>
            <a:t>Palabras o actos obscenos</a:t>
          </a:r>
        </a:p>
      </dgm:t>
    </dgm:pt>
    <dgm:pt modelId="{368AC02C-6893-0647-9594-764A046FB18B}" type="parTrans" cxnId="{1EC3C9D8-6834-7E4C-90C9-2CB10A5A4460}">
      <dgm:prSet/>
      <dgm:spPr/>
      <dgm:t>
        <a:bodyPr/>
        <a:lstStyle/>
        <a:p>
          <a:endParaRPr lang="es-ES">
            <a:solidFill>
              <a:schemeClr val="bg1"/>
            </a:solidFill>
            <a:latin typeface="Hello Brilliant" panose="03000600000000000000" pitchFamily="66" charset="0"/>
            <a:cs typeface="Calibri"/>
          </a:endParaRPr>
        </a:p>
      </dgm:t>
    </dgm:pt>
    <dgm:pt modelId="{5385DB04-0F76-AB42-BAF2-33CF159DDD09}" type="sibTrans" cxnId="{1EC3C9D8-6834-7E4C-90C9-2CB10A5A4460}">
      <dgm:prSet/>
      <dgm:spPr/>
      <dgm:t>
        <a:bodyPr/>
        <a:lstStyle/>
        <a:p>
          <a:endParaRPr lang="es-ES">
            <a:solidFill>
              <a:schemeClr val="bg1"/>
            </a:solidFill>
            <a:latin typeface="Hello Brilliant" panose="03000600000000000000" pitchFamily="66" charset="0"/>
            <a:cs typeface="Calibri"/>
          </a:endParaRPr>
        </a:p>
      </dgm:t>
    </dgm:pt>
    <dgm:pt modelId="{A53A9B90-13AB-CC4C-89AF-4C91226CDB4C}">
      <dgm:prSet phldrT="[Texto]"/>
      <dgm:spPr/>
      <dgm:t>
        <a:bodyPr/>
        <a:lstStyle/>
        <a:p>
          <a:r>
            <a:rPr lang="es-ES" dirty="0">
              <a:latin typeface="212 Orion Sans" pitchFamily="2" charset="0"/>
              <a:cs typeface="Calibri"/>
            </a:rPr>
            <a:t>Proposiciones irrespetuosas</a:t>
          </a:r>
        </a:p>
      </dgm:t>
    </dgm:pt>
    <dgm:pt modelId="{3ECB0294-464D-E845-9A58-811B70855B40}" type="parTrans" cxnId="{85F35F36-8E1A-3D44-815E-73590B5DBCD3}">
      <dgm:prSet/>
      <dgm:spPr/>
      <dgm:t>
        <a:bodyPr/>
        <a:lstStyle/>
        <a:p>
          <a:endParaRPr lang="es-ES">
            <a:solidFill>
              <a:schemeClr val="bg1"/>
            </a:solidFill>
            <a:latin typeface="Hello Brilliant" panose="03000600000000000000" pitchFamily="66" charset="0"/>
            <a:cs typeface="Calibri"/>
          </a:endParaRPr>
        </a:p>
      </dgm:t>
    </dgm:pt>
    <dgm:pt modelId="{C9293718-16A6-0B45-97DF-E0A988D5B977}" type="sibTrans" cxnId="{85F35F36-8E1A-3D44-815E-73590B5DBCD3}">
      <dgm:prSet/>
      <dgm:spPr/>
      <dgm:t>
        <a:bodyPr/>
        <a:lstStyle/>
        <a:p>
          <a:endParaRPr lang="es-ES">
            <a:solidFill>
              <a:schemeClr val="bg1"/>
            </a:solidFill>
            <a:latin typeface="Hello Brilliant" panose="03000600000000000000" pitchFamily="66" charset="0"/>
            <a:cs typeface="Calibri"/>
          </a:endParaRPr>
        </a:p>
      </dgm:t>
    </dgm:pt>
    <dgm:pt modelId="{AAC784A8-3EB0-7D47-9C1B-CF924572FF07}">
      <dgm:prSet phldrT="[Texto]"/>
      <dgm:spPr/>
      <dgm:t>
        <a:bodyPr/>
        <a:lstStyle/>
        <a:p>
          <a:r>
            <a:rPr lang="es-ES" dirty="0">
              <a:latin typeface="212 Orion Sans" pitchFamily="2" charset="0"/>
              <a:ea typeface="Cambria" panose="02040503050406030204" pitchFamily="18" charset="0"/>
              <a:cs typeface="Calibri"/>
            </a:rPr>
            <a:t>Tocamientos</a:t>
          </a:r>
        </a:p>
      </dgm:t>
    </dgm:pt>
    <dgm:pt modelId="{27D71FF0-2572-0745-B51E-925A4DC377A5}" type="parTrans" cxnId="{1F4F6FAE-D65A-2D4C-BD76-95ABCE57B142}">
      <dgm:prSet/>
      <dgm:spPr/>
      <dgm:t>
        <a:bodyPr/>
        <a:lstStyle/>
        <a:p>
          <a:endParaRPr lang="es-ES">
            <a:solidFill>
              <a:schemeClr val="bg1"/>
            </a:solidFill>
            <a:latin typeface="Hello Brilliant" panose="03000600000000000000" pitchFamily="66" charset="0"/>
            <a:cs typeface="Calibri"/>
          </a:endParaRPr>
        </a:p>
      </dgm:t>
    </dgm:pt>
    <dgm:pt modelId="{263D4839-7012-E646-BF3C-F58033AB8BE1}" type="sibTrans" cxnId="{1F4F6FAE-D65A-2D4C-BD76-95ABCE57B142}">
      <dgm:prSet/>
      <dgm:spPr/>
      <dgm:t>
        <a:bodyPr/>
        <a:lstStyle/>
        <a:p>
          <a:endParaRPr lang="es-ES">
            <a:solidFill>
              <a:schemeClr val="bg1"/>
            </a:solidFill>
            <a:latin typeface="Hello Brilliant" panose="03000600000000000000" pitchFamily="66" charset="0"/>
            <a:cs typeface="Calibri"/>
          </a:endParaRPr>
        </a:p>
      </dgm:t>
    </dgm:pt>
    <dgm:pt modelId="{825356B6-E026-C749-BBBE-0A0C7ED2D1A9}">
      <dgm:prSet phldrT="[Texto]"/>
      <dgm:spPr/>
      <dgm:t>
        <a:bodyPr/>
        <a:lstStyle/>
        <a:p>
          <a:r>
            <a:rPr lang="es-ES" dirty="0">
              <a:latin typeface="212 Orion Sans" pitchFamily="2" charset="0"/>
              <a:cs typeface="Calibri"/>
            </a:rPr>
            <a:t>Exhibicionismo</a:t>
          </a:r>
        </a:p>
      </dgm:t>
    </dgm:pt>
    <dgm:pt modelId="{0805C449-67DC-6948-85CD-45D48F4E6D00}" type="parTrans" cxnId="{7BE49186-0C1A-E947-B0A7-8E5D4CD483BA}">
      <dgm:prSet/>
      <dgm:spPr/>
      <dgm:t>
        <a:bodyPr/>
        <a:lstStyle/>
        <a:p>
          <a:endParaRPr lang="es-ES">
            <a:solidFill>
              <a:schemeClr val="bg1"/>
            </a:solidFill>
            <a:latin typeface="Hello Brilliant" panose="03000600000000000000" pitchFamily="66" charset="0"/>
            <a:cs typeface="Calibri"/>
          </a:endParaRPr>
        </a:p>
      </dgm:t>
    </dgm:pt>
    <dgm:pt modelId="{A1A2525C-772D-F244-935D-F42B37E02811}" type="sibTrans" cxnId="{7BE49186-0C1A-E947-B0A7-8E5D4CD483BA}">
      <dgm:prSet/>
      <dgm:spPr/>
      <dgm:t>
        <a:bodyPr/>
        <a:lstStyle/>
        <a:p>
          <a:endParaRPr lang="es-ES">
            <a:solidFill>
              <a:schemeClr val="bg1"/>
            </a:solidFill>
            <a:latin typeface="Hello Brilliant" panose="03000600000000000000" pitchFamily="66" charset="0"/>
            <a:cs typeface="Calibri"/>
          </a:endParaRPr>
        </a:p>
      </dgm:t>
    </dgm:pt>
    <dgm:pt modelId="{75CB3AF3-F04B-4D4F-98F1-63F588CECEC9}">
      <dgm:prSet phldrT="[Texto]"/>
      <dgm:spPr/>
      <dgm:t>
        <a:bodyPr/>
        <a:lstStyle/>
        <a:p>
          <a:r>
            <a:rPr lang="es-ES" dirty="0">
              <a:latin typeface="212 Orion Sans" pitchFamily="2" charset="0"/>
              <a:cs typeface="Calibri"/>
            </a:rPr>
            <a:t>Miradas indiscretas</a:t>
          </a:r>
        </a:p>
      </dgm:t>
    </dgm:pt>
    <dgm:pt modelId="{57CF1711-C30D-B849-B598-681D272C62BC}" type="parTrans" cxnId="{C9D46A07-4BA4-6245-BCFB-6EC84D26BD8C}">
      <dgm:prSet/>
      <dgm:spPr/>
      <dgm:t>
        <a:bodyPr/>
        <a:lstStyle/>
        <a:p>
          <a:endParaRPr lang="es-ES">
            <a:solidFill>
              <a:schemeClr val="bg1"/>
            </a:solidFill>
            <a:latin typeface="Hello Brilliant" panose="03000600000000000000" pitchFamily="66" charset="0"/>
            <a:cs typeface="Calibri"/>
          </a:endParaRPr>
        </a:p>
      </dgm:t>
    </dgm:pt>
    <dgm:pt modelId="{0DD9AF5B-1A1E-A64D-9763-A807288A68CB}" type="sibTrans" cxnId="{C9D46A07-4BA4-6245-BCFB-6EC84D26BD8C}">
      <dgm:prSet/>
      <dgm:spPr/>
      <dgm:t>
        <a:bodyPr/>
        <a:lstStyle/>
        <a:p>
          <a:endParaRPr lang="es-ES">
            <a:solidFill>
              <a:schemeClr val="bg1"/>
            </a:solidFill>
            <a:latin typeface="Hello Brilliant" panose="03000600000000000000" pitchFamily="66" charset="0"/>
            <a:cs typeface="Calibri"/>
          </a:endParaRPr>
        </a:p>
      </dgm:t>
    </dgm:pt>
    <dgm:pt modelId="{44A37986-E377-ED45-AB75-8BDE09010A38}" type="pres">
      <dgm:prSet presAssocID="{8460B2E7-DBD6-3A4D-862B-550BC71F6178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149B9DA0-A344-7C47-8D81-A06D1D6AB052}" type="pres">
      <dgm:prSet presAssocID="{535D74CA-C39C-2342-A992-EC5E04D3F1B5}" presName="centerShape" presStyleLbl="node0" presStyleIdx="0" presStyleCnt="1"/>
      <dgm:spPr/>
    </dgm:pt>
    <dgm:pt modelId="{AB1517FC-7A15-6F4B-88CF-EDBEF7367BD7}" type="pres">
      <dgm:prSet presAssocID="{368AC02C-6893-0647-9594-764A046FB18B}" presName="parTrans" presStyleLbl="bgSibTrans2D1" presStyleIdx="0" presStyleCnt="5"/>
      <dgm:spPr/>
    </dgm:pt>
    <dgm:pt modelId="{D4B3B7DF-4A89-C84F-9D50-D755A9690EF6}" type="pres">
      <dgm:prSet presAssocID="{C92A9889-16CD-A742-9F42-7DCCBE292BCF}" presName="node" presStyleLbl="node1" presStyleIdx="0" presStyleCnt="5">
        <dgm:presLayoutVars>
          <dgm:bulletEnabled val="1"/>
        </dgm:presLayoutVars>
      </dgm:prSet>
      <dgm:spPr/>
    </dgm:pt>
    <dgm:pt modelId="{819A83E6-5FD9-7147-86A8-AD8BC8945BC8}" type="pres">
      <dgm:prSet presAssocID="{3ECB0294-464D-E845-9A58-811B70855B40}" presName="parTrans" presStyleLbl="bgSibTrans2D1" presStyleIdx="1" presStyleCnt="5"/>
      <dgm:spPr/>
    </dgm:pt>
    <dgm:pt modelId="{0500317F-85A6-0F4B-89A9-C5989CA98FA4}" type="pres">
      <dgm:prSet presAssocID="{A53A9B90-13AB-CC4C-89AF-4C91226CDB4C}" presName="node" presStyleLbl="node1" presStyleIdx="1" presStyleCnt="5">
        <dgm:presLayoutVars>
          <dgm:bulletEnabled val="1"/>
        </dgm:presLayoutVars>
      </dgm:prSet>
      <dgm:spPr/>
    </dgm:pt>
    <dgm:pt modelId="{0FD31F67-2992-814C-B976-4027CA5F5A65}" type="pres">
      <dgm:prSet presAssocID="{27D71FF0-2572-0745-B51E-925A4DC377A5}" presName="parTrans" presStyleLbl="bgSibTrans2D1" presStyleIdx="2" presStyleCnt="5"/>
      <dgm:spPr/>
    </dgm:pt>
    <dgm:pt modelId="{07921CF6-B4D3-7F4D-9977-6080F84BF63B}" type="pres">
      <dgm:prSet presAssocID="{AAC784A8-3EB0-7D47-9C1B-CF924572FF07}" presName="node" presStyleLbl="node1" presStyleIdx="2" presStyleCnt="5">
        <dgm:presLayoutVars>
          <dgm:bulletEnabled val="1"/>
        </dgm:presLayoutVars>
      </dgm:prSet>
      <dgm:spPr/>
    </dgm:pt>
    <dgm:pt modelId="{FE6A833F-4521-254B-B5D2-C08ECCF10864}" type="pres">
      <dgm:prSet presAssocID="{0805C449-67DC-6948-85CD-45D48F4E6D00}" presName="parTrans" presStyleLbl="bgSibTrans2D1" presStyleIdx="3" presStyleCnt="5"/>
      <dgm:spPr/>
    </dgm:pt>
    <dgm:pt modelId="{8E0528EF-3946-F94A-A496-4C8B2E1886CB}" type="pres">
      <dgm:prSet presAssocID="{825356B6-E026-C749-BBBE-0A0C7ED2D1A9}" presName="node" presStyleLbl="node1" presStyleIdx="3" presStyleCnt="5">
        <dgm:presLayoutVars>
          <dgm:bulletEnabled val="1"/>
        </dgm:presLayoutVars>
      </dgm:prSet>
      <dgm:spPr/>
    </dgm:pt>
    <dgm:pt modelId="{06A52534-EE1E-FE46-83AC-8DCF093A8950}" type="pres">
      <dgm:prSet presAssocID="{57CF1711-C30D-B849-B598-681D272C62BC}" presName="parTrans" presStyleLbl="bgSibTrans2D1" presStyleIdx="4" presStyleCnt="5"/>
      <dgm:spPr/>
    </dgm:pt>
    <dgm:pt modelId="{AF7AB62D-E172-3146-8006-FD6540E69A6F}" type="pres">
      <dgm:prSet presAssocID="{75CB3AF3-F04B-4D4F-98F1-63F588CECEC9}" presName="node" presStyleLbl="node1" presStyleIdx="4" presStyleCnt="5">
        <dgm:presLayoutVars>
          <dgm:bulletEnabled val="1"/>
        </dgm:presLayoutVars>
      </dgm:prSet>
      <dgm:spPr/>
    </dgm:pt>
  </dgm:ptLst>
  <dgm:cxnLst>
    <dgm:cxn modelId="{C9D46A07-4BA4-6245-BCFB-6EC84D26BD8C}" srcId="{535D74CA-C39C-2342-A992-EC5E04D3F1B5}" destId="{75CB3AF3-F04B-4D4F-98F1-63F588CECEC9}" srcOrd="4" destOrd="0" parTransId="{57CF1711-C30D-B849-B598-681D272C62BC}" sibTransId="{0DD9AF5B-1A1E-A64D-9763-A807288A68CB}"/>
    <dgm:cxn modelId="{A67C5707-F0E7-7C47-A4DA-2506CD406602}" type="presOf" srcId="{3ECB0294-464D-E845-9A58-811B70855B40}" destId="{819A83E6-5FD9-7147-86A8-AD8BC8945BC8}" srcOrd="0" destOrd="0" presId="urn:microsoft.com/office/officeart/2005/8/layout/radial4"/>
    <dgm:cxn modelId="{7820DD18-A741-0143-80C7-901FCA3C9B07}" type="presOf" srcId="{535D74CA-C39C-2342-A992-EC5E04D3F1B5}" destId="{149B9DA0-A344-7C47-8D81-A06D1D6AB052}" srcOrd="0" destOrd="0" presId="urn:microsoft.com/office/officeart/2005/8/layout/radial4"/>
    <dgm:cxn modelId="{6B864527-0806-4340-AE29-0DCD6CC09D10}" type="presOf" srcId="{8460B2E7-DBD6-3A4D-862B-550BC71F6178}" destId="{44A37986-E377-ED45-AB75-8BDE09010A38}" srcOrd="0" destOrd="0" presId="urn:microsoft.com/office/officeart/2005/8/layout/radial4"/>
    <dgm:cxn modelId="{85F35F36-8E1A-3D44-815E-73590B5DBCD3}" srcId="{535D74CA-C39C-2342-A992-EC5E04D3F1B5}" destId="{A53A9B90-13AB-CC4C-89AF-4C91226CDB4C}" srcOrd="1" destOrd="0" parTransId="{3ECB0294-464D-E845-9A58-811B70855B40}" sibTransId="{C9293718-16A6-0B45-97DF-E0A988D5B977}"/>
    <dgm:cxn modelId="{E868263D-EEDB-2640-9C82-50BB9C1510E0}" type="presOf" srcId="{AAC784A8-3EB0-7D47-9C1B-CF924572FF07}" destId="{07921CF6-B4D3-7F4D-9977-6080F84BF63B}" srcOrd="0" destOrd="0" presId="urn:microsoft.com/office/officeart/2005/8/layout/radial4"/>
    <dgm:cxn modelId="{A628FD5D-47FE-3F47-B058-361E1E8BBBAC}" srcId="{8460B2E7-DBD6-3A4D-862B-550BC71F6178}" destId="{535D74CA-C39C-2342-A992-EC5E04D3F1B5}" srcOrd="0" destOrd="0" parTransId="{63C4BB1D-F3E9-9249-83D2-567C84D32935}" sibTransId="{F034361D-8F7A-9549-A507-57E4139E4DAF}"/>
    <dgm:cxn modelId="{B8CC6F63-93C9-E841-BEFD-FB715325A50D}" type="presOf" srcId="{C92A9889-16CD-A742-9F42-7DCCBE292BCF}" destId="{D4B3B7DF-4A89-C84F-9D50-D755A9690EF6}" srcOrd="0" destOrd="0" presId="urn:microsoft.com/office/officeart/2005/8/layout/radial4"/>
    <dgm:cxn modelId="{46EAE044-939E-674D-BFD5-15C0539DD1B9}" type="presOf" srcId="{0805C449-67DC-6948-85CD-45D48F4E6D00}" destId="{FE6A833F-4521-254B-B5D2-C08ECCF10864}" srcOrd="0" destOrd="0" presId="urn:microsoft.com/office/officeart/2005/8/layout/radial4"/>
    <dgm:cxn modelId="{018B4D4F-ED77-7442-8C6C-42C8FA4B4796}" type="presOf" srcId="{825356B6-E026-C749-BBBE-0A0C7ED2D1A9}" destId="{8E0528EF-3946-F94A-A496-4C8B2E1886CB}" srcOrd="0" destOrd="0" presId="urn:microsoft.com/office/officeart/2005/8/layout/radial4"/>
    <dgm:cxn modelId="{7BE49186-0C1A-E947-B0A7-8E5D4CD483BA}" srcId="{535D74CA-C39C-2342-A992-EC5E04D3F1B5}" destId="{825356B6-E026-C749-BBBE-0A0C7ED2D1A9}" srcOrd="3" destOrd="0" parTransId="{0805C449-67DC-6948-85CD-45D48F4E6D00}" sibTransId="{A1A2525C-772D-F244-935D-F42B37E02811}"/>
    <dgm:cxn modelId="{B47F568E-4FF3-3A4F-8A87-22F594951A72}" type="presOf" srcId="{27D71FF0-2572-0745-B51E-925A4DC377A5}" destId="{0FD31F67-2992-814C-B976-4027CA5F5A65}" srcOrd="0" destOrd="0" presId="urn:microsoft.com/office/officeart/2005/8/layout/radial4"/>
    <dgm:cxn modelId="{0F13588F-BD95-884D-A10A-8762CCA8C61F}" type="presOf" srcId="{57CF1711-C30D-B849-B598-681D272C62BC}" destId="{06A52534-EE1E-FE46-83AC-8DCF093A8950}" srcOrd="0" destOrd="0" presId="urn:microsoft.com/office/officeart/2005/8/layout/radial4"/>
    <dgm:cxn modelId="{6A3B3292-7BC6-5F46-82C3-9E954E451CD9}" type="presOf" srcId="{A53A9B90-13AB-CC4C-89AF-4C91226CDB4C}" destId="{0500317F-85A6-0F4B-89A9-C5989CA98FA4}" srcOrd="0" destOrd="0" presId="urn:microsoft.com/office/officeart/2005/8/layout/radial4"/>
    <dgm:cxn modelId="{97986293-263F-2246-B733-29227E7AECCE}" type="presOf" srcId="{75CB3AF3-F04B-4D4F-98F1-63F588CECEC9}" destId="{AF7AB62D-E172-3146-8006-FD6540E69A6F}" srcOrd="0" destOrd="0" presId="urn:microsoft.com/office/officeart/2005/8/layout/radial4"/>
    <dgm:cxn modelId="{1F4F6FAE-D65A-2D4C-BD76-95ABCE57B142}" srcId="{535D74CA-C39C-2342-A992-EC5E04D3F1B5}" destId="{AAC784A8-3EB0-7D47-9C1B-CF924572FF07}" srcOrd="2" destOrd="0" parTransId="{27D71FF0-2572-0745-B51E-925A4DC377A5}" sibTransId="{263D4839-7012-E646-BF3C-F58033AB8BE1}"/>
    <dgm:cxn modelId="{49F245CD-0E6F-4A42-8C8F-7FFB545D705D}" type="presOf" srcId="{368AC02C-6893-0647-9594-764A046FB18B}" destId="{AB1517FC-7A15-6F4B-88CF-EDBEF7367BD7}" srcOrd="0" destOrd="0" presId="urn:microsoft.com/office/officeart/2005/8/layout/radial4"/>
    <dgm:cxn modelId="{1EC3C9D8-6834-7E4C-90C9-2CB10A5A4460}" srcId="{535D74CA-C39C-2342-A992-EC5E04D3F1B5}" destId="{C92A9889-16CD-A742-9F42-7DCCBE292BCF}" srcOrd="0" destOrd="0" parTransId="{368AC02C-6893-0647-9594-764A046FB18B}" sibTransId="{5385DB04-0F76-AB42-BAF2-33CF159DDD09}"/>
    <dgm:cxn modelId="{C8B17D6D-2700-9B4D-B767-D0251931C7F3}" type="presParOf" srcId="{44A37986-E377-ED45-AB75-8BDE09010A38}" destId="{149B9DA0-A344-7C47-8D81-A06D1D6AB052}" srcOrd="0" destOrd="0" presId="urn:microsoft.com/office/officeart/2005/8/layout/radial4"/>
    <dgm:cxn modelId="{53E4151F-D41D-0B46-8D5F-ADE26A25DF4D}" type="presParOf" srcId="{44A37986-E377-ED45-AB75-8BDE09010A38}" destId="{AB1517FC-7A15-6F4B-88CF-EDBEF7367BD7}" srcOrd="1" destOrd="0" presId="urn:microsoft.com/office/officeart/2005/8/layout/radial4"/>
    <dgm:cxn modelId="{88761D87-8E0E-BB45-A21F-46EF0494EE8B}" type="presParOf" srcId="{44A37986-E377-ED45-AB75-8BDE09010A38}" destId="{D4B3B7DF-4A89-C84F-9D50-D755A9690EF6}" srcOrd="2" destOrd="0" presId="urn:microsoft.com/office/officeart/2005/8/layout/radial4"/>
    <dgm:cxn modelId="{3DE8131E-DF1A-444C-B49A-E6CEC395431F}" type="presParOf" srcId="{44A37986-E377-ED45-AB75-8BDE09010A38}" destId="{819A83E6-5FD9-7147-86A8-AD8BC8945BC8}" srcOrd="3" destOrd="0" presId="urn:microsoft.com/office/officeart/2005/8/layout/radial4"/>
    <dgm:cxn modelId="{02B92E66-367E-EC4C-9ABD-F30FF1444931}" type="presParOf" srcId="{44A37986-E377-ED45-AB75-8BDE09010A38}" destId="{0500317F-85A6-0F4B-89A9-C5989CA98FA4}" srcOrd="4" destOrd="0" presId="urn:microsoft.com/office/officeart/2005/8/layout/radial4"/>
    <dgm:cxn modelId="{AF15B7C5-BBF1-2C4F-9AA5-3F24EDEE8410}" type="presParOf" srcId="{44A37986-E377-ED45-AB75-8BDE09010A38}" destId="{0FD31F67-2992-814C-B976-4027CA5F5A65}" srcOrd="5" destOrd="0" presId="urn:microsoft.com/office/officeart/2005/8/layout/radial4"/>
    <dgm:cxn modelId="{3B8C0020-4821-2F43-90D0-C08F91698AD8}" type="presParOf" srcId="{44A37986-E377-ED45-AB75-8BDE09010A38}" destId="{07921CF6-B4D3-7F4D-9977-6080F84BF63B}" srcOrd="6" destOrd="0" presId="urn:microsoft.com/office/officeart/2005/8/layout/radial4"/>
    <dgm:cxn modelId="{3007C545-C988-9E48-B3B7-F725EAFF9DC0}" type="presParOf" srcId="{44A37986-E377-ED45-AB75-8BDE09010A38}" destId="{FE6A833F-4521-254B-B5D2-C08ECCF10864}" srcOrd="7" destOrd="0" presId="urn:microsoft.com/office/officeart/2005/8/layout/radial4"/>
    <dgm:cxn modelId="{C52CC4E9-A5EC-264F-978D-E32E31FDFD2A}" type="presParOf" srcId="{44A37986-E377-ED45-AB75-8BDE09010A38}" destId="{8E0528EF-3946-F94A-A496-4C8B2E1886CB}" srcOrd="8" destOrd="0" presId="urn:microsoft.com/office/officeart/2005/8/layout/radial4"/>
    <dgm:cxn modelId="{B09CB108-BF57-F74A-A3A7-E6E96D37857E}" type="presParOf" srcId="{44A37986-E377-ED45-AB75-8BDE09010A38}" destId="{06A52534-EE1E-FE46-83AC-8DCF093A8950}" srcOrd="9" destOrd="0" presId="urn:microsoft.com/office/officeart/2005/8/layout/radial4"/>
    <dgm:cxn modelId="{0A124B12-5488-F541-9940-376AF7F279EC}" type="presParOf" srcId="{44A37986-E377-ED45-AB75-8BDE09010A38}" destId="{AF7AB62D-E172-3146-8006-FD6540E69A6F}" srcOrd="10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BB1F66C-3C05-4419-A3FE-BD873BC35E59}">
      <dsp:nvSpPr>
        <dsp:cNvPr id="0" name=""/>
        <dsp:cNvSpPr/>
      </dsp:nvSpPr>
      <dsp:spPr>
        <a:xfrm rot="16200000">
          <a:off x="-928102" y="928836"/>
          <a:ext cx="3766263" cy="1908589"/>
        </a:xfrm>
        <a:prstGeom prst="flowChartManualOperation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b="1" kern="1200" dirty="0">
              <a:latin typeface="212 Orion Sans" pitchFamily="2" charset="0"/>
            </a:rPr>
            <a:t>Se ejercer dominio para mantener la desigualdad</a:t>
          </a:r>
          <a:endParaRPr lang="en-US" sz="2400" b="1" kern="1200" dirty="0">
            <a:latin typeface="212 Orion Sans" pitchFamily="2" charset="0"/>
            <a:ea typeface="Open Sans" pitchFamily="34" charset="0"/>
            <a:cs typeface="Open Sans" pitchFamily="34" charset="0"/>
          </a:endParaRPr>
        </a:p>
      </dsp:txBody>
      <dsp:txXfrm rot="5400000">
        <a:off x="735" y="753252"/>
        <a:ext cx="1908589" cy="2259757"/>
      </dsp:txXfrm>
    </dsp:sp>
    <dsp:sp modelId="{165D0E95-8512-43CF-8BB9-07D7EC9E07DB}">
      <dsp:nvSpPr>
        <dsp:cNvPr id="0" name=""/>
        <dsp:cNvSpPr/>
      </dsp:nvSpPr>
      <dsp:spPr>
        <a:xfrm rot="16200000">
          <a:off x="1123631" y="928836"/>
          <a:ext cx="3766263" cy="1908589"/>
        </a:xfrm>
        <a:prstGeom prst="flowChartManualOperation">
          <a:avLst/>
        </a:prstGeom>
        <a:solidFill>
          <a:schemeClr val="accent1">
            <a:shade val="80000"/>
            <a:hueOff val="68312"/>
            <a:satOff val="-21060"/>
            <a:lumOff val="1791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0" rIns="152400" bIns="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>
              <a:latin typeface="212 Orion Sans" pitchFamily="2" charset="0"/>
            </a:rPr>
            <a:t>Impone un modelo de pareja que le da poder y privilegios personales al hombre </a:t>
          </a:r>
          <a:endParaRPr lang="en-US" sz="2400" b="1" kern="1200" dirty="0">
            <a:latin typeface="212 Orion Sans" pitchFamily="2" charset="0"/>
            <a:ea typeface="Open Sans" pitchFamily="34" charset="0"/>
            <a:cs typeface="Open Sans" pitchFamily="34" charset="0"/>
          </a:endParaRPr>
        </a:p>
      </dsp:txBody>
      <dsp:txXfrm rot="5400000">
        <a:off x="2052468" y="753252"/>
        <a:ext cx="1908589" cy="2259757"/>
      </dsp:txXfrm>
    </dsp:sp>
    <dsp:sp modelId="{DA18CBC0-0244-4816-97F0-4383ABE7F94C}">
      <dsp:nvSpPr>
        <dsp:cNvPr id="0" name=""/>
        <dsp:cNvSpPr/>
      </dsp:nvSpPr>
      <dsp:spPr>
        <a:xfrm rot="16200000">
          <a:off x="3175364" y="928836"/>
          <a:ext cx="3766263" cy="1908589"/>
        </a:xfrm>
        <a:prstGeom prst="flowChartManualOperation">
          <a:avLst/>
        </a:prstGeom>
        <a:solidFill>
          <a:schemeClr val="accent1">
            <a:shade val="80000"/>
            <a:hueOff val="136624"/>
            <a:satOff val="-42120"/>
            <a:lumOff val="3582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0" tIns="0" rIns="12700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kern="1200" dirty="0">
              <a:latin typeface="212 Orion Sans" pitchFamily="2" charset="0"/>
            </a:rPr>
            <a:t>Va en consonancia con lo que ha aprendido sobre cómo debe ser una pareja y un HOMBRE</a:t>
          </a:r>
          <a:endParaRPr lang="en-US" sz="2000" b="1" kern="1200" dirty="0">
            <a:latin typeface="212 Orion Sans" pitchFamily="2" charset="0"/>
            <a:ea typeface="Open Sans" pitchFamily="34" charset="0"/>
            <a:cs typeface="Open Sans" pitchFamily="34" charset="0"/>
          </a:endParaRPr>
        </a:p>
      </dsp:txBody>
      <dsp:txXfrm rot="5400000">
        <a:off x="4104201" y="753252"/>
        <a:ext cx="1908589" cy="225975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95D8EF2-DAA8-1444-AFE6-331DBD210285}">
      <dsp:nvSpPr>
        <dsp:cNvPr id="0" name=""/>
        <dsp:cNvSpPr/>
      </dsp:nvSpPr>
      <dsp:spPr>
        <a:xfrm>
          <a:off x="0" y="0"/>
          <a:ext cx="8822244" cy="168659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4400" b="1" kern="1200" dirty="0">
              <a:latin typeface="212 Orion Sans" pitchFamily="2" charset="0"/>
            </a:rPr>
            <a:t>Fin de la Ley</a:t>
          </a:r>
        </a:p>
      </dsp:txBody>
      <dsp:txXfrm>
        <a:off x="49399" y="49399"/>
        <a:ext cx="7079019" cy="1587793"/>
      </dsp:txXfrm>
    </dsp:sp>
    <dsp:sp modelId="{0F4330D0-423F-C444-9601-6894C8D75740}">
      <dsp:nvSpPr>
        <dsp:cNvPr id="0" name=""/>
        <dsp:cNvSpPr/>
      </dsp:nvSpPr>
      <dsp:spPr>
        <a:xfrm>
          <a:off x="1556866" y="2061390"/>
          <a:ext cx="8822244" cy="168659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satMod val="103000"/>
                <a:lumMod val="102000"/>
                <a:tint val="94000"/>
              </a:schemeClr>
            </a:gs>
            <a:gs pos="50000">
              <a:schemeClr val="accent1">
                <a:alpha val="90000"/>
                <a:hueOff val="0"/>
                <a:satOff val="0"/>
                <a:lumOff val="0"/>
                <a:alphaOff val="-40000"/>
                <a:satMod val="110000"/>
                <a:lumMod val="100000"/>
                <a:shade val="10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just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kern="1200" dirty="0">
              <a:solidFill>
                <a:schemeClr val="tx2"/>
              </a:solidFill>
              <a:latin typeface="212 Orion Sans" pitchFamily="2" charset="0"/>
            </a:rPr>
            <a:t>Proteger los derechos de las víctimas de violencia y sancionar las formas de violencia física, psicológica, sexual y patrimonial contra las mujeres mayores de edad, como práctica discriminatoria por razón de género, específicamente en las relaciones de matrimonio, en unión de hecho declarada o no.</a:t>
          </a:r>
        </a:p>
      </dsp:txBody>
      <dsp:txXfrm>
        <a:off x="1606265" y="2110789"/>
        <a:ext cx="6070294" cy="1587793"/>
      </dsp:txXfrm>
    </dsp:sp>
    <dsp:sp modelId="{2873F3EF-778E-6D42-84DF-142A0818DBB1}">
      <dsp:nvSpPr>
        <dsp:cNvPr id="0" name=""/>
        <dsp:cNvSpPr/>
      </dsp:nvSpPr>
      <dsp:spPr>
        <a:xfrm>
          <a:off x="7725959" y="1325848"/>
          <a:ext cx="1096284" cy="1096284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3600" kern="1200"/>
        </a:p>
      </dsp:txBody>
      <dsp:txXfrm>
        <a:off x="7972623" y="1325848"/>
        <a:ext cx="602956" cy="82495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9B9DA0-A344-7C47-8D81-A06D1D6AB052}">
      <dsp:nvSpPr>
        <dsp:cNvPr id="0" name=""/>
        <dsp:cNvSpPr/>
      </dsp:nvSpPr>
      <dsp:spPr>
        <a:xfrm>
          <a:off x="3866102" y="2726843"/>
          <a:ext cx="2021395" cy="2021395"/>
        </a:xfrm>
        <a:prstGeom prst="ellipse">
          <a:avLst/>
        </a:prstGeom>
        <a:gradFill rotWithShape="0">
          <a:gsLst>
            <a:gs pos="0">
              <a:schemeClr val="accent1">
                <a:shade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100" kern="1200" dirty="0">
              <a:latin typeface="212 Orion Sans" pitchFamily="2" charset="0"/>
              <a:cs typeface="Calibri"/>
            </a:rPr>
            <a:t>Se impondrá de cinco a treinta días multa</a:t>
          </a:r>
        </a:p>
      </dsp:txBody>
      <dsp:txXfrm>
        <a:off x="4162128" y="3022869"/>
        <a:ext cx="1429343" cy="1429343"/>
      </dsp:txXfrm>
    </dsp:sp>
    <dsp:sp modelId="{AB1517FC-7A15-6F4B-88CF-EDBEF7367BD7}">
      <dsp:nvSpPr>
        <dsp:cNvPr id="0" name=""/>
        <dsp:cNvSpPr/>
      </dsp:nvSpPr>
      <dsp:spPr>
        <a:xfrm rot="10800000">
          <a:off x="1907612" y="3449492"/>
          <a:ext cx="1850772" cy="576097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9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9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4B3B7DF-4A89-C84F-9D50-D755A9690EF6}">
      <dsp:nvSpPr>
        <dsp:cNvPr id="0" name=""/>
        <dsp:cNvSpPr/>
      </dsp:nvSpPr>
      <dsp:spPr>
        <a:xfrm>
          <a:off x="947449" y="2969411"/>
          <a:ext cx="1920325" cy="153626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5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5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5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200" kern="1200" dirty="0">
              <a:latin typeface="212 Orion Sans" pitchFamily="2" charset="0"/>
              <a:cs typeface="Calibri"/>
            </a:rPr>
            <a:t>Palabras o actos obscenos</a:t>
          </a:r>
        </a:p>
      </dsp:txBody>
      <dsp:txXfrm>
        <a:off x="992445" y="3014407"/>
        <a:ext cx="1830333" cy="1446268"/>
      </dsp:txXfrm>
    </dsp:sp>
    <dsp:sp modelId="{819A83E6-5FD9-7147-86A8-AD8BC8945BC8}">
      <dsp:nvSpPr>
        <dsp:cNvPr id="0" name=""/>
        <dsp:cNvSpPr/>
      </dsp:nvSpPr>
      <dsp:spPr>
        <a:xfrm rot="13500000">
          <a:off x="2506227" y="2004307"/>
          <a:ext cx="1850772" cy="576097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68016"/>
                <a:satOff val="-18119"/>
                <a:lumOff val="1721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90000"/>
                <a:hueOff val="68016"/>
                <a:satOff val="-18119"/>
                <a:lumOff val="1721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90000"/>
                <a:hueOff val="68016"/>
                <a:satOff val="-18119"/>
                <a:lumOff val="1721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500317F-85A6-0F4B-89A9-C5989CA98FA4}">
      <dsp:nvSpPr>
        <dsp:cNvPr id="0" name=""/>
        <dsp:cNvSpPr/>
      </dsp:nvSpPr>
      <dsp:spPr>
        <a:xfrm>
          <a:off x="1817104" y="869878"/>
          <a:ext cx="1920325" cy="153626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50000"/>
                <a:hueOff val="63708"/>
                <a:satOff val="-17844"/>
                <a:lumOff val="2007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50000"/>
                <a:hueOff val="63708"/>
                <a:satOff val="-17844"/>
                <a:lumOff val="2007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50000"/>
                <a:hueOff val="63708"/>
                <a:satOff val="-17844"/>
                <a:lumOff val="2007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200" kern="1200" dirty="0">
              <a:latin typeface="212 Orion Sans" pitchFamily="2" charset="0"/>
              <a:cs typeface="Calibri"/>
            </a:rPr>
            <a:t>Proposiciones irrespetuosas</a:t>
          </a:r>
        </a:p>
      </dsp:txBody>
      <dsp:txXfrm>
        <a:off x="1862100" y="914874"/>
        <a:ext cx="1830333" cy="1446268"/>
      </dsp:txXfrm>
    </dsp:sp>
    <dsp:sp modelId="{0FD31F67-2992-814C-B976-4027CA5F5A65}">
      <dsp:nvSpPr>
        <dsp:cNvPr id="0" name=""/>
        <dsp:cNvSpPr/>
      </dsp:nvSpPr>
      <dsp:spPr>
        <a:xfrm rot="16200000">
          <a:off x="3951413" y="1405691"/>
          <a:ext cx="1850772" cy="576097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136033"/>
                <a:satOff val="-36238"/>
                <a:lumOff val="3443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90000"/>
                <a:hueOff val="136033"/>
                <a:satOff val="-36238"/>
                <a:lumOff val="3443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90000"/>
                <a:hueOff val="136033"/>
                <a:satOff val="-36238"/>
                <a:lumOff val="3443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7921CF6-B4D3-7F4D-9977-6080F84BF63B}">
      <dsp:nvSpPr>
        <dsp:cNvPr id="0" name=""/>
        <dsp:cNvSpPr/>
      </dsp:nvSpPr>
      <dsp:spPr>
        <a:xfrm>
          <a:off x="3916637" y="223"/>
          <a:ext cx="1920325" cy="153626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50000"/>
                <a:hueOff val="127417"/>
                <a:satOff val="-35689"/>
                <a:lumOff val="4014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50000"/>
                <a:hueOff val="127417"/>
                <a:satOff val="-35689"/>
                <a:lumOff val="4014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50000"/>
                <a:hueOff val="127417"/>
                <a:satOff val="-35689"/>
                <a:lumOff val="4014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200" kern="1200" dirty="0">
              <a:latin typeface="212 Orion Sans" pitchFamily="2" charset="0"/>
              <a:ea typeface="Cambria" panose="02040503050406030204" pitchFamily="18" charset="0"/>
              <a:cs typeface="Calibri"/>
            </a:rPr>
            <a:t>Tocamientos</a:t>
          </a:r>
        </a:p>
      </dsp:txBody>
      <dsp:txXfrm>
        <a:off x="3961633" y="45219"/>
        <a:ext cx="1830333" cy="1446268"/>
      </dsp:txXfrm>
    </dsp:sp>
    <dsp:sp modelId="{FE6A833F-4521-254B-B5D2-C08ECCF10864}">
      <dsp:nvSpPr>
        <dsp:cNvPr id="0" name=""/>
        <dsp:cNvSpPr/>
      </dsp:nvSpPr>
      <dsp:spPr>
        <a:xfrm rot="18900000">
          <a:off x="5396599" y="2004307"/>
          <a:ext cx="1850772" cy="576097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136033"/>
                <a:satOff val="-36238"/>
                <a:lumOff val="3443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90000"/>
                <a:hueOff val="136033"/>
                <a:satOff val="-36238"/>
                <a:lumOff val="3443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90000"/>
                <a:hueOff val="136033"/>
                <a:satOff val="-36238"/>
                <a:lumOff val="3443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E0528EF-3946-F94A-A496-4C8B2E1886CB}">
      <dsp:nvSpPr>
        <dsp:cNvPr id="0" name=""/>
        <dsp:cNvSpPr/>
      </dsp:nvSpPr>
      <dsp:spPr>
        <a:xfrm>
          <a:off x="6016169" y="869878"/>
          <a:ext cx="1920325" cy="153626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50000"/>
                <a:hueOff val="127417"/>
                <a:satOff val="-35689"/>
                <a:lumOff val="4014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50000"/>
                <a:hueOff val="127417"/>
                <a:satOff val="-35689"/>
                <a:lumOff val="4014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50000"/>
                <a:hueOff val="127417"/>
                <a:satOff val="-35689"/>
                <a:lumOff val="4014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200" kern="1200" dirty="0">
              <a:latin typeface="212 Orion Sans" pitchFamily="2" charset="0"/>
              <a:cs typeface="Calibri"/>
            </a:rPr>
            <a:t>Exhibicionismo</a:t>
          </a:r>
        </a:p>
      </dsp:txBody>
      <dsp:txXfrm>
        <a:off x="6061165" y="914874"/>
        <a:ext cx="1830333" cy="1446268"/>
      </dsp:txXfrm>
    </dsp:sp>
    <dsp:sp modelId="{06A52534-EE1E-FE46-83AC-8DCF093A8950}">
      <dsp:nvSpPr>
        <dsp:cNvPr id="0" name=""/>
        <dsp:cNvSpPr/>
      </dsp:nvSpPr>
      <dsp:spPr>
        <a:xfrm>
          <a:off x="5995214" y="3449492"/>
          <a:ext cx="1850772" cy="576097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shade val="90000"/>
                <a:hueOff val="68016"/>
                <a:satOff val="-18119"/>
                <a:lumOff val="1721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90000"/>
                <a:hueOff val="68016"/>
                <a:satOff val="-18119"/>
                <a:lumOff val="1721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90000"/>
                <a:hueOff val="68016"/>
                <a:satOff val="-18119"/>
                <a:lumOff val="1721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AF7AB62D-E172-3146-8006-FD6540E69A6F}">
      <dsp:nvSpPr>
        <dsp:cNvPr id="0" name=""/>
        <dsp:cNvSpPr/>
      </dsp:nvSpPr>
      <dsp:spPr>
        <a:xfrm>
          <a:off x="6885824" y="2969411"/>
          <a:ext cx="1920325" cy="153626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shade val="50000"/>
                <a:hueOff val="63708"/>
                <a:satOff val="-17844"/>
                <a:lumOff val="2007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shade val="50000"/>
                <a:hueOff val="63708"/>
                <a:satOff val="-17844"/>
                <a:lumOff val="2007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shade val="50000"/>
                <a:hueOff val="63708"/>
                <a:satOff val="-17844"/>
                <a:lumOff val="2007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200" kern="1200" dirty="0">
              <a:latin typeface="212 Orion Sans" pitchFamily="2" charset="0"/>
              <a:cs typeface="Calibri"/>
            </a:rPr>
            <a:t>Miradas indiscretas</a:t>
          </a:r>
        </a:p>
      </dsp:txBody>
      <dsp:txXfrm>
        <a:off x="6930820" y="3014407"/>
        <a:ext cx="1830333" cy="144626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0.01279</cdr:x>
      <cdr:y>0.16869</cdr:y>
    </cdr:from>
    <cdr:to>
      <cdr:x>0.27808</cdr:x>
      <cdr:y>0.19381</cdr:y>
    </cdr:to>
    <cdr:pic>
      <cdr:nvPicPr>
        <cdr:cNvPr id="2" name="1 Imagen" descr="Fuente.png">
          <a:extLst xmlns:a="http://schemas.openxmlformats.org/drawingml/2006/main">
            <a:ext uri="{FF2B5EF4-FFF2-40B4-BE49-F238E27FC236}">
              <a16:creationId xmlns:a16="http://schemas.microsoft.com/office/drawing/2014/main" id="{5A765762-968C-414B-A58A-D0847160D029}"/>
            </a:ext>
          </a:extLst>
        </cdr:cNvPr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/>
        <a:stretch xmlns:a="http://schemas.openxmlformats.org/drawingml/2006/main">
          <a:fillRect/>
        </a:stretch>
      </cdr:blipFill>
      <cdr:spPr>
        <a:xfrm xmlns:a="http://schemas.openxmlformats.org/drawingml/2006/main">
          <a:off x="171226" y="1034777"/>
          <a:ext cx="3550277" cy="154089"/>
        </a:xfrm>
        <a:prstGeom xmlns:a="http://schemas.openxmlformats.org/drawingml/2006/main" prst="rect">
          <a:avLst/>
        </a:prstGeom>
      </cdr:spPr>
    </cdr:pic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0.22514</cdr:x>
      <cdr:y>0.4574</cdr:y>
    </cdr:from>
    <cdr:to>
      <cdr:x>0.27949</cdr:x>
      <cdr:y>0.55396</cdr:y>
    </cdr:to>
    <cdr:sp macro="" textlink="">
      <cdr:nvSpPr>
        <cdr:cNvPr id="3" name="Freeform 142">
          <a:extLst xmlns:a="http://schemas.openxmlformats.org/drawingml/2006/main">
            <a:ext uri="{FF2B5EF4-FFF2-40B4-BE49-F238E27FC236}">
              <a16:creationId xmlns:a16="http://schemas.microsoft.com/office/drawing/2014/main" id="{8F8927B2-D19C-DD4E-9A4D-067245A4EC0F}"/>
            </a:ext>
          </a:extLst>
        </cdr:cNvPr>
        <cdr:cNvSpPr>
          <a:spLocks xmlns:a="http://schemas.openxmlformats.org/drawingml/2006/main"/>
        </cdr:cNvSpPr>
      </cdr:nvSpPr>
      <cdr:spPr bwMode="auto">
        <a:xfrm xmlns:a="http://schemas.openxmlformats.org/drawingml/2006/main" rot="10800000">
          <a:off x="2474233" y="2478501"/>
          <a:ext cx="597327" cy="523219"/>
        </a:xfrm>
        <a:custGeom xmlns:a="http://schemas.openxmlformats.org/drawingml/2006/main">
          <a:avLst/>
          <a:gdLst>
            <a:gd name="T0" fmla="*/ 2147483646 w 64"/>
            <a:gd name="T1" fmla="*/ 2147483646 h 57"/>
            <a:gd name="T2" fmla="*/ 2147483646 w 64"/>
            <a:gd name="T3" fmla="*/ 2147483646 h 57"/>
            <a:gd name="T4" fmla="*/ 2147483646 w 64"/>
            <a:gd name="T5" fmla="*/ 2147483646 h 57"/>
            <a:gd name="T6" fmla="*/ 2147483646 w 64"/>
            <a:gd name="T7" fmla="*/ 2147483646 h 57"/>
            <a:gd name="T8" fmla="*/ 2147483646 w 64"/>
            <a:gd name="T9" fmla="*/ 2147483646 h 57"/>
            <a:gd name="T10" fmla="*/ 2147483646 w 64"/>
            <a:gd name="T11" fmla="*/ 2147483646 h 57"/>
            <a:gd name="T12" fmla="*/ 2147483646 w 64"/>
            <a:gd name="T13" fmla="*/ 2147483646 h 57"/>
            <a:gd name="T14" fmla="*/ 2147483646 w 64"/>
            <a:gd name="T15" fmla="*/ 2147483646 h 57"/>
            <a:gd name="T16" fmla="*/ 2147483646 w 64"/>
            <a:gd name="T17" fmla="*/ 2147483646 h 57"/>
            <a:gd name="T18" fmla="*/ 2147483646 w 64"/>
            <a:gd name="T19" fmla="*/ 2147483646 h 57"/>
            <a:gd name="T20" fmla="*/ 2147483646 w 64"/>
            <a:gd name="T21" fmla="*/ 2147483646 h 57"/>
            <a:gd name="T22" fmla="*/ 2147483646 w 64"/>
            <a:gd name="T23" fmla="*/ 2147483646 h 57"/>
            <a:gd name="T24" fmla="*/ 0 w 64"/>
            <a:gd name="T25" fmla="*/ 2147483646 h 57"/>
            <a:gd name="T26" fmla="*/ 2147483646 w 64"/>
            <a:gd name="T27" fmla="*/ 2147483646 h 57"/>
            <a:gd name="T28" fmla="*/ 2147483646 w 64"/>
            <a:gd name="T29" fmla="*/ 2147483646 h 57"/>
            <a:gd name="T30" fmla="*/ 2147483646 w 64"/>
            <a:gd name="T31" fmla="*/ 2147483646 h 57"/>
            <a:gd name="T32" fmla="*/ 2147483646 w 64"/>
            <a:gd name="T33" fmla="*/ 2147483646 h 57"/>
            <a:gd name="T34" fmla="*/ 2147483646 w 64"/>
            <a:gd name="T35" fmla="*/ 0 h 57"/>
            <a:gd name="T36" fmla="*/ 2147483646 w 64"/>
            <a:gd name="T37" fmla="*/ 0 h 57"/>
            <a:gd name="T38" fmla="*/ 2147483646 w 64"/>
            <a:gd name="T39" fmla="*/ 2147483646 h 57"/>
            <a:gd name="T40" fmla="*/ 2147483646 w 64"/>
            <a:gd name="T41" fmla="*/ 2147483646 h 57"/>
            <a:gd name="T42" fmla="*/ 2147483646 w 64"/>
            <a:gd name="T43" fmla="*/ 2147483646 h 57"/>
            <a:gd name="T44" fmla="*/ 0 60000 65536"/>
            <a:gd name="T45" fmla="*/ 0 60000 65536"/>
            <a:gd name="T46" fmla="*/ 0 60000 65536"/>
            <a:gd name="T47" fmla="*/ 0 60000 65536"/>
            <a:gd name="T48" fmla="*/ 0 60000 65536"/>
            <a:gd name="T49" fmla="*/ 0 60000 65536"/>
            <a:gd name="T50" fmla="*/ 0 60000 65536"/>
            <a:gd name="T51" fmla="*/ 0 60000 65536"/>
            <a:gd name="T52" fmla="*/ 0 60000 65536"/>
            <a:gd name="T53" fmla="*/ 0 60000 65536"/>
            <a:gd name="T54" fmla="*/ 0 60000 65536"/>
            <a:gd name="T55" fmla="*/ 0 60000 65536"/>
            <a:gd name="T56" fmla="*/ 0 60000 65536"/>
            <a:gd name="T57" fmla="*/ 0 60000 65536"/>
            <a:gd name="T58" fmla="*/ 0 60000 65536"/>
            <a:gd name="T59" fmla="*/ 0 60000 65536"/>
            <a:gd name="T60" fmla="*/ 0 60000 65536"/>
            <a:gd name="T61" fmla="*/ 0 60000 65536"/>
            <a:gd name="T62" fmla="*/ 0 60000 65536"/>
            <a:gd name="T63" fmla="*/ 0 60000 65536"/>
            <a:gd name="T64" fmla="*/ 0 60000 65536"/>
            <a:gd name="T65" fmla="*/ 0 60000 65536"/>
          </a:gdLst>
          <a:ahLst/>
          <a:cxnLst>
            <a:cxn ang="T44">
              <a:pos x="T0" y="T1"/>
            </a:cxn>
            <a:cxn ang="T45">
              <a:pos x="T2" y="T3"/>
            </a:cxn>
            <a:cxn ang="T46">
              <a:pos x="T4" y="T5"/>
            </a:cxn>
            <a:cxn ang="T47">
              <a:pos x="T6" y="T7"/>
            </a:cxn>
            <a:cxn ang="T48">
              <a:pos x="T8" y="T9"/>
            </a:cxn>
            <a:cxn ang="T49">
              <a:pos x="T10" y="T11"/>
            </a:cxn>
            <a:cxn ang="T50">
              <a:pos x="T12" y="T13"/>
            </a:cxn>
            <a:cxn ang="T51">
              <a:pos x="T14" y="T15"/>
            </a:cxn>
            <a:cxn ang="T52">
              <a:pos x="T16" y="T17"/>
            </a:cxn>
            <a:cxn ang="T53">
              <a:pos x="T18" y="T19"/>
            </a:cxn>
            <a:cxn ang="T54">
              <a:pos x="T20" y="T21"/>
            </a:cxn>
            <a:cxn ang="T55">
              <a:pos x="T22" y="T23"/>
            </a:cxn>
            <a:cxn ang="T56">
              <a:pos x="T24" y="T25"/>
            </a:cxn>
            <a:cxn ang="T57">
              <a:pos x="T26" y="T27"/>
            </a:cxn>
            <a:cxn ang="T58">
              <a:pos x="T28" y="T29"/>
            </a:cxn>
            <a:cxn ang="T59">
              <a:pos x="T30" y="T31"/>
            </a:cxn>
            <a:cxn ang="T60">
              <a:pos x="T32" y="T33"/>
            </a:cxn>
            <a:cxn ang="T61">
              <a:pos x="T34" y="T35"/>
            </a:cxn>
            <a:cxn ang="T62">
              <a:pos x="T36" y="T37"/>
            </a:cxn>
            <a:cxn ang="T63">
              <a:pos x="T38" y="T39"/>
            </a:cxn>
            <a:cxn ang="T64">
              <a:pos x="T40" y="T41"/>
            </a:cxn>
            <a:cxn ang="T65">
              <a:pos x="T42" y="T43"/>
            </a:cxn>
          </a:cxnLst>
          <a:rect l="0" t="0" r="r" b="b"/>
          <a:pathLst>
            <a:path w="64" h="57">
              <a:moveTo>
                <a:pt x="63" y="22"/>
              </a:moveTo>
              <a:cubicBezTo>
                <a:pt x="45" y="40"/>
                <a:pt x="45" y="40"/>
                <a:pt x="45" y="40"/>
              </a:cubicBezTo>
              <a:cubicBezTo>
                <a:pt x="44" y="41"/>
                <a:pt x="44" y="41"/>
                <a:pt x="43" y="41"/>
              </a:cubicBezTo>
              <a:cubicBezTo>
                <a:pt x="42" y="41"/>
                <a:pt x="41" y="40"/>
                <a:pt x="41" y="38"/>
              </a:cubicBezTo>
              <a:cubicBezTo>
                <a:pt x="41" y="29"/>
                <a:pt x="41" y="29"/>
                <a:pt x="41" y="29"/>
              </a:cubicBezTo>
              <a:cubicBezTo>
                <a:pt x="33" y="29"/>
                <a:pt x="33" y="29"/>
                <a:pt x="33" y="29"/>
              </a:cubicBezTo>
              <a:cubicBezTo>
                <a:pt x="18" y="29"/>
                <a:pt x="7" y="32"/>
                <a:pt x="7" y="49"/>
              </a:cubicBezTo>
              <a:cubicBezTo>
                <a:pt x="7" y="51"/>
                <a:pt x="7" y="52"/>
                <a:pt x="8" y="54"/>
              </a:cubicBezTo>
              <a:cubicBezTo>
                <a:pt x="8" y="54"/>
                <a:pt x="8" y="55"/>
                <a:pt x="8" y="56"/>
              </a:cubicBezTo>
              <a:cubicBezTo>
                <a:pt x="8" y="56"/>
                <a:pt x="7" y="57"/>
                <a:pt x="7" y="57"/>
              </a:cubicBezTo>
              <a:cubicBezTo>
                <a:pt x="6" y="57"/>
                <a:pt x="6" y="57"/>
                <a:pt x="6" y="56"/>
              </a:cubicBezTo>
              <a:cubicBezTo>
                <a:pt x="5" y="55"/>
                <a:pt x="5" y="54"/>
                <a:pt x="4" y="53"/>
              </a:cubicBezTo>
              <a:cubicBezTo>
                <a:pt x="2" y="49"/>
                <a:pt x="0" y="42"/>
                <a:pt x="0" y="37"/>
              </a:cubicBezTo>
              <a:cubicBezTo>
                <a:pt x="0" y="33"/>
                <a:pt x="0" y="29"/>
                <a:pt x="2" y="25"/>
              </a:cubicBezTo>
              <a:cubicBezTo>
                <a:pt x="7" y="13"/>
                <a:pt x="21" y="11"/>
                <a:pt x="33" y="11"/>
              </a:cubicBezTo>
              <a:cubicBezTo>
                <a:pt x="41" y="11"/>
                <a:pt x="41" y="11"/>
                <a:pt x="41" y="11"/>
              </a:cubicBezTo>
              <a:cubicBezTo>
                <a:pt x="41" y="2"/>
                <a:pt x="41" y="2"/>
                <a:pt x="41" y="2"/>
              </a:cubicBezTo>
              <a:cubicBezTo>
                <a:pt x="41" y="1"/>
                <a:pt x="42" y="0"/>
                <a:pt x="43" y="0"/>
              </a:cubicBezTo>
              <a:cubicBezTo>
                <a:pt x="44" y="0"/>
                <a:pt x="44" y="0"/>
                <a:pt x="45" y="0"/>
              </a:cubicBezTo>
              <a:cubicBezTo>
                <a:pt x="63" y="19"/>
                <a:pt x="63" y="19"/>
                <a:pt x="63" y="19"/>
              </a:cubicBezTo>
              <a:cubicBezTo>
                <a:pt x="63" y="19"/>
                <a:pt x="64" y="20"/>
                <a:pt x="64" y="20"/>
              </a:cubicBezTo>
              <a:cubicBezTo>
                <a:pt x="64" y="21"/>
                <a:pt x="63" y="21"/>
                <a:pt x="63" y="22"/>
              </a:cubicBezTo>
              <a:close/>
            </a:path>
          </a:pathLst>
        </a:custGeom>
        <a:solidFill xmlns:a="http://schemas.openxmlformats.org/drawingml/2006/main">
          <a:srgbClr val="2CDBCB"/>
        </a:solidFill>
        <a:ln xmlns:a="http://schemas.openxmlformats.org/drawingml/2006/main">
          <a:noFill/>
        </a:ln>
      </cdr:spPr>
      <cdr:txBody>
        <a:bodyPr xmlns:a="http://schemas.openxmlformats.org/drawingml/2006/main"/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th-TH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R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B0E344-5DF4-2C47-839D-4BFE4816A9C4}" type="datetimeFigureOut">
              <a:rPr lang="es-CR" smtClean="0"/>
              <a:t>29/1/2021</a:t>
            </a:fld>
            <a:endParaRPr lang="es-CR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R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R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R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6B32DC-D08C-544F-8088-4E4696391FB1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33201205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EEB816B-E79C-456D-86C0-0A5913EB9FE5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794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 userDrawn="1"/>
        </p:nvSpPr>
        <p:spPr>
          <a:xfrm>
            <a:off x="4213914" y="6539407"/>
            <a:ext cx="37641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spc="600" dirty="0">
                <a:latin typeface="+mj-lt"/>
              </a:rPr>
              <a:t>Modern Presentation Template</a:t>
            </a:r>
          </a:p>
        </p:txBody>
      </p:sp>
      <p:grpSp>
        <p:nvGrpSpPr>
          <p:cNvPr id="14" name="Group 13"/>
          <p:cNvGrpSpPr/>
          <p:nvPr userDrawn="1"/>
        </p:nvGrpSpPr>
        <p:grpSpPr>
          <a:xfrm>
            <a:off x="0" y="6591664"/>
            <a:ext cx="12192001" cy="141707"/>
            <a:chOff x="0" y="6462293"/>
            <a:chExt cx="12192001" cy="141707"/>
          </a:xfrm>
        </p:grpSpPr>
        <p:sp>
          <p:nvSpPr>
            <p:cNvPr id="12" name="Rectangle 11"/>
            <p:cNvSpPr/>
            <p:nvPr userDrawn="1"/>
          </p:nvSpPr>
          <p:spPr>
            <a:xfrm>
              <a:off x="8488219" y="6462293"/>
              <a:ext cx="3703782" cy="14170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 userDrawn="1"/>
          </p:nvSpPr>
          <p:spPr>
            <a:xfrm>
              <a:off x="0" y="6462293"/>
              <a:ext cx="3703782" cy="14170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9035767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857781" cy="6210300"/>
          </a:xfrm>
          <a:custGeom>
            <a:avLst/>
            <a:gdLst>
              <a:gd name="connsiteX0" fmla="*/ 0 w 4857781"/>
              <a:gd name="connsiteY0" fmla="*/ 0 h 6210300"/>
              <a:gd name="connsiteX1" fmla="*/ 2089815 w 4857781"/>
              <a:gd name="connsiteY1" fmla="*/ 0 h 6210300"/>
              <a:gd name="connsiteX2" fmla="*/ 2089815 w 4857781"/>
              <a:gd name="connsiteY2" fmla="*/ 1355214 h 6210300"/>
              <a:gd name="connsiteX3" fmla="*/ 2767967 w 4857781"/>
              <a:gd name="connsiteY3" fmla="*/ 1355214 h 6210300"/>
              <a:gd name="connsiteX4" fmla="*/ 2767967 w 4857781"/>
              <a:gd name="connsiteY4" fmla="*/ 578926 h 6210300"/>
              <a:gd name="connsiteX5" fmla="*/ 4857781 w 4857781"/>
              <a:gd name="connsiteY5" fmla="*/ 578926 h 6210300"/>
              <a:gd name="connsiteX6" fmla="*/ 4857781 w 4857781"/>
              <a:gd name="connsiteY6" fmla="*/ 5434013 h 6210300"/>
              <a:gd name="connsiteX7" fmla="*/ 4179629 w 4857781"/>
              <a:gd name="connsiteY7" fmla="*/ 5434013 h 6210300"/>
              <a:gd name="connsiteX8" fmla="*/ 4179629 w 4857781"/>
              <a:gd name="connsiteY8" fmla="*/ 6210300 h 6210300"/>
              <a:gd name="connsiteX9" fmla="*/ 2089815 w 4857781"/>
              <a:gd name="connsiteY9" fmla="*/ 6210300 h 6210300"/>
              <a:gd name="connsiteX10" fmla="*/ 2089815 w 4857781"/>
              <a:gd name="connsiteY10" fmla="*/ 4855086 h 6210300"/>
              <a:gd name="connsiteX11" fmla="*/ 0 w 4857781"/>
              <a:gd name="connsiteY11" fmla="*/ 4855086 h 6210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4857781" h="6210300">
                <a:moveTo>
                  <a:pt x="0" y="0"/>
                </a:moveTo>
                <a:lnTo>
                  <a:pt x="2089815" y="0"/>
                </a:lnTo>
                <a:lnTo>
                  <a:pt x="2089815" y="1355214"/>
                </a:lnTo>
                <a:lnTo>
                  <a:pt x="2767967" y="1355214"/>
                </a:lnTo>
                <a:lnTo>
                  <a:pt x="2767967" y="578926"/>
                </a:lnTo>
                <a:lnTo>
                  <a:pt x="4857781" y="578926"/>
                </a:lnTo>
                <a:lnTo>
                  <a:pt x="4857781" y="5434013"/>
                </a:lnTo>
                <a:lnTo>
                  <a:pt x="4179629" y="5434013"/>
                </a:lnTo>
                <a:lnTo>
                  <a:pt x="4179629" y="6210300"/>
                </a:lnTo>
                <a:lnTo>
                  <a:pt x="2089815" y="6210300"/>
                </a:lnTo>
                <a:lnTo>
                  <a:pt x="2089815" y="4855086"/>
                </a:lnTo>
                <a:lnTo>
                  <a:pt x="0" y="485508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4213914" y="6539407"/>
            <a:ext cx="37641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spc="600" dirty="0">
                <a:latin typeface="+mj-lt"/>
              </a:rPr>
              <a:t>Modern Presentation Template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0" y="6591664"/>
            <a:ext cx="12192001" cy="141707"/>
            <a:chOff x="0" y="6462293"/>
            <a:chExt cx="12192001" cy="141707"/>
          </a:xfrm>
        </p:grpSpPr>
        <p:sp>
          <p:nvSpPr>
            <p:cNvPr id="11" name="Rectangle 10"/>
            <p:cNvSpPr/>
            <p:nvPr userDrawn="1"/>
          </p:nvSpPr>
          <p:spPr>
            <a:xfrm>
              <a:off x="8488219" y="6462293"/>
              <a:ext cx="3703782" cy="14170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0" y="6462293"/>
              <a:ext cx="3703782" cy="14170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421019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reeform 17"/>
          <p:cNvSpPr>
            <a:spLocks noGrp="1"/>
          </p:cNvSpPr>
          <p:nvPr>
            <p:ph type="pic" sz="quarter" idx="11"/>
          </p:nvPr>
        </p:nvSpPr>
        <p:spPr>
          <a:xfrm>
            <a:off x="9232900" y="3530600"/>
            <a:ext cx="2959100" cy="2565400"/>
          </a:xfrm>
          <a:custGeom>
            <a:avLst/>
            <a:gdLst>
              <a:gd name="connsiteX0" fmla="*/ 0 w 2959100"/>
              <a:gd name="connsiteY0" fmla="*/ 0 h 2565400"/>
              <a:gd name="connsiteX1" fmla="*/ 2959100 w 2959100"/>
              <a:gd name="connsiteY1" fmla="*/ 0 h 2565400"/>
              <a:gd name="connsiteX2" fmla="*/ 2959100 w 2959100"/>
              <a:gd name="connsiteY2" fmla="*/ 2565400 h 2565400"/>
              <a:gd name="connsiteX3" fmla="*/ 0 w 2959100"/>
              <a:gd name="connsiteY3" fmla="*/ 2565400 h 2565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59100" h="2565400">
                <a:moveTo>
                  <a:pt x="0" y="0"/>
                </a:moveTo>
                <a:lnTo>
                  <a:pt x="2959100" y="0"/>
                </a:lnTo>
                <a:lnTo>
                  <a:pt x="2959100" y="2565400"/>
                </a:lnTo>
                <a:lnTo>
                  <a:pt x="0" y="25654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5" name="Freeform 14"/>
          <p:cNvSpPr>
            <a:spLocks noGrp="1"/>
          </p:cNvSpPr>
          <p:nvPr>
            <p:ph type="pic" sz="quarter" idx="10"/>
          </p:nvPr>
        </p:nvSpPr>
        <p:spPr>
          <a:xfrm>
            <a:off x="426958" y="444500"/>
            <a:ext cx="3302000" cy="5651500"/>
          </a:xfrm>
          <a:custGeom>
            <a:avLst/>
            <a:gdLst>
              <a:gd name="connsiteX0" fmla="*/ 0 w 3302000"/>
              <a:gd name="connsiteY0" fmla="*/ 0 h 5651500"/>
              <a:gd name="connsiteX1" fmla="*/ 3302000 w 3302000"/>
              <a:gd name="connsiteY1" fmla="*/ 0 h 5651500"/>
              <a:gd name="connsiteX2" fmla="*/ 3302000 w 3302000"/>
              <a:gd name="connsiteY2" fmla="*/ 5651500 h 5651500"/>
              <a:gd name="connsiteX3" fmla="*/ 0 w 3302000"/>
              <a:gd name="connsiteY3" fmla="*/ 5651500 h 5651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02000" h="5651500">
                <a:moveTo>
                  <a:pt x="0" y="0"/>
                </a:moveTo>
                <a:lnTo>
                  <a:pt x="3302000" y="0"/>
                </a:lnTo>
                <a:lnTo>
                  <a:pt x="3302000" y="5651500"/>
                </a:lnTo>
                <a:lnTo>
                  <a:pt x="0" y="56515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4213914" y="6539407"/>
            <a:ext cx="37641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spc="600" dirty="0">
                <a:latin typeface="+mj-lt"/>
              </a:rPr>
              <a:t>Modern Presentation Template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0" y="6591664"/>
            <a:ext cx="12192001" cy="141707"/>
            <a:chOff x="0" y="6462293"/>
            <a:chExt cx="12192001" cy="141707"/>
          </a:xfrm>
        </p:grpSpPr>
        <p:sp>
          <p:nvSpPr>
            <p:cNvPr id="11" name="Rectangle 10"/>
            <p:cNvSpPr/>
            <p:nvPr userDrawn="1"/>
          </p:nvSpPr>
          <p:spPr>
            <a:xfrm>
              <a:off x="8488219" y="6462293"/>
              <a:ext cx="3703782" cy="14170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0" y="6462293"/>
              <a:ext cx="3703782" cy="14170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368436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 noGrp="1"/>
          </p:cNvSpPr>
          <p:nvPr>
            <p:ph type="pic" sz="quarter" idx="10"/>
          </p:nvPr>
        </p:nvSpPr>
        <p:spPr>
          <a:xfrm>
            <a:off x="7985104" y="355600"/>
            <a:ext cx="3857638" cy="5880100"/>
          </a:xfrm>
          <a:custGeom>
            <a:avLst/>
            <a:gdLst>
              <a:gd name="connsiteX0" fmla="*/ 0 w 3857638"/>
              <a:gd name="connsiteY0" fmla="*/ 0 h 5880100"/>
              <a:gd name="connsiteX1" fmla="*/ 3857638 w 3857638"/>
              <a:gd name="connsiteY1" fmla="*/ 0 h 5880100"/>
              <a:gd name="connsiteX2" fmla="*/ 3857638 w 3857638"/>
              <a:gd name="connsiteY2" fmla="*/ 5880100 h 5880100"/>
              <a:gd name="connsiteX3" fmla="*/ 0 w 3857638"/>
              <a:gd name="connsiteY3" fmla="*/ 5880100 h 588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7638" h="5880100">
                <a:moveTo>
                  <a:pt x="0" y="0"/>
                </a:moveTo>
                <a:lnTo>
                  <a:pt x="3857638" y="0"/>
                </a:lnTo>
                <a:lnTo>
                  <a:pt x="3857638" y="5880100"/>
                </a:lnTo>
                <a:lnTo>
                  <a:pt x="0" y="5880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4213914" y="6539407"/>
            <a:ext cx="37641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spc="600" dirty="0">
                <a:latin typeface="+mj-lt"/>
              </a:rPr>
              <a:t>Modern Presentation Template</a:t>
            </a:r>
          </a:p>
        </p:txBody>
      </p:sp>
      <p:grpSp>
        <p:nvGrpSpPr>
          <p:cNvPr id="9" name="Group 8"/>
          <p:cNvGrpSpPr/>
          <p:nvPr userDrawn="1"/>
        </p:nvGrpSpPr>
        <p:grpSpPr>
          <a:xfrm>
            <a:off x="0" y="6591664"/>
            <a:ext cx="12192001" cy="141707"/>
            <a:chOff x="0" y="6462293"/>
            <a:chExt cx="12192001" cy="141707"/>
          </a:xfrm>
        </p:grpSpPr>
        <p:sp>
          <p:nvSpPr>
            <p:cNvPr id="10" name="Rectangle 9"/>
            <p:cNvSpPr/>
            <p:nvPr userDrawn="1"/>
          </p:nvSpPr>
          <p:spPr>
            <a:xfrm>
              <a:off x="8488219" y="6462293"/>
              <a:ext cx="3703782" cy="14170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0" y="6462293"/>
              <a:ext cx="3703782" cy="14170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328424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5606487" cy="6269916"/>
          </a:xfrm>
          <a:custGeom>
            <a:avLst/>
            <a:gdLst>
              <a:gd name="connsiteX0" fmla="*/ 0 w 5606487"/>
              <a:gd name="connsiteY0" fmla="*/ 0 h 6269916"/>
              <a:gd name="connsiteX1" fmla="*/ 5222724 w 5606487"/>
              <a:gd name="connsiteY1" fmla="*/ 0 h 6269916"/>
              <a:gd name="connsiteX2" fmla="*/ 5225908 w 5606487"/>
              <a:gd name="connsiteY2" fmla="*/ 59737 h 6269916"/>
              <a:gd name="connsiteX3" fmla="*/ 5087581 w 5606487"/>
              <a:gd name="connsiteY3" fmla="*/ 607325 h 6269916"/>
              <a:gd name="connsiteX4" fmla="*/ 4977628 w 5606487"/>
              <a:gd name="connsiteY4" fmla="*/ 773833 h 6269916"/>
              <a:gd name="connsiteX5" fmla="*/ 5117777 w 5606487"/>
              <a:gd name="connsiteY5" fmla="*/ 866380 h 6269916"/>
              <a:gd name="connsiteX6" fmla="*/ 5451001 w 5606487"/>
              <a:gd name="connsiteY6" fmla="*/ 1270856 h 6269916"/>
              <a:gd name="connsiteX7" fmla="*/ 4907481 w 5606487"/>
              <a:gd name="connsiteY7" fmla="*/ 3056333 h 6269916"/>
              <a:gd name="connsiteX8" fmla="*/ 4533277 w 5606487"/>
              <a:gd name="connsiteY8" fmla="*/ 3188638 h 6269916"/>
              <a:gd name="connsiteX9" fmla="*/ 4437942 w 5606487"/>
              <a:gd name="connsiteY9" fmla="*/ 3201980 h 6269916"/>
              <a:gd name="connsiteX10" fmla="*/ 4398233 w 5606487"/>
              <a:gd name="connsiteY10" fmla="*/ 3358935 h 6269916"/>
              <a:gd name="connsiteX11" fmla="*/ 3416116 w 5606487"/>
              <a:gd name="connsiteY11" fmla="*/ 4553272 h 6269916"/>
              <a:gd name="connsiteX12" fmla="*/ 3344481 w 5606487"/>
              <a:gd name="connsiteY12" fmla="*/ 4588055 h 6269916"/>
              <a:gd name="connsiteX13" fmla="*/ 3335043 w 5606487"/>
              <a:gd name="connsiteY13" fmla="*/ 4649601 h 6269916"/>
              <a:gd name="connsiteX14" fmla="*/ 2305376 w 5606487"/>
              <a:gd name="connsiteY14" fmla="*/ 6031889 h 6269916"/>
              <a:gd name="connsiteX15" fmla="*/ 82178 w 5606487"/>
              <a:gd name="connsiteY15" fmla="*/ 5819032 h 6269916"/>
              <a:gd name="connsiteX16" fmla="*/ 0 w 5606487"/>
              <a:gd name="connsiteY16" fmla="*/ 5745483 h 6269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5606487" h="6269916">
                <a:moveTo>
                  <a:pt x="0" y="0"/>
                </a:moveTo>
                <a:lnTo>
                  <a:pt x="5222724" y="0"/>
                </a:lnTo>
                <a:lnTo>
                  <a:pt x="5225908" y="59737"/>
                </a:lnTo>
                <a:cubicBezTo>
                  <a:pt x="5224429" y="250957"/>
                  <a:pt x="5176614" y="439086"/>
                  <a:pt x="5087581" y="607325"/>
                </a:cubicBezTo>
                <a:lnTo>
                  <a:pt x="4977628" y="773833"/>
                </a:lnTo>
                <a:lnTo>
                  <a:pt x="5117777" y="866380"/>
                </a:lnTo>
                <a:cubicBezTo>
                  <a:pt x="5250997" y="974274"/>
                  <a:pt x="5365262" y="1110072"/>
                  <a:pt x="5451001" y="1270856"/>
                </a:cubicBezTo>
                <a:cubicBezTo>
                  <a:pt x="5793959" y="1913991"/>
                  <a:pt x="5550617" y="2713376"/>
                  <a:pt x="4907481" y="3056333"/>
                </a:cubicBezTo>
                <a:cubicBezTo>
                  <a:pt x="4786893" y="3120637"/>
                  <a:pt x="4660813" y="3164329"/>
                  <a:pt x="4533277" y="3188638"/>
                </a:cubicBezTo>
                <a:lnTo>
                  <a:pt x="4437942" y="3201980"/>
                </a:lnTo>
                <a:lnTo>
                  <a:pt x="4398233" y="3358935"/>
                </a:lnTo>
                <a:cubicBezTo>
                  <a:pt x="4247660" y="3853569"/>
                  <a:pt x="3908391" y="4290762"/>
                  <a:pt x="3416116" y="4553272"/>
                </a:cubicBezTo>
                <a:lnTo>
                  <a:pt x="3344481" y="4588055"/>
                </a:lnTo>
                <a:lnTo>
                  <a:pt x="3335043" y="4649601"/>
                </a:lnTo>
                <a:cubicBezTo>
                  <a:pt x="3219348" y="5220157"/>
                  <a:pt x="2859187" y="5736565"/>
                  <a:pt x="2305376" y="6031889"/>
                </a:cubicBezTo>
                <a:cubicBezTo>
                  <a:pt x="1566962" y="6425654"/>
                  <a:pt x="694001" y="6314550"/>
                  <a:pt x="82178" y="5819032"/>
                </a:cubicBezTo>
                <a:lnTo>
                  <a:pt x="0" y="574548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4213914" y="6539407"/>
            <a:ext cx="37641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spc="600" dirty="0">
                <a:latin typeface="+mj-lt"/>
              </a:rPr>
              <a:t>Modern Presentation Template</a:t>
            </a:r>
          </a:p>
        </p:txBody>
      </p:sp>
      <p:grpSp>
        <p:nvGrpSpPr>
          <p:cNvPr id="5" name="Group 4"/>
          <p:cNvGrpSpPr/>
          <p:nvPr userDrawn="1"/>
        </p:nvGrpSpPr>
        <p:grpSpPr>
          <a:xfrm>
            <a:off x="0" y="6591664"/>
            <a:ext cx="12192001" cy="141707"/>
            <a:chOff x="0" y="6462293"/>
            <a:chExt cx="12192001" cy="141707"/>
          </a:xfrm>
        </p:grpSpPr>
        <p:sp>
          <p:nvSpPr>
            <p:cNvPr id="6" name="Rectangle 5"/>
            <p:cNvSpPr/>
            <p:nvPr userDrawn="1"/>
          </p:nvSpPr>
          <p:spPr>
            <a:xfrm>
              <a:off x="8488219" y="6462293"/>
              <a:ext cx="3703782" cy="14170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 userDrawn="1"/>
          </p:nvSpPr>
          <p:spPr>
            <a:xfrm>
              <a:off x="0" y="6462293"/>
              <a:ext cx="3703782" cy="14170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8486681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>
            <a:spLocks noGrp="1"/>
          </p:cNvSpPr>
          <p:nvPr>
            <p:ph type="pic" sz="quarter" idx="10"/>
          </p:nvPr>
        </p:nvSpPr>
        <p:spPr>
          <a:xfrm>
            <a:off x="3517900" y="3175000"/>
            <a:ext cx="5156200" cy="2768600"/>
          </a:xfrm>
          <a:custGeom>
            <a:avLst/>
            <a:gdLst>
              <a:gd name="connsiteX0" fmla="*/ 0 w 5156200"/>
              <a:gd name="connsiteY0" fmla="*/ 0 h 2768600"/>
              <a:gd name="connsiteX1" fmla="*/ 5156200 w 5156200"/>
              <a:gd name="connsiteY1" fmla="*/ 0 h 2768600"/>
              <a:gd name="connsiteX2" fmla="*/ 5156200 w 5156200"/>
              <a:gd name="connsiteY2" fmla="*/ 2768600 h 2768600"/>
              <a:gd name="connsiteX3" fmla="*/ 0 w 5156200"/>
              <a:gd name="connsiteY3" fmla="*/ 2768600 h 276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56200" h="2768600">
                <a:moveTo>
                  <a:pt x="0" y="0"/>
                </a:moveTo>
                <a:lnTo>
                  <a:pt x="5156200" y="0"/>
                </a:lnTo>
                <a:lnTo>
                  <a:pt x="5156200" y="2768600"/>
                </a:lnTo>
                <a:lnTo>
                  <a:pt x="0" y="27686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4213914" y="6539407"/>
            <a:ext cx="37641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spc="600" dirty="0">
                <a:latin typeface="+mj-lt"/>
              </a:rPr>
              <a:t>Modern Presentation Template</a:t>
            </a:r>
          </a:p>
        </p:txBody>
      </p:sp>
      <p:grpSp>
        <p:nvGrpSpPr>
          <p:cNvPr id="5" name="Group 4"/>
          <p:cNvGrpSpPr/>
          <p:nvPr userDrawn="1"/>
        </p:nvGrpSpPr>
        <p:grpSpPr>
          <a:xfrm>
            <a:off x="0" y="6591664"/>
            <a:ext cx="12192001" cy="141707"/>
            <a:chOff x="0" y="6462293"/>
            <a:chExt cx="12192001" cy="141707"/>
          </a:xfrm>
        </p:grpSpPr>
        <p:sp>
          <p:nvSpPr>
            <p:cNvPr id="6" name="Rectangle 5"/>
            <p:cNvSpPr/>
            <p:nvPr userDrawn="1"/>
          </p:nvSpPr>
          <p:spPr>
            <a:xfrm>
              <a:off x="8488219" y="6462293"/>
              <a:ext cx="3703782" cy="14170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 userDrawn="1"/>
          </p:nvSpPr>
          <p:spPr>
            <a:xfrm>
              <a:off x="0" y="6462293"/>
              <a:ext cx="3703782" cy="14170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5975800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2908300"/>
          </a:xfrm>
          <a:custGeom>
            <a:avLst/>
            <a:gdLst>
              <a:gd name="connsiteX0" fmla="*/ 0 w 12192000"/>
              <a:gd name="connsiteY0" fmla="*/ 0 h 2908300"/>
              <a:gd name="connsiteX1" fmla="*/ 12192000 w 12192000"/>
              <a:gd name="connsiteY1" fmla="*/ 0 h 2908300"/>
              <a:gd name="connsiteX2" fmla="*/ 12192000 w 12192000"/>
              <a:gd name="connsiteY2" fmla="*/ 2908300 h 2908300"/>
              <a:gd name="connsiteX3" fmla="*/ 0 w 12192000"/>
              <a:gd name="connsiteY3" fmla="*/ 2908300 h 2908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2908300">
                <a:moveTo>
                  <a:pt x="0" y="0"/>
                </a:moveTo>
                <a:lnTo>
                  <a:pt x="12192000" y="0"/>
                </a:lnTo>
                <a:lnTo>
                  <a:pt x="12192000" y="2908300"/>
                </a:lnTo>
                <a:lnTo>
                  <a:pt x="0" y="29083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4213914" y="6539407"/>
            <a:ext cx="37641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spc="600" dirty="0">
                <a:latin typeface="+mj-lt"/>
              </a:rPr>
              <a:t>Modern Presentation Template</a:t>
            </a:r>
          </a:p>
        </p:txBody>
      </p:sp>
      <p:grpSp>
        <p:nvGrpSpPr>
          <p:cNvPr id="5" name="Group 4"/>
          <p:cNvGrpSpPr/>
          <p:nvPr userDrawn="1"/>
        </p:nvGrpSpPr>
        <p:grpSpPr>
          <a:xfrm>
            <a:off x="0" y="6591664"/>
            <a:ext cx="12192001" cy="141707"/>
            <a:chOff x="0" y="6462293"/>
            <a:chExt cx="12192001" cy="141707"/>
          </a:xfrm>
        </p:grpSpPr>
        <p:sp>
          <p:nvSpPr>
            <p:cNvPr id="6" name="Rectangle 5"/>
            <p:cNvSpPr/>
            <p:nvPr userDrawn="1"/>
          </p:nvSpPr>
          <p:spPr>
            <a:xfrm>
              <a:off x="8488219" y="6462293"/>
              <a:ext cx="3703782" cy="14170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/>
            <p:cNvSpPr/>
            <p:nvPr userDrawn="1"/>
          </p:nvSpPr>
          <p:spPr>
            <a:xfrm>
              <a:off x="0" y="6462293"/>
              <a:ext cx="3703782" cy="14170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8243043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 noGrp="1"/>
          </p:cNvSpPr>
          <p:nvPr>
            <p:ph type="pic" sz="quarter" idx="11"/>
          </p:nvPr>
        </p:nvSpPr>
        <p:spPr>
          <a:xfrm>
            <a:off x="3079750" y="3079750"/>
            <a:ext cx="3079750" cy="3079750"/>
          </a:xfrm>
          <a:custGeom>
            <a:avLst/>
            <a:gdLst>
              <a:gd name="connsiteX0" fmla="*/ 0 w 3079750"/>
              <a:gd name="connsiteY0" fmla="*/ 0 h 3079750"/>
              <a:gd name="connsiteX1" fmla="*/ 3079750 w 3079750"/>
              <a:gd name="connsiteY1" fmla="*/ 0 h 3079750"/>
              <a:gd name="connsiteX2" fmla="*/ 3079750 w 3079750"/>
              <a:gd name="connsiteY2" fmla="*/ 3079750 h 3079750"/>
              <a:gd name="connsiteX3" fmla="*/ 0 w 3079750"/>
              <a:gd name="connsiteY3" fmla="*/ 3079750 h 307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9750" h="3079750">
                <a:moveTo>
                  <a:pt x="0" y="0"/>
                </a:moveTo>
                <a:lnTo>
                  <a:pt x="3079750" y="0"/>
                </a:lnTo>
                <a:lnTo>
                  <a:pt x="3079750" y="3079750"/>
                </a:lnTo>
                <a:lnTo>
                  <a:pt x="0" y="30797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Freeform 10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079750" cy="3079750"/>
          </a:xfrm>
          <a:custGeom>
            <a:avLst/>
            <a:gdLst>
              <a:gd name="connsiteX0" fmla="*/ 0 w 3079750"/>
              <a:gd name="connsiteY0" fmla="*/ 0 h 3079750"/>
              <a:gd name="connsiteX1" fmla="*/ 3079750 w 3079750"/>
              <a:gd name="connsiteY1" fmla="*/ 0 h 3079750"/>
              <a:gd name="connsiteX2" fmla="*/ 3079750 w 3079750"/>
              <a:gd name="connsiteY2" fmla="*/ 3079750 h 3079750"/>
              <a:gd name="connsiteX3" fmla="*/ 0 w 3079750"/>
              <a:gd name="connsiteY3" fmla="*/ 3079750 h 307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79750" h="3079750">
                <a:moveTo>
                  <a:pt x="0" y="0"/>
                </a:moveTo>
                <a:lnTo>
                  <a:pt x="3079750" y="0"/>
                </a:lnTo>
                <a:lnTo>
                  <a:pt x="3079750" y="3079750"/>
                </a:lnTo>
                <a:lnTo>
                  <a:pt x="0" y="30797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5" name="TextBox 4"/>
          <p:cNvSpPr txBox="1"/>
          <p:nvPr userDrawn="1"/>
        </p:nvSpPr>
        <p:spPr>
          <a:xfrm>
            <a:off x="4213914" y="6539407"/>
            <a:ext cx="37641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spc="600" dirty="0">
                <a:latin typeface="+mj-lt"/>
              </a:rPr>
              <a:t>Modern Presentation Template</a:t>
            </a:r>
          </a:p>
        </p:txBody>
      </p:sp>
      <p:grpSp>
        <p:nvGrpSpPr>
          <p:cNvPr id="6" name="Group 5"/>
          <p:cNvGrpSpPr/>
          <p:nvPr userDrawn="1"/>
        </p:nvGrpSpPr>
        <p:grpSpPr>
          <a:xfrm>
            <a:off x="0" y="6591664"/>
            <a:ext cx="12192001" cy="141707"/>
            <a:chOff x="0" y="6462293"/>
            <a:chExt cx="12192001" cy="141707"/>
          </a:xfrm>
        </p:grpSpPr>
        <p:sp>
          <p:nvSpPr>
            <p:cNvPr id="7" name="Rectangle 6"/>
            <p:cNvSpPr/>
            <p:nvPr userDrawn="1"/>
          </p:nvSpPr>
          <p:spPr>
            <a:xfrm>
              <a:off x="8488219" y="6462293"/>
              <a:ext cx="3703782" cy="14170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0" y="6462293"/>
              <a:ext cx="3703782" cy="14170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5261273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 noGrp="1"/>
          </p:cNvSpPr>
          <p:nvPr>
            <p:ph type="pic" sz="quarter" idx="11"/>
          </p:nvPr>
        </p:nvSpPr>
        <p:spPr>
          <a:xfrm>
            <a:off x="2959100" y="4051300"/>
            <a:ext cx="2844800" cy="2070100"/>
          </a:xfrm>
          <a:custGeom>
            <a:avLst/>
            <a:gdLst>
              <a:gd name="connsiteX0" fmla="*/ 0 w 2844800"/>
              <a:gd name="connsiteY0" fmla="*/ 0 h 2070100"/>
              <a:gd name="connsiteX1" fmla="*/ 2844800 w 2844800"/>
              <a:gd name="connsiteY1" fmla="*/ 0 h 2070100"/>
              <a:gd name="connsiteX2" fmla="*/ 2844800 w 2844800"/>
              <a:gd name="connsiteY2" fmla="*/ 2070100 h 2070100"/>
              <a:gd name="connsiteX3" fmla="*/ 0 w 2844800"/>
              <a:gd name="connsiteY3" fmla="*/ 2070100 h 2070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4800" h="2070100">
                <a:moveTo>
                  <a:pt x="0" y="0"/>
                </a:moveTo>
                <a:lnTo>
                  <a:pt x="2844800" y="0"/>
                </a:lnTo>
                <a:lnTo>
                  <a:pt x="2844800" y="2070100"/>
                </a:lnTo>
                <a:lnTo>
                  <a:pt x="0" y="2070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Freeform 10"/>
          <p:cNvSpPr>
            <a:spLocks noGrp="1"/>
          </p:cNvSpPr>
          <p:nvPr>
            <p:ph type="pic" sz="quarter" idx="10"/>
          </p:nvPr>
        </p:nvSpPr>
        <p:spPr>
          <a:xfrm>
            <a:off x="530610" y="0"/>
            <a:ext cx="5273290" cy="3937000"/>
          </a:xfrm>
          <a:custGeom>
            <a:avLst/>
            <a:gdLst>
              <a:gd name="connsiteX0" fmla="*/ 0 w 5273290"/>
              <a:gd name="connsiteY0" fmla="*/ 0 h 3937000"/>
              <a:gd name="connsiteX1" fmla="*/ 5273290 w 5273290"/>
              <a:gd name="connsiteY1" fmla="*/ 0 h 3937000"/>
              <a:gd name="connsiteX2" fmla="*/ 5273290 w 5273290"/>
              <a:gd name="connsiteY2" fmla="*/ 3937000 h 3937000"/>
              <a:gd name="connsiteX3" fmla="*/ 0 w 5273290"/>
              <a:gd name="connsiteY3" fmla="*/ 3937000 h 3937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73290" h="3937000">
                <a:moveTo>
                  <a:pt x="0" y="0"/>
                </a:moveTo>
                <a:lnTo>
                  <a:pt x="5273290" y="0"/>
                </a:lnTo>
                <a:lnTo>
                  <a:pt x="5273290" y="3937000"/>
                </a:lnTo>
                <a:lnTo>
                  <a:pt x="0" y="3937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5" name="TextBox 4"/>
          <p:cNvSpPr txBox="1"/>
          <p:nvPr userDrawn="1"/>
        </p:nvSpPr>
        <p:spPr>
          <a:xfrm>
            <a:off x="4213914" y="6539407"/>
            <a:ext cx="37641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spc="600" dirty="0">
                <a:latin typeface="+mj-lt"/>
              </a:rPr>
              <a:t>Modern Presentation Template</a:t>
            </a:r>
          </a:p>
        </p:txBody>
      </p:sp>
      <p:grpSp>
        <p:nvGrpSpPr>
          <p:cNvPr id="6" name="Group 5"/>
          <p:cNvGrpSpPr/>
          <p:nvPr userDrawn="1"/>
        </p:nvGrpSpPr>
        <p:grpSpPr>
          <a:xfrm>
            <a:off x="0" y="6591664"/>
            <a:ext cx="12192001" cy="141707"/>
            <a:chOff x="0" y="6462293"/>
            <a:chExt cx="12192001" cy="141707"/>
          </a:xfrm>
        </p:grpSpPr>
        <p:sp>
          <p:nvSpPr>
            <p:cNvPr id="7" name="Rectangle 6"/>
            <p:cNvSpPr/>
            <p:nvPr userDrawn="1"/>
          </p:nvSpPr>
          <p:spPr>
            <a:xfrm>
              <a:off x="8488219" y="6462293"/>
              <a:ext cx="3703782" cy="14170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0" y="6462293"/>
              <a:ext cx="3703782" cy="14170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04825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5"/>
          <p:cNvSpPr>
            <a:spLocks noGrp="1"/>
          </p:cNvSpPr>
          <p:nvPr>
            <p:ph type="pic" sz="quarter" idx="10"/>
          </p:nvPr>
        </p:nvSpPr>
        <p:spPr>
          <a:xfrm>
            <a:off x="5549900" y="0"/>
            <a:ext cx="6642100" cy="3876038"/>
          </a:xfrm>
          <a:custGeom>
            <a:avLst/>
            <a:gdLst>
              <a:gd name="connsiteX0" fmla="*/ 0 w 6642100"/>
              <a:gd name="connsiteY0" fmla="*/ 0 h 3876038"/>
              <a:gd name="connsiteX1" fmla="*/ 6642100 w 6642100"/>
              <a:gd name="connsiteY1" fmla="*/ 0 h 3876038"/>
              <a:gd name="connsiteX2" fmla="*/ 6642100 w 6642100"/>
              <a:gd name="connsiteY2" fmla="*/ 3150931 h 3876038"/>
              <a:gd name="connsiteX3" fmla="*/ 6522362 w 6642100"/>
              <a:gd name="connsiteY3" fmla="*/ 3229485 h 3876038"/>
              <a:gd name="connsiteX4" fmla="*/ 4259582 w 6642100"/>
              <a:gd name="connsiteY4" fmla="*/ 3876038 h 3876038"/>
              <a:gd name="connsiteX5" fmla="*/ 2624 w 6642100"/>
              <a:gd name="connsiteY5" fmla="*/ 34495 h 3876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642100" h="3876038">
                <a:moveTo>
                  <a:pt x="0" y="0"/>
                </a:moveTo>
                <a:lnTo>
                  <a:pt x="6642100" y="0"/>
                </a:lnTo>
                <a:lnTo>
                  <a:pt x="6642100" y="3150931"/>
                </a:lnTo>
                <a:lnTo>
                  <a:pt x="6522362" y="3229485"/>
                </a:lnTo>
                <a:cubicBezTo>
                  <a:pt x="5865940" y="3639253"/>
                  <a:pt x="5090413" y="3876038"/>
                  <a:pt x="4259582" y="3876038"/>
                </a:cubicBezTo>
                <a:cubicBezTo>
                  <a:pt x="2044031" y="3876038"/>
                  <a:pt x="221754" y="2192233"/>
                  <a:pt x="2624" y="34495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4213914" y="6539407"/>
            <a:ext cx="37641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spc="600" dirty="0">
                <a:latin typeface="+mj-lt"/>
              </a:rPr>
              <a:t>Modern Presentation Template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0" y="6591664"/>
            <a:ext cx="12192001" cy="141707"/>
            <a:chOff x="0" y="6462293"/>
            <a:chExt cx="12192001" cy="141707"/>
          </a:xfrm>
        </p:grpSpPr>
        <p:sp>
          <p:nvSpPr>
            <p:cNvPr id="9" name="Rectangle 8"/>
            <p:cNvSpPr/>
            <p:nvPr userDrawn="1"/>
          </p:nvSpPr>
          <p:spPr>
            <a:xfrm>
              <a:off x="8488219" y="6462293"/>
              <a:ext cx="3703782" cy="14170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0" y="6462293"/>
              <a:ext cx="3703782" cy="14170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8718679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Freeform 25"/>
          <p:cNvSpPr>
            <a:spLocks noGrp="1"/>
          </p:cNvSpPr>
          <p:nvPr>
            <p:ph type="pic" sz="quarter" idx="14"/>
          </p:nvPr>
        </p:nvSpPr>
        <p:spPr>
          <a:xfrm>
            <a:off x="8957614" y="2390436"/>
            <a:ext cx="1988671" cy="3359828"/>
          </a:xfrm>
          <a:custGeom>
            <a:avLst/>
            <a:gdLst>
              <a:gd name="connsiteX0" fmla="*/ 0 w 1988671"/>
              <a:gd name="connsiteY0" fmla="*/ 0 h 3359828"/>
              <a:gd name="connsiteX1" fmla="*/ 1988671 w 1988671"/>
              <a:gd name="connsiteY1" fmla="*/ 0 h 3359828"/>
              <a:gd name="connsiteX2" fmla="*/ 1988671 w 1988671"/>
              <a:gd name="connsiteY2" fmla="*/ 3359828 h 3359828"/>
              <a:gd name="connsiteX3" fmla="*/ 0 w 1988671"/>
              <a:gd name="connsiteY3" fmla="*/ 3359828 h 3359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8671" h="3359828">
                <a:moveTo>
                  <a:pt x="0" y="0"/>
                </a:moveTo>
                <a:lnTo>
                  <a:pt x="1988671" y="0"/>
                </a:lnTo>
                <a:lnTo>
                  <a:pt x="1988671" y="3359828"/>
                </a:lnTo>
                <a:lnTo>
                  <a:pt x="0" y="3359828"/>
                </a:lnTo>
                <a:close/>
              </a:path>
            </a:pathLst>
          </a:custGeom>
          <a:ln w="38100">
            <a:solidFill>
              <a:schemeClr val="bg1"/>
            </a:solidFill>
          </a:ln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3" name="Freeform 22"/>
          <p:cNvSpPr>
            <a:spLocks noGrp="1"/>
          </p:cNvSpPr>
          <p:nvPr>
            <p:ph type="pic" sz="quarter" idx="13"/>
          </p:nvPr>
        </p:nvSpPr>
        <p:spPr>
          <a:xfrm>
            <a:off x="7029640" y="2390436"/>
            <a:ext cx="1988671" cy="3359828"/>
          </a:xfrm>
          <a:custGeom>
            <a:avLst/>
            <a:gdLst>
              <a:gd name="connsiteX0" fmla="*/ 0 w 1988671"/>
              <a:gd name="connsiteY0" fmla="*/ 0 h 3359828"/>
              <a:gd name="connsiteX1" fmla="*/ 1988671 w 1988671"/>
              <a:gd name="connsiteY1" fmla="*/ 0 h 3359828"/>
              <a:gd name="connsiteX2" fmla="*/ 1988671 w 1988671"/>
              <a:gd name="connsiteY2" fmla="*/ 3359828 h 3359828"/>
              <a:gd name="connsiteX3" fmla="*/ 0 w 1988671"/>
              <a:gd name="connsiteY3" fmla="*/ 3359828 h 3359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8671" h="3359828">
                <a:moveTo>
                  <a:pt x="0" y="0"/>
                </a:moveTo>
                <a:lnTo>
                  <a:pt x="1988671" y="0"/>
                </a:lnTo>
                <a:lnTo>
                  <a:pt x="1988671" y="3359828"/>
                </a:lnTo>
                <a:lnTo>
                  <a:pt x="0" y="3359828"/>
                </a:lnTo>
                <a:close/>
              </a:path>
            </a:pathLst>
          </a:custGeom>
          <a:ln w="38100">
            <a:solidFill>
              <a:schemeClr val="bg1"/>
            </a:solidFill>
          </a:ln>
          <a:effectLst>
            <a:outerShdw blurRad="114300" dist="38100" dir="5400000" algn="ctr" rotWithShape="0">
              <a:prstClr val="black">
                <a:alpha val="25000"/>
              </a:prstClr>
            </a:outerShdw>
          </a:effectLst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0" name="Freeform 19"/>
          <p:cNvSpPr>
            <a:spLocks noGrp="1"/>
          </p:cNvSpPr>
          <p:nvPr>
            <p:ph type="pic" sz="quarter" idx="12"/>
          </p:nvPr>
        </p:nvSpPr>
        <p:spPr>
          <a:xfrm>
            <a:off x="5101666" y="2390436"/>
            <a:ext cx="1988671" cy="3359828"/>
          </a:xfrm>
          <a:custGeom>
            <a:avLst/>
            <a:gdLst>
              <a:gd name="connsiteX0" fmla="*/ 0 w 1988671"/>
              <a:gd name="connsiteY0" fmla="*/ 0 h 3359828"/>
              <a:gd name="connsiteX1" fmla="*/ 1988671 w 1988671"/>
              <a:gd name="connsiteY1" fmla="*/ 0 h 3359828"/>
              <a:gd name="connsiteX2" fmla="*/ 1988671 w 1988671"/>
              <a:gd name="connsiteY2" fmla="*/ 3359828 h 3359828"/>
              <a:gd name="connsiteX3" fmla="*/ 0 w 1988671"/>
              <a:gd name="connsiteY3" fmla="*/ 3359828 h 3359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8671" h="3359828">
                <a:moveTo>
                  <a:pt x="0" y="0"/>
                </a:moveTo>
                <a:lnTo>
                  <a:pt x="1988671" y="0"/>
                </a:lnTo>
                <a:lnTo>
                  <a:pt x="1988671" y="3359828"/>
                </a:lnTo>
                <a:lnTo>
                  <a:pt x="0" y="3359828"/>
                </a:lnTo>
                <a:close/>
              </a:path>
            </a:pathLst>
          </a:custGeom>
          <a:ln w="38100">
            <a:solidFill>
              <a:schemeClr val="bg1"/>
            </a:solidFill>
          </a:ln>
          <a:effectLst>
            <a:outerShdw blurRad="114300" dist="38100" dir="5400000" algn="ctr" rotWithShape="0">
              <a:prstClr val="black">
                <a:alpha val="25000"/>
              </a:prstClr>
            </a:outerShdw>
          </a:effectLst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Freeform 13"/>
          <p:cNvSpPr>
            <a:spLocks noGrp="1"/>
          </p:cNvSpPr>
          <p:nvPr>
            <p:ph type="pic" sz="quarter" idx="10"/>
          </p:nvPr>
        </p:nvSpPr>
        <p:spPr>
          <a:xfrm>
            <a:off x="1245718" y="2390436"/>
            <a:ext cx="1988671" cy="3359828"/>
          </a:xfrm>
          <a:custGeom>
            <a:avLst/>
            <a:gdLst>
              <a:gd name="connsiteX0" fmla="*/ 0 w 1988671"/>
              <a:gd name="connsiteY0" fmla="*/ 0 h 3359828"/>
              <a:gd name="connsiteX1" fmla="*/ 1988671 w 1988671"/>
              <a:gd name="connsiteY1" fmla="*/ 0 h 3359828"/>
              <a:gd name="connsiteX2" fmla="*/ 1988671 w 1988671"/>
              <a:gd name="connsiteY2" fmla="*/ 3359828 h 3359828"/>
              <a:gd name="connsiteX3" fmla="*/ 0 w 1988671"/>
              <a:gd name="connsiteY3" fmla="*/ 3359828 h 3359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88671" h="3359828">
                <a:moveTo>
                  <a:pt x="0" y="0"/>
                </a:moveTo>
                <a:lnTo>
                  <a:pt x="1988671" y="0"/>
                </a:lnTo>
                <a:lnTo>
                  <a:pt x="1988671" y="3359828"/>
                </a:lnTo>
                <a:lnTo>
                  <a:pt x="0" y="3359828"/>
                </a:lnTo>
                <a:close/>
              </a:path>
            </a:pathLst>
          </a:custGeom>
          <a:ln w="38100">
            <a:solidFill>
              <a:schemeClr val="bg1"/>
            </a:solidFill>
          </a:ln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4213914" y="6539407"/>
            <a:ext cx="3764172" cy="246221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000" spc="600" dirty="0">
                <a:latin typeface="+mj-lt"/>
              </a:rPr>
              <a:t>Modern Presentation Template</a:t>
            </a:r>
          </a:p>
        </p:txBody>
      </p:sp>
      <p:grpSp>
        <p:nvGrpSpPr>
          <p:cNvPr id="9" name="Group 8"/>
          <p:cNvGrpSpPr/>
          <p:nvPr userDrawn="1"/>
        </p:nvGrpSpPr>
        <p:grpSpPr>
          <a:xfrm>
            <a:off x="0" y="6591664"/>
            <a:ext cx="12192001" cy="141707"/>
            <a:chOff x="0" y="6462293"/>
            <a:chExt cx="12192001" cy="141707"/>
          </a:xfrm>
        </p:grpSpPr>
        <p:sp>
          <p:nvSpPr>
            <p:cNvPr id="10" name="Rectangle 9"/>
            <p:cNvSpPr/>
            <p:nvPr userDrawn="1"/>
          </p:nvSpPr>
          <p:spPr>
            <a:xfrm>
              <a:off x="8488219" y="6462293"/>
              <a:ext cx="3703782" cy="14170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0" y="6462293"/>
              <a:ext cx="3703782" cy="14170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7" name="Freeform 16"/>
          <p:cNvSpPr>
            <a:spLocks noGrp="1"/>
          </p:cNvSpPr>
          <p:nvPr>
            <p:ph type="pic" sz="quarter" idx="11"/>
          </p:nvPr>
        </p:nvSpPr>
        <p:spPr>
          <a:xfrm>
            <a:off x="3080871" y="2298700"/>
            <a:ext cx="2174312" cy="3543300"/>
          </a:xfrm>
          <a:custGeom>
            <a:avLst/>
            <a:gdLst>
              <a:gd name="connsiteX0" fmla="*/ 0 w 2174312"/>
              <a:gd name="connsiteY0" fmla="*/ 0 h 3543300"/>
              <a:gd name="connsiteX1" fmla="*/ 2174312 w 2174312"/>
              <a:gd name="connsiteY1" fmla="*/ 0 h 3543300"/>
              <a:gd name="connsiteX2" fmla="*/ 2174312 w 2174312"/>
              <a:gd name="connsiteY2" fmla="*/ 3543300 h 3543300"/>
              <a:gd name="connsiteX3" fmla="*/ 0 w 2174312"/>
              <a:gd name="connsiteY3" fmla="*/ 3543300 h 3543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74312" h="3543300">
                <a:moveTo>
                  <a:pt x="0" y="0"/>
                </a:moveTo>
                <a:lnTo>
                  <a:pt x="2174312" y="0"/>
                </a:lnTo>
                <a:lnTo>
                  <a:pt x="2174312" y="3543300"/>
                </a:lnTo>
                <a:lnTo>
                  <a:pt x="0" y="3543300"/>
                </a:lnTo>
                <a:close/>
              </a:path>
            </a:pathLst>
          </a:custGeom>
          <a:ln w="38100">
            <a:solidFill>
              <a:schemeClr val="bg1"/>
            </a:solidFill>
          </a:ln>
          <a:effectLst>
            <a:outerShdw blurRad="114300" dist="38100" dir="5400000" algn="ctr" rotWithShape="0">
              <a:prstClr val="black">
                <a:alpha val="25000"/>
              </a:prstClr>
            </a:outerShdw>
          </a:effectLst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644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622397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 noGrp="1"/>
          </p:cNvSpPr>
          <p:nvPr>
            <p:ph type="pic" sz="quarter" idx="11"/>
          </p:nvPr>
        </p:nvSpPr>
        <p:spPr>
          <a:xfrm>
            <a:off x="9144000" y="3177401"/>
            <a:ext cx="3048000" cy="2778900"/>
          </a:xfrm>
          <a:custGeom>
            <a:avLst/>
            <a:gdLst>
              <a:gd name="connsiteX0" fmla="*/ 0 w 3048000"/>
              <a:gd name="connsiteY0" fmla="*/ 0 h 2778900"/>
              <a:gd name="connsiteX1" fmla="*/ 3048000 w 3048000"/>
              <a:gd name="connsiteY1" fmla="*/ 0 h 2778900"/>
              <a:gd name="connsiteX2" fmla="*/ 3048000 w 3048000"/>
              <a:gd name="connsiteY2" fmla="*/ 2778900 h 2778900"/>
              <a:gd name="connsiteX3" fmla="*/ 0 w 3048000"/>
              <a:gd name="connsiteY3" fmla="*/ 2778900 h 277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2778900">
                <a:moveTo>
                  <a:pt x="0" y="0"/>
                </a:moveTo>
                <a:lnTo>
                  <a:pt x="3048000" y="0"/>
                </a:lnTo>
                <a:lnTo>
                  <a:pt x="3048000" y="2778900"/>
                </a:lnTo>
                <a:lnTo>
                  <a:pt x="0" y="27789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Freeform 10"/>
          <p:cNvSpPr>
            <a:spLocks noGrp="1"/>
          </p:cNvSpPr>
          <p:nvPr>
            <p:ph type="pic" sz="quarter" idx="10"/>
          </p:nvPr>
        </p:nvSpPr>
        <p:spPr>
          <a:xfrm>
            <a:off x="3048000" y="3177401"/>
            <a:ext cx="3048000" cy="2778900"/>
          </a:xfrm>
          <a:custGeom>
            <a:avLst/>
            <a:gdLst>
              <a:gd name="connsiteX0" fmla="*/ 0 w 3048000"/>
              <a:gd name="connsiteY0" fmla="*/ 0 h 2778900"/>
              <a:gd name="connsiteX1" fmla="*/ 3048000 w 3048000"/>
              <a:gd name="connsiteY1" fmla="*/ 0 h 2778900"/>
              <a:gd name="connsiteX2" fmla="*/ 3048000 w 3048000"/>
              <a:gd name="connsiteY2" fmla="*/ 2778900 h 2778900"/>
              <a:gd name="connsiteX3" fmla="*/ 0 w 3048000"/>
              <a:gd name="connsiteY3" fmla="*/ 2778900 h 277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48000" h="2778900">
                <a:moveTo>
                  <a:pt x="0" y="0"/>
                </a:moveTo>
                <a:lnTo>
                  <a:pt x="3048000" y="0"/>
                </a:lnTo>
                <a:lnTo>
                  <a:pt x="3048000" y="2778900"/>
                </a:lnTo>
                <a:lnTo>
                  <a:pt x="0" y="27789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5" name="TextBox 4"/>
          <p:cNvSpPr txBox="1"/>
          <p:nvPr userDrawn="1"/>
        </p:nvSpPr>
        <p:spPr>
          <a:xfrm>
            <a:off x="4213914" y="6539407"/>
            <a:ext cx="3764172" cy="246221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pPr algn="ctr"/>
            <a:r>
              <a:rPr lang="en-US" sz="1000" spc="600" dirty="0">
                <a:latin typeface="+mj-lt"/>
              </a:rPr>
              <a:t>Modern Presentation Template</a:t>
            </a:r>
          </a:p>
        </p:txBody>
      </p:sp>
      <p:grpSp>
        <p:nvGrpSpPr>
          <p:cNvPr id="6" name="Group 5"/>
          <p:cNvGrpSpPr/>
          <p:nvPr userDrawn="1"/>
        </p:nvGrpSpPr>
        <p:grpSpPr>
          <a:xfrm>
            <a:off x="0" y="6591664"/>
            <a:ext cx="12192001" cy="141707"/>
            <a:chOff x="0" y="6462293"/>
            <a:chExt cx="12192001" cy="141707"/>
          </a:xfrm>
        </p:grpSpPr>
        <p:sp>
          <p:nvSpPr>
            <p:cNvPr id="7" name="Rectangle 6"/>
            <p:cNvSpPr/>
            <p:nvPr userDrawn="1"/>
          </p:nvSpPr>
          <p:spPr>
            <a:xfrm>
              <a:off x="8488219" y="6462293"/>
              <a:ext cx="3703782" cy="14170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/>
            <p:cNvSpPr/>
            <p:nvPr userDrawn="1"/>
          </p:nvSpPr>
          <p:spPr>
            <a:xfrm>
              <a:off x="0" y="6462293"/>
              <a:ext cx="3703782" cy="14170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68943330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1A1B428-4593-4470-97E7-AC98494EB0F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R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350B7B0E-07E2-4B80-BFC9-473EA39F98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R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74C477E-DFDB-4102-B591-3B2CF05AA4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77B97E-9D56-4DB2-90CA-AE133DDCF067}" type="datetimeFigureOut">
              <a:rPr lang="es-CR" smtClean="0"/>
              <a:t>29/1/2021</a:t>
            </a:fld>
            <a:endParaRPr lang="es-CR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755EE88-3006-47A2-92F5-84C3FCD0B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7E2739E-3722-41C9-8F3B-369CBCEAB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96F8CE-18D1-4B4D-91DA-B026BC776B8A}" type="slidenum">
              <a:rPr lang="es-CR" smtClean="0"/>
              <a:t>‹Nº›</a:t>
            </a:fld>
            <a:endParaRPr lang="es-CR"/>
          </a:p>
        </p:txBody>
      </p:sp>
    </p:spTree>
    <p:extLst>
      <p:ext uri="{BB962C8B-B14F-4D97-AF65-F5344CB8AC3E}">
        <p14:creationId xmlns:p14="http://schemas.microsoft.com/office/powerpoint/2010/main" val="1843244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sh dir="u"/>
      </p:transition>
    </mc:Choice>
    <mc:Fallback xmlns="">
      <p:transition spd="slow">
        <p:push dir="u"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8"/>
          <p:cNvSpPr>
            <a:spLocks noGrp="1"/>
          </p:cNvSpPr>
          <p:nvPr>
            <p:ph type="title"/>
          </p:nvPr>
        </p:nvSpPr>
        <p:spPr>
          <a:xfrm>
            <a:off x="364067" y="683683"/>
            <a:ext cx="8652933" cy="698500"/>
          </a:xfrm>
          <a:prstGeom prst="rect">
            <a:avLst/>
          </a:prstGeom>
        </p:spPr>
        <p:txBody>
          <a:bodyPr vert="horz"/>
          <a:lstStyle>
            <a:lvl1pPr algn="l">
              <a:defRPr sz="3200">
                <a:solidFill>
                  <a:schemeClr val="tx1">
                    <a:lumMod val="65000"/>
                    <a:lumOff val="35000"/>
                  </a:schemeClr>
                </a:solidFill>
                <a:latin typeface="Roboto Condensed" panose="02000000000000000000" pitchFamily="2" charset="0"/>
                <a:cs typeface="Roboto Condensed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27"/>
          <p:cNvSpPr>
            <a:spLocks noGrp="1"/>
          </p:cNvSpPr>
          <p:nvPr>
            <p:ph type="body" sz="quarter" idx="25" hasCustomPrompt="1"/>
          </p:nvPr>
        </p:nvSpPr>
        <p:spPr>
          <a:xfrm>
            <a:off x="364067" y="1253458"/>
            <a:ext cx="8652933" cy="381065"/>
          </a:xfrm>
          <a:prstGeom prst="rect">
            <a:avLst/>
          </a:prstGeom>
        </p:spPr>
        <p:txBody>
          <a:bodyPr vert="horz"/>
          <a:lstStyle>
            <a:lvl1pPr marL="0" indent="0" algn="l">
              <a:buNone/>
              <a:defRPr sz="1200" baseline="0">
                <a:solidFill>
                  <a:schemeClr val="bg1">
                    <a:lumMod val="65000"/>
                  </a:schemeClr>
                </a:solidFill>
                <a:latin typeface="Roboto Condensed" panose="02000000000000000000" pitchFamily="2" charset="0"/>
                <a:cs typeface="Roboto Condensed" panose="02000000000000000000" pitchFamily="2" charset="0"/>
              </a:defRPr>
            </a:lvl1pPr>
          </a:lstStyle>
          <a:p>
            <a:pPr lvl="0"/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1851659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B7FA628-4DA4-534F-9476-E5EE68370D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45025-FACF-BD46-AB0E-A5D713DF7827}" type="datetimeFigureOut">
              <a:rPr lang="en-US" smtClean="0"/>
              <a:t>1/29/2021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822D124-B572-C140-83C9-31D1E296C8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3C280F4-DD8E-9046-9F08-AF75091D05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C90B1-0FAA-1C41-A610-5AF0B72588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36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Subtitle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Número de diapositiva"/>
          <p:cNvSpPr txBox="1">
            <a:spLocks noGrp="1"/>
          </p:cNvSpPr>
          <p:nvPr>
            <p:ph type="sldNum" sz="quarter" idx="2"/>
          </p:nvPr>
        </p:nvSpPr>
        <p:spPr>
          <a:xfrm rot="5400000">
            <a:off x="11679138" y="3659647"/>
            <a:ext cx="313316" cy="139701"/>
          </a:xfrm>
          <a:prstGeom prst="rect">
            <a:avLst/>
          </a:prstGeom>
        </p:spPr>
        <p:txBody>
          <a:bodyPr wrap="square" lIns="0" tIns="0" rIns="0" bIns="0"/>
          <a:lstStyle>
            <a:lvl1pPr algn="l">
              <a:defRPr sz="900" spc="198">
                <a:solidFill>
                  <a:srgbClr val="7F7F7F"/>
                </a:solidFill>
                <a:latin typeface="Montserrat Regular"/>
                <a:ea typeface="Montserrat Regular"/>
                <a:cs typeface="Montserrat Regular"/>
                <a:sym typeface="Montserrat Regular"/>
              </a:defRPr>
            </a:lvl1pPr>
          </a:lstStyle>
          <a:p>
            <a:fld id="{86CB4B4D-7CA3-9044-876B-883B54F8677D}" type="slidenum">
              <a:t>‹Nº›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06550333"/>
      </p:ext>
    </p:extLst>
  </p:cSld>
  <p:clrMapOvr>
    <a:masterClrMapping/>
  </p:clrMapOvr>
  <p:transition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3_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62214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508000" y="1026695"/>
            <a:ext cx="11157819" cy="231007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2133" b="0" baseline="0">
                <a:solidFill>
                  <a:schemeClr val="bg1">
                    <a:lumMod val="75000"/>
                  </a:schemeClr>
                </a:solidFill>
                <a:latin typeface="+mj-lt"/>
                <a:ea typeface="Roboto" panose="02000000000000000000" pitchFamily="2" charset="0"/>
              </a:defRPr>
            </a:lvl1pPr>
            <a:lvl2pPr marL="609570" indent="0">
              <a:buNone/>
              <a:defRPr sz="1600"/>
            </a:lvl2pPr>
            <a:lvl3pPr marL="1219139" indent="0">
              <a:buNone/>
              <a:defRPr sz="1333"/>
            </a:lvl3pPr>
            <a:lvl4pPr marL="1828709" indent="0">
              <a:buNone/>
              <a:defRPr sz="1200"/>
            </a:lvl4pPr>
            <a:lvl5pPr marL="2438278" indent="0">
              <a:buNone/>
              <a:defRPr sz="1200"/>
            </a:lvl5pPr>
            <a:lvl6pPr marL="3047848" indent="0">
              <a:buNone/>
              <a:defRPr sz="1200"/>
            </a:lvl6pPr>
            <a:lvl7pPr marL="3657417" indent="0">
              <a:buNone/>
              <a:defRPr sz="1200"/>
            </a:lvl7pPr>
            <a:lvl8pPr marL="4266987" indent="0">
              <a:buNone/>
              <a:defRPr sz="1200"/>
            </a:lvl8pPr>
            <a:lvl9pPr marL="4876557" indent="0">
              <a:buNone/>
              <a:defRPr sz="1200"/>
            </a:lvl9pPr>
          </a:lstStyle>
          <a:p>
            <a:pPr lvl="0"/>
            <a:r>
              <a:rPr lang="en-US" dirty="0"/>
              <a:t>CLICK TO EDITE SUBTITLE</a:t>
            </a:r>
          </a:p>
        </p:txBody>
      </p:sp>
      <p:sp>
        <p:nvSpPr>
          <p:cNvPr id="15" name="Title 13"/>
          <p:cNvSpPr>
            <a:spLocks noGrp="1"/>
          </p:cNvSpPr>
          <p:nvPr>
            <p:ph type="title" hasCustomPrompt="1"/>
          </p:nvPr>
        </p:nvSpPr>
        <p:spPr>
          <a:xfrm>
            <a:off x="508000" y="450250"/>
            <a:ext cx="11157819" cy="474845"/>
          </a:xfrm>
          <a:prstGeom prst="rect">
            <a:avLst/>
          </a:prstGeom>
        </p:spPr>
        <p:txBody>
          <a:bodyPr lIns="0" anchor="ctr"/>
          <a:lstStyle>
            <a:lvl1pPr marL="0" marR="0" indent="0" algn="l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67" b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marL="0" marR="0" lvl="0" indent="0" defTabSz="121917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en-US" sz="3733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effectLst/>
                <a:uLnTx/>
                <a:uFillTx/>
                <a:latin typeface="+mj-lt"/>
                <a:ea typeface="Roboto" panose="02000000000000000000" pitchFamily="2" charset="0"/>
                <a:cs typeface="+mj-cs"/>
              </a:rPr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6281337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2BA432-3959-4247-A2BD-57E2081319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09FA40-E4D4-624E-AE34-F5A1A55E69F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0D820A-6FDB-E64D-8F19-E618AA4F4C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745025-FACF-BD46-AB0E-A5D713DF7827}" type="datetimeFigureOut">
              <a:rPr lang="en-US" smtClean="0"/>
              <a:t>1/29/2021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C4A761-16A4-664E-B43E-75B0E0AB0E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3FB597-4C65-9B4B-B9CD-4E2A68D5D0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7C90B1-0FAA-1C41-A610-5AF0B725885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934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622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Freeform 1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689600" cy="6388100"/>
          </a:xfrm>
          <a:custGeom>
            <a:avLst/>
            <a:gdLst>
              <a:gd name="connsiteX0" fmla="*/ 0 w 5689600"/>
              <a:gd name="connsiteY0" fmla="*/ 0 h 6388100"/>
              <a:gd name="connsiteX1" fmla="*/ 5689600 w 5689600"/>
              <a:gd name="connsiteY1" fmla="*/ 0 h 6388100"/>
              <a:gd name="connsiteX2" fmla="*/ 5689600 w 5689600"/>
              <a:gd name="connsiteY2" fmla="*/ 6388100 h 6388100"/>
              <a:gd name="connsiteX3" fmla="*/ 0 w 5689600"/>
              <a:gd name="connsiteY3" fmla="*/ 6388100 h 638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89600" h="6388100">
                <a:moveTo>
                  <a:pt x="0" y="0"/>
                </a:moveTo>
                <a:lnTo>
                  <a:pt x="5689600" y="0"/>
                </a:lnTo>
                <a:lnTo>
                  <a:pt x="5689600" y="6388100"/>
                </a:lnTo>
                <a:lnTo>
                  <a:pt x="0" y="6388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8" name="TextBox 7"/>
          <p:cNvSpPr txBox="1"/>
          <p:nvPr userDrawn="1"/>
        </p:nvSpPr>
        <p:spPr>
          <a:xfrm>
            <a:off x="4213914" y="6539407"/>
            <a:ext cx="37641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spc="600" dirty="0">
                <a:latin typeface="+mj-lt"/>
              </a:rPr>
              <a:t>Modern Presentation Template</a:t>
            </a:r>
          </a:p>
        </p:txBody>
      </p:sp>
      <p:grpSp>
        <p:nvGrpSpPr>
          <p:cNvPr id="9" name="Group 8"/>
          <p:cNvGrpSpPr/>
          <p:nvPr userDrawn="1"/>
        </p:nvGrpSpPr>
        <p:grpSpPr>
          <a:xfrm>
            <a:off x="0" y="6591664"/>
            <a:ext cx="12192001" cy="141707"/>
            <a:chOff x="0" y="6462293"/>
            <a:chExt cx="12192001" cy="141707"/>
          </a:xfrm>
        </p:grpSpPr>
        <p:sp>
          <p:nvSpPr>
            <p:cNvPr id="10" name="Rectangle 9"/>
            <p:cNvSpPr/>
            <p:nvPr userDrawn="1"/>
          </p:nvSpPr>
          <p:spPr>
            <a:xfrm>
              <a:off x="8488219" y="6462293"/>
              <a:ext cx="3703782" cy="14170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 userDrawn="1"/>
          </p:nvSpPr>
          <p:spPr>
            <a:xfrm>
              <a:off x="0" y="6462293"/>
              <a:ext cx="3703782" cy="14170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763893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4"/>
          <p:cNvSpPr>
            <a:spLocks noGrp="1"/>
          </p:cNvSpPr>
          <p:nvPr>
            <p:ph type="pic" sz="quarter" idx="10"/>
          </p:nvPr>
        </p:nvSpPr>
        <p:spPr>
          <a:xfrm>
            <a:off x="407278" y="1498600"/>
            <a:ext cx="3860800" cy="3860800"/>
          </a:xfrm>
          <a:custGeom>
            <a:avLst/>
            <a:gdLst>
              <a:gd name="connsiteX0" fmla="*/ 1930400 w 3860800"/>
              <a:gd name="connsiteY0" fmla="*/ 0 h 3860800"/>
              <a:gd name="connsiteX1" fmla="*/ 3860800 w 3860800"/>
              <a:gd name="connsiteY1" fmla="*/ 1930400 h 3860800"/>
              <a:gd name="connsiteX2" fmla="*/ 1930400 w 3860800"/>
              <a:gd name="connsiteY2" fmla="*/ 3860800 h 3860800"/>
              <a:gd name="connsiteX3" fmla="*/ 0 w 3860800"/>
              <a:gd name="connsiteY3" fmla="*/ 1930400 h 3860800"/>
              <a:gd name="connsiteX4" fmla="*/ 1930400 w 3860800"/>
              <a:gd name="connsiteY4" fmla="*/ 0 h 3860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860800" h="3860800">
                <a:moveTo>
                  <a:pt x="1930400" y="0"/>
                </a:moveTo>
                <a:cubicBezTo>
                  <a:pt x="2996530" y="0"/>
                  <a:pt x="3860800" y="864270"/>
                  <a:pt x="3860800" y="1930400"/>
                </a:cubicBezTo>
                <a:cubicBezTo>
                  <a:pt x="3860800" y="2996530"/>
                  <a:pt x="2996530" y="3860800"/>
                  <a:pt x="1930400" y="3860800"/>
                </a:cubicBezTo>
                <a:cubicBezTo>
                  <a:pt x="864270" y="3860800"/>
                  <a:pt x="0" y="2996530"/>
                  <a:pt x="0" y="1930400"/>
                </a:cubicBezTo>
                <a:cubicBezTo>
                  <a:pt x="0" y="864270"/>
                  <a:pt x="864270" y="0"/>
                  <a:pt x="1930400" y="0"/>
                </a:cubicBezTo>
                <a:close/>
              </a:path>
            </a:pathLst>
          </a:custGeom>
          <a:ln w="76200">
            <a:solidFill>
              <a:schemeClr val="accent1"/>
            </a:solidFill>
          </a:ln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4213914" y="6539407"/>
            <a:ext cx="37641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spc="600" dirty="0">
                <a:latin typeface="+mj-lt"/>
              </a:rPr>
              <a:t>Modern Presentation Template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0" y="6591664"/>
            <a:ext cx="12192001" cy="141707"/>
            <a:chOff x="0" y="6462293"/>
            <a:chExt cx="12192001" cy="141707"/>
          </a:xfrm>
        </p:grpSpPr>
        <p:sp>
          <p:nvSpPr>
            <p:cNvPr id="11" name="Rectangle 10"/>
            <p:cNvSpPr/>
            <p:nvPr userDrawn="1"/>
          </p:nvSpPr>
          <p:spPr>
            <a:xfrm>
              <a:off x="8488219" y="6462293"/>
              <a:ext cx="3703782" cy="14170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0" y="6462293"/>
              <a:ext cx="3703782" cy="14170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98553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6"/>
          <p:cNvSpPr>
            <a:spLocks noGrp="1"/>
          </p:cNvSpPr>
          <p:nvPr>
            <p:ph type="pic" sz="quarter" idx="10"/>
          </p:nvPr>
        </p:nvSpPr>
        <p:spPr>
          <a:xfrm>
            <a:off x="458281" y="800100"/>
            <a:ext cx="4104506" cy="5337416"/>
          </a:xfrm>
          <a:custGeom>
            <a:avLst/>
            <a:gdLst>
              <a:gd name="connsiteX0" fmla="*/ 899974 w 4104506"/>
              <a:gd name="connsiteY0" fmla="*/ 0 h 5337416"/>
              <a:gd name="connsiteX1" fmla="*/ 1759487 w 4104506"/>
              <a:gd name="connsiteY1" fmla="*/ 632349 h 5337416"/>
              <a:gd name="connsiteX2" fmla="*/ 1772625 w 4104506"/>
              <a:gd name="connsiteY2" fmla="*/ 683447 h 5337416"/>
              <a:gd name="connsiteX3" fmla="*/ 1870877 w 4104506"/>
              <a:gd name="connsiteY3" fmla="*/ 652948 h 5337416"/>
              <a:gd name="connsiteX4" fmla="*/ 2052253 w 4104506"/>
              <a:gd name="connsiteY4" fmla="*/ 634664 h 5337416"/>
              <a:gd name="connsiteX5" fmla="*/ 2911766 w 4104506"/>
              <a:gd name="connsiteY5" fmla="*/ 1267013 h 5337416"/>
              <a:gd name="connsiteX6" fmla="*/ 2924904 w 4104506"/>
              <a:gd name="connsiteY6" fmla="*/ 1318110 h 5337416"/>
              <a:gd name="connsiteX7" fmla="*/ 3023156 w 4104506"/>
              <a:gd name="connsiteY7" fmla="*/ 1287611 h 5337416"/>
              <a:gd name="connsiteX8" fmla="*/ 3204532 w 4104506"/>
              <a:gd name="connsiteY8" fmla="*/ 1269327 h 5337416"/>
              <a:gd name="connsiteX9" fmla="*/ 4104506 w 4104506"/>
              <a:gd name="connsiteY9" fmla="*/ 2169301 h 5337416"/>
              <a:gd name="connsiteX10" fmla="*/ 4104506 w 4104506"/>
              <a:gd name="connsiteY10" fmla="*/ 4437442 h 5337416"/>
              <a:gd name="connsiteX11" fmla="*/ 3204532 w 4104506"/>
              <a:gd name="connsiteY11" fmla="*/ 5337416 h 5337416"/>
              <a:gd name="connsiteX12" fmla="*/ 2345019 w 4104506"/>
              <a:gd name="connsiteY12" fmla="*/ 4705066 h 5337416"/>
              <a:gd name="connsiteX13" fmla="*/ 2331881 w 4104506"/>
              <a:gd name="connsiteY13" fmla="*/ 4653970 h 5337416"/>
              <a:gd name="connsiteX14" fmla="*/ 2233629 w 4104506"/>
              <a:gd name="connsiteY14" fmla="*/ 4684469 h 5337416"/>
              <a:gd name="connsiteX15" fmla="*/ 2052253 w 4104506"/>
              <a:gd name="connsiteY15" fmla="*/ 4702753 h 5337416"/>
              <a:gd name="connsiteX16" fmla="*/ 1192740 w 4104506"/>
              <a:gd name="connsiteY16" fmla="*/ 4070404 h 5337416"/>
              <a:gd name="connsiteX17" fmla="*/ 1179601 w 4104506"/>
              <a:gd name="connsiteY17" fmla="*/ 4019306 h 5337416"/>
              <a:gd name="connsiteX18" fmla="*/ 1081350 w 4104506"/>
              <a:gd name="connsiteY18" fmla="*/ 4049804 h 5337416"/>
              <a:gd name="connsiteX19" fmla="*/ 899974 w 4104506"/>
              <a:gd name="connsiteY19" fmla="*/ 4068089 h 5337416"/>
              <a:gd name="connsiteX20" fmla="*/ 0 w 4104506"/>
              <a:gd name="connsiteY20" fmla="*/ 3168115 h 5337416"/>
              <a:gd name="connsiteX21" fmla="*/ 0 w 4104506"/>
              <a:gd name="connsiteY21" fmla="*/ 899974 h 5337416"/>
              <a:gd name="connsiteX22" fmla="*/ 899974 w 4104506"/>
              <a:gd name="connsiteY22" fmla="*/ 0 h 53374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104506" h="5337416">
                <a:moveTo>
                  <a:pt x="899974" y="0"/>
                </a:moveTo>
                <a:cubicBezTo>
                  <a:pt x="1303821" y="0"/>
                  <a:pt x="1645540" y="265998"/>
                  <a:pt x="1759487" y="632349"/>
                </a:cubicBezTo>
                <a:lnTo>
                  <a:pt x="1772625" y="683447"/>
                </a:lnTo>
                <a:lnTo>
                  <a:pt x="1870877" y="652948"/>
                </a:lnTo>
                <a:cubicBezTo>
                  <a:pt x="1929463" y="640960"/>
                  <a:pt x="1990123" y="634664"/>
                  <a:pt x="2052253" y="634664"/>
                </a:cubicBezTo>
                <a:cubicBezTo>
                  <a:pt x="2456099" y="634664"/>
                  <a:pt x="2797819" y="900662"/>
                  <a:pt x="2911766" y="1267013"/>
                </a:cubicBezTo>
                <a:lnTo>
                  <a:pt x="2924904" y="1318110"/>
                </a:lnTo>
                <a:lnTo>
                  <a:pt x="3023156" y="1287611"/>
                </a:lnTo>
                <a:cubicBezTo>
                  <a:pt x="3081742" y="1275623"/>
                  <a:pt x="3142402" y="1269327"/>
                  <a:pt x="3204532" y="1269327"/>
                </a:cubicBezTo>
                <a:cubicBezTo>
                  <a:pt x="3701574" y="1269327"/>
                  <a:pt x="4104506" y="1672259"/>
                  <a:pt x="4104506" y="2169301"/>
                </a:cubicBezTo>
                <a:lnTo>
                  <a:pt x="4104506" y="4437442"/>
                </a:lnTo>
                <a:cubicBezTo>
                  <a:pt x="4104506" y="4934484"/>
                  <a:pt x="3701574" y="5337416"/>
                  <a:pt x="3204532" y="5337416"/>
                </a:cubicBezTo>
                <a:cubicBezTo>
                  <a:pt x="2800685" y="5337416"/>
                  <a:pt x="2458966" y="5071418"/>
                  <a:pt x="2345019" y="4705066"/>
                </a:cubicBezTo>
                <a:lnTo>
                  <a:pt x="2331881" y="4653970"/>
                </a:lnTo>
                <a:lnTo>
                  <a:pt x="2233629" y="4684469"/>
                </a:lnTo>
                <a:cubicBezTo>
                  <a:pt x="2175043" y="4696457"/>
                  <a:pt x="2114383" y="4702753"/>
                  <a:pt x="2052253" y="4702753"/>
                </a:cubicBezTo>
                <a:cubicBezTo>
                  <a:pt x="1648406" y="4702753"/>
                  <a:pt x="1306687" y="4436755"/>
                  <a:pt x="1192740" y="4070404"/>
                </a:cubicBezTo>
                <a:lnTo>
                  <a:pt x="1179601" y="4019306"/>
                </a:lnTo>
                <a:lnTo>
                  <a:pt x="1081350" y="4049804"/>
                </a:lnTo>
                <a:cubicBezTo>
                  <a:pt x="1022764" y="4061793"/>
                  <a:pt x="962104" y="4068089"/>
                  <a:pt x="899974" y="4068089"/>
                </a:cubicBezTo>
                <a:cubicBezTo>
                  <a:pt x="402932" y="4068089"/>
                  <a:pt x="0" y="3665157"/>
                  <a:pt x="0" y="3168115"/>
                </a:cubicBezTo>
                <a:lnTo>
                  <a:pt x="0" y="899974"/>
                </a:lnTo>
                <a:cubicBezTo>
                  <a:pt x="0" y="402932"/>
                  <a:pt x="402932" y="0"/>
                  <a:pt x="899974" y="0"/>
                </a:cubicBezTo>
                <a:close/>
              </a:path>
            </a:pathLst>
          </a:custGeom>
          <a:ln w="76200">
            <a:solidFill>
              <a:schemeClr val="accent1"/>
            </a:solidFill>
          </a:ln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4213914" y="6539407"/>
            <a:ext cx="37641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spc="600" dirty="0">
                <a:latin typeface="+mj-lt"/>
              </a:rPr>
              <a:t>Modern Presentation Template</a:t>
            </a:r>
          </a:p>
        </p:txBody>
      </p:sp>
      <p:grpSp>
        <p:nvGrpSpPr>
          <p:cNvPr id="12" name="Group 11"/>
          <p:cNvGrpSpPr/>
          <p:nvPr userDrawn="1"/>
        </p:nvGrpSpPr>
        <p:grpSpPr>
          <a:xfrm>
            <a:off x="0" y="6591664"/>
            <a:ext cx="12192001" cy="141707"/>
            <a:chOff x="0" y="6462293"/>
            <a:chExt cx="12192001" cy="141707"/>
          </a:xfrm>
        </p:grpSpPr>
        <p:sp>
          <p:nvSpPr>
            <p:cNvPr id="13" name="Rectangle 12"/>
            <p:cNvSpPr/>
            <p:nvPr userDrawn="1"/>
          </p:nvSpPr>
          <p:spPr>
            <a:xfrm>
              <a:off x="8488219" y="6462293"/>
              <a:ext cx="3703782" cy="14170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 userDrawn="1"/>
          </p:nvSpPr>
          <p:spPr>
            <a:xfrm>
              <a:off x="0" y="6462293"/>
              <a:ext cx="3703782" cy="14170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0113823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 noGrp="1"/>
          </p:cNvSpPr>
          <p:nvPr>
            <p:ph type="pic" sz="quarter" idx="10"/>
          </p:nvPr>
        </p:nvSpPr>
        <p:spPr>
          <a:xfrm>
            <a:off x="317500" y="152400"/>
            <a:ext cx="5829300" cy="3429000"/>
          </a:xfrm>
          <a:custGeom>
            <a:avLst/>
            <a:gdLst>
              <a:gd name="connsiteX0" fmla="*/ 0 w 5829300"/>
              <a:gd name="connsiteY0" fmla="*/ 0 h 3429000"/>
              <a:gd name="connsiteX1" fmla="*/ 5829300 w 5829300"/>
              <a:gd name="connsiteY1" fmla="*/ 0 h 3429000"/>
              <a:gd name="connsiteX2" fmla="*/ 5829300 w 5829300"/>
              <a:gd name="connsiteY2" fmla="*/ 3429000 h 3429000"/>
              <a:gd name="connsiteX3" fmla="*/ 0 w 58293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29300" h="3429000">
                <a:moveTo>
                  <a:pt x="0" y="0"/>
                </a:moveTo>
                <a:lnTo>
                  <a:pt x="5829300" y="0"/>
                </a:lnTo>
                <a:lnTo>
                  <a:pt x="5829300" y="3429000"/>
                </a:lnTo>
                <a:lnTo>
                  <a:pt x="0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4213914" y="6539407"/>
            <a:ext cx="37641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spc="600" dirty="0">
                <a:latin typeface="+mj-lt"/>
              </a:rPr>
              <a:t>Modern Presentation Template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0" y="6591664"/>
            <a:ext cx="12192001" cy="141707"/>
            <a:chOff x="0" y="6462293"/>
            <a:chExt cx="12192001" cy="141707"/>
          </a:xfrm>
        </p:grpSpPr>
        <p:sp>
          <p:nvSpPr>
            <p:cNvPr id="9" name="Rectangle 8"/>
            <p:cNvSpPr/>
            <p:nvPr userDrawn="1"/>
          </p:nvSpPr>
          <p:spPr>
            <a:xfrm>
              <a:off x="8488219" y="6462293"/>
              <a:ext cx="3703782" cy="14170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0" y="6462293"/>
              <a:ext cx="3703782" cy="14170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313063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reeform 15"/>
          <p:cNvSpPr>
            <a:spLocks noGrp="1"/>
          </p:cNvSpPr>
          <p:nvPr>
            <p:ph type="pic" sz="quarter" idx="11"/>
          </p:nvPr>
        </p:nvSpPr>
        <p:spPr>
          <a:xfrm>
            <a:off x="7404100" y="3286125"/>
            <a:ext cx="3873500" cy="2705100"/>
          </a:xfrm>
          <a:custGeom>
            <a:avLst/>
            <a:gdLst>
              <a:gd name="connsiteX0" fmla="*/ 0 w 3873500"/>
              <a:gd name="connsiteY0" fmla="*/ 0 h 2705100"/>
              <a:gd name="connsiteX1" fmla="*/ 3873500 w 3873500"/>
              <a:gd name="connsiteY1" fmla="*/ 0 h 2705100"/>
              <a:gd name="connsiteX2" fmla="*/ 3873500 w 3873500"/>
              <a:gd name="connsiteY2" fmla="*/ 2705100 h 2705100"/>
              <a:gd name="connsiteX3" fmla="*/ 0 w 3873500"/>
              <a:gd name="connsiteY3" fmla="*/ 2705100 h 270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73500" h="2705100">
                <a:moveTo>
                  <a:pt x="0" y="0"/>
                </a:moveTo>
                <a:lnTo>
                  <a:pt x="3873500" y="0"/>
                </a:lnTo>
                <a:lnTo>
                  <a:pt x="3873500" y="2705100"/>
                </a:lnTo>
                <a:lnTo>
                  <a:pt x="0" y="2705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3" name="Freeform 12"/>
          <p:cNvSpPr>
            <a:spLocks noGrp="1"/>
          </p:cNvSpPr>
          <p:nvPr>
            <p:ph type="pic" sz="quarter" idx="10"/>
          </p:nvPr>
        </p:nvSpPr>
        <p:spPr>
          <a:xfrm>
            <a:off x="7404100" y="485775"/>
            <a:ext cx="3873500" cy="2705100"/>
          </a:xfrm>
          <a:custGeom>
            <a:avLst/>
            <a:gdLst>
              <a:gd name="connsiteX0" fmla="*/ 0 w 3873500"/>
              <a:gd name="connsiteY0" fmla="*/ 0 h 2705100"/>
              <a:gd name="connsiteX1" fmla="*/ 3873500 w 3873500"/>
              <a:gd name="connsiteY1" fmla="*/ 0 h 2705100"/>
              <a:gd name="connsiteX2" fmla="*/ 3873500 w 3873500"/>
              <a:gd name="connsiteY2" fmla="*/ 2705100 h 2705100"/>
              <a:gd name="connsiteX3" fmla="*/ 0 w 3873500"/>
              <a:gd name="connsiteY3" fmla="*/ 2705100 h 270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73500" h="2705100">
                <a:moveTo>
                  <a:pt x="0" y="0"/>
                </a:moveTo>
                <a:lnTo>
                  <a:pt x="3873500" y="0"/>
                </a:lnTo>
                <a:lnTo>
                  <a:pt x="3873500" y="2705100"/>
                </a:lnTo>
                <a:lnTo>
                  <a:pt x="0" y="27051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4213914" y="6539407"/>
            <a:ext cx="37641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spc="600" dirty="0">
                <a:latin typeface="+mj-lt"/>
              </a:rPr>
              <a:t>Modern Presentation Template</a:t>
            </a:r>
          </a:p>
        </p:txBody>
      </p:sp>
      <p:grpSp>
        <p:nvGrpSpPr>
          <p:cNvPr id="8" name="Group 7"/>
          <p:cNvGrpSpPr/>
          <p:nvPr userDrawn="1"/>
        </p:nvGrpSpPr>
        <p:grpSpPr>
          <a:xfrm>
            <a:off x="0" y="6591664"/>
            <a:ext cx="12192001" cy="141707"/>
            <a:chOff x="0" y="6462293"/>
            <a:chExt cx="12192001" cy="141707"/>
          </a:xfrm>
        </p:grpSpPr>
        <p:sp>
          <p:nvSpPr>
            <p:cNvPr id="9" name="Rectangle 8"/>
            <p:cNvSpPr/>
            <p:nvPr userDrawn="1"/>
          </p:nvSpPr>
          <p:spPr>
            <a:xfrm>
              <a:off x="8488219" y="6462293"/>
              <a:ext cx="3703782" cy="14170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 userDrawn="1"/>
          </p:nvSpPr>
          <p:spPr>
            <a:xfrm>
              <a:off x="0" y="6462293"/>
              <a:ext cx="3703782" cy="14170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605800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537129" cy="4540816"/>
          </a:xfrm>
          <a:custGeom>
            <a:avLst/>
            <a:gdLst>
              <a:gd name="connsiteX0" fmla="*/ 3716550 w 5537129"/>
              <a:gd name="connsiteY0" fmla="*/ 0 h 4540816"/>
              <a:gd name="connsiteX1" fmla="*/ 5537129 w 5537129"/>
              <a:gd name="connsiteY1" fmla="*/ 0 h 4540816"/>
              <a:gd name="connsiteX2" fmla="*/ 5537129 w 5537129"/>
              <a:gd name="connsiteY2" fmla="*/ 3267691 h 4540816"/>
              <a:gd name="connsiteX3" fmla="*/ 3716550 w 5537129"/>
              <a:gd name="connsiteY3" fmla="*/ 3267691 h 4540816"/>
              <a:gd name="connsiteX4" fmla="*/ 1858275 w 5537129"/>
              <a:gd name="connsiteY4" fmla="*/ 0 h 4540816"/>
              <a:gd name="connsiteX5" fmla="*/ 3678854 w 5537129"/>
              <a:gd name="connsiteY5" fmla="*/ 0 h 4540816"/>
              <a:gd name="connsiteX6" fmla="*/ 3678854 w 5537129"/>
              <a:gd name="connsiteY6" fmla="*/ 4540816 h 4540816"/>
              <a:gd name="connsiteX7" fmla="*/ 1858275 w 5537129"/>
              <a:gd name="connsiteY7" fmla="*/ 4540816 h 4540816"/>
              <a:gd name="connsiteX8" fmla="*/ 0 w 5537129"/>
              <a:gd name="connsiteY8" fmla="*/ 0 h 4540816"/>
              <a:gd name="connsiteX9" fmla="*/ 1820579 w 5537129"/>
              <a:gd name="connsiteY9" fmla="*/ 0 h 4540816"/>
              <a:gd name="connsiteX10" fmla="*/ 1820579 w 5537129"/>
              <a:gd name="connsiteY10" fmla="*/ 3550607 h 4540816"/>
              <a:gd name="connsiteX11" fmla="*/ 0 w 5537129"/>
              <a:gd name="connsiteY11" fmla="*/ 3550607 h 45408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37129" h="4540816">
                <a:moveTo>
                  <a:pt x="3716550" y="0"/>
                </a:moveTo>
                <a:lnTo>
                  <a:pt x="5537129" y="0"/>
                </a:lnTo>
                <a:lnTo>
                  <a:pt x="5537129" y="3267691"/>
                </a:lnTo>
                <a:lnTo>
                  <a:pt x="3716550" y="3267691"/>
                </a:lnTo>
                <a:close/>
                <a:moveTo>
                  <a:pt x="1858275" y="0"/>
                </a:moveTo>
                <a:lnTo>
                  <a:pt x="3678854" y="0"/>
                </a:lnTo>
                <a:lnTo>
                  <a:pt x="3678854" y="4540816"/>
                </a:lnTo>
                <a:lnTo>
                  <a:pt x="1858275" y="4540816"/>
                </a:lnTo>
                <a:close/>
                <a:moveTo>
                  <a:pt x="0" y="0"/>
                </a:moveTo>
                <a:lnTo>
                  <a:pt x="1820579" y="0"/>
                </a:lnTo>
                <a:lnTo>
                  <a:pt x="1820579" y="3550607"/>
                </a:lnTo>
                <a:lnTo>
                  <a:pt x="0" y="355060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9" name="TextBox 8"/>
          <p:cNvSpPr txBox="1"/>
          <p:nvPr userDrawn="1"/>
        </p:nvSpPr>
        <p:spPr>
          <a:xfrm>
            <a:off x="4213914" y="6539407"/>
            <a:ext cx="376417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spc="600" dirty="0">
                <a:latin typeface="+mj-lt"/>
              </a:rPr>
              <a:t>Modern Presentation Template</a:t>
            </a:r>
          </a:p>
        </p:txBody>
      </p:sp>
      <p:grpSp>
        <p:nvGrpSpPr>
          <p:cNvPr id="10" name="Group 9"/>
          <p:cNvGrpSpPr/>
          <p:nvPr userDrawn="1"/>
        </p:nvGrpSpPr>
        <p:grpSpPr>
          <a:xfrm>
            <a:off x="0" y="6591664"/>
            <a:ext cx="12192001" cy="141707"/>
            <a:chOff x="0" y="6462293"/>
            <a:chExt cx="12192001" cy="141707"/>
          </a:xfrm>
        </p:grpSpPr>
        <p:sp>
          <p:nvSpPr>
            <p:cNvPr id="11" name="Rectangle 10"/>
            <p:cNvSpPr/>
            <p:nvPr userDrawn="1"/>
          </p:nvSpPr>
          <p:spPr>
            <a:xfrm>
              <a:off x="8488219" y="6462293"/>
              <a:ext cx="3703782" cy="14170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 userDrawn="1"/>
          </p:nvSpPr>
          <p:spPr>
            <a:xfrm>
              <a:off x="0" y="6462293"/>
              <a:ext cx="3703782" cy="14170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194816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44070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4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1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slideLayout" Target="../slideLayouts/slideLayout23.xml"/><Relationship Id="rId1" Type="http://schemas.openxmlformats.org/officeDocument/2006/relationships/video" Target="https://www.youtube.com/embed/pVT5EHeghFk?feature=oembed" TargetMode="Externa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4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9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3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tiff"/><Relationship Id="rId1" Type="http://schemas.openxmlformats.org/officeDocument/2006/relationships/slideLayout" Target="../slideLayouts/slideLayout2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3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8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185737" y="611584"/>
            <a:ext cx="2270125" cy="5772150"/>
            <a:chOff x="4960938" y="542925"/>
            <a:chExt cx="2270125" cy="5772150"/>
          </a:xfrm>
          <a:solidFill>
            <a:schemeClr val="bg1">
              <a:alpha val="15000"/>
            </a:schemeClr>
          </a:solidFill>
        </p:grpSpPr>
        <p:sp>
          <p:nvSpPr>
            <p:cNvPr id="3" name="Rectangle 5"/>
            <p:cNvSpPr>
              <a:spLocks noChangeArrowheads="1"/>
            </p:cNvSpPr>
            <p:nvPr/>
          </p:nvSpPr>
          <p:spPr bwMode="auto">
            <a:xfrm>
              <a:off x="6135688" y="2276475"/>
              <a:ext cx="612775" cy="22621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Rectangle 6"/>
            <p:cNvSpPr>
              <a:spLocks noChangeArrowheads="1"/>
            </p:cNvSpPr>
            <p:nvPr/>
          </p:nvSpPr>
          <p:spPr bwMode="auto">
            <a:xfrm>
              <a:off x="6621463" y="3038475"/>
              <a:ext cx="381000" cy="32766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Rectangle 7"/>
            <p:cNvSpPr>
              <a:spLocks noChangeArrowheads="1"/>
            </p:cNvSpPr>
            <p:nvPr/>
          </p:nvSpPr>
          <p:spPr bwMode="auto">
            <a:xfrm>
              <a:off x="7040563" y="1652588"/>
              <a:ext cx="190500" cy="32781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Rectangle 8"/>
            <p:cNvSpPr>
              <a:spLocks noChangeArrowheads="1"/>
            </p:cNvSpPr>
            <p:nvPr/>
          </p:nvSpPr>
          <p:spPr bwMode="auto">
            <a:xfrm>
              <a:off x="6135688" y="4243388"/>
              <a:ext cx="190500" cy="19875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5443538" y="1166813"/>
              <a:ext cx="612775" cy="22621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5189538" y="1927225"/>
              <a:ext cx="381000" cy="32781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4960938" y="542925"/>
              <a:ext cx="190500" cy="32766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5865813" y="3132138"/>
              <a:ext cx="190500" cy="19875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 flipV="1">
            <a:off x="9736138" y="474266"/>
            <a:ext cx="2270125" cy="5772150"/>
            <a:chOff x="4960938" y="542925"/>
            <a:chExt cx="2270125" cy="5772150"/>
          </a:xfrm>
          <a:solidFill>
            <a:schemeClr val="bg1">
              <a:alpha val="15000"/>
            </a:schemeClr>
          </a:soli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6135688" y="2276475"/>
              <a:ext cx="612775" cy="22621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Rectangle 6"/>
            <p:cNvSpPr>
              <a:spLocks noChangeArrowheads="1"/>
            </p:cNvSpPr>
            <p:nvPr/>
          </p:nvSpPr>
          <p:spPr bwMode="auto">
            <a:xfrm>
              <a:off x="6621463" y="3038475"/>
              <a:ext cx="381000" cy="32766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Rectangle 7"/>
            <p:cNvSpPr>
              <a:spLocks noChangeArrowheads="1"/>
            </p:cNvSpPr>
            <p:nvPr/>
          </p:nvSpPr>
          <p:spPr bwMode="auto">
            <a:xfrm>
              <a:off x="7040563" y="1652588"/>
              <a:ext cx="190500" cy="32781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6135688" y="4243388"/>
              <a:ext cx="190500" cy="19875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Rectangle 9"/>
            <p:cNvSpPr>
              <a:spLocks noChangeArrowheads="1"/>
            </p:cNvSpPr>
            <p:nvPr/>
          </p:nvSpPr>
          <p:spPr bwMode="auto">
            <a:xfrm>
              <a:off x="5443538" y="1166813"/>
              <a:ext cx="612775" cy="22621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Rectangle 10"/>
            <p:cNvSpPr>
              <a:spLocks noChangeArrowheads="1"/>
            </p:cNvSpPr>
            <p:nvPr/>
          </p:nvSpPr>
          <p:spPr bwMode="auto">
            <a:xfrm>
              <a:off x="5189538" y="1927225"/>
              <a:ext cx="381000" cy="32781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Rectangle 11"/>
            <p:cNvSpPr>
              <a:spLocks noChangeArrowheads="1"/>
            </p:cNvSpPr>
            <p:nvPr/>
          </p:nvSpPr>
          <p:spPr bwMode="auto">
            <a:xfrm>
              <a:off x="4960938" y="542925"/>
              <a:ext cx="190500" cy="32766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Rectangle 12"/>
            <p:cNvSpPr>
              <a:spLocks noChangeArrowheads="1"/>
            </p:cNvSpPr>
            <p:nvPr/>
          </p:nvSpPr>
          <p:spPr bwMode="auto">
            <a:xfrm>
              <a:off x="5865813" y="3132138"/>
              <a:ext cx="190500" cy="19875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extBox 19">
            <a:extLst>
              <a:ext uri="{FF2B5EF4-FFF2-40B4-BE49-F238E27FC236}">
                <a16:creationId xmlns:a16="http://schemas.microsoft.com/office/drawing/2014/main" id="{996CDC83-871D-A142-8CD3-010C749F527C}"/>
              </a:ext>
            </a:extLst>
          </p:cNvPr>
          <p:cNvSpPr txBox="1"/>
          <p:nvPr/>
        </p:nvSpPr>
        <p:spPr>
          <a:xfrm>
            <a:off x="602756" y="1709714"/>
            <a:ext cx="1099897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6000" b="1" dirty="0">
                <a:solidFill>
                  <a:schemeClr val="bg1"/>
                </a:solidFill>
                <a:latin typeface="Bigger Lemons" panose="02000500000000000000" pitchFamily="2" charset="77"/>
              </a:rPr>
              <a:t>VIOLENCIA CONTRA LAS MUJERES</a:t>
            </a:r>
          </a:p>
        </p:txBody>
      </p:sp>
      <p:sp>
        <p:nvSpPr>
          <p:cNvPr id="23" name="TextBox 20">
            <a:extLst>
              <a:ext uri="{FF2B5EF4-FFF2-40B4-BE49-F238E27FC236}">
                <a16:creationId xmlns:a16="http://schemas.microsoft.com/office/drawing/2014/main" id="{1D083903-88FD-094E-9064-3B9C3F8DADFF}"/>
              </a:ext>
            </a:extLst>
          </p:cNvPr>
          <p:cNvSpPr txBox="1"/>
          <p:nvPr/>
        </p:nvSpPr>
        <p:spPr>
          <a:xfrm>
            <a:off x="2163994" y="3251271"/>
            <a:ext cx="78640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spc="600" dirty="0">
                <a:solidFill>
                  <a:schemeClr val="bg1"/>
                </a:solidFill>
              </a:rPr>
              <a:t>ACOSO SEXUAL CALLEJERO COMO FORMA DE VIOLENCIA</a:t>
            </a:r>
          </a:p>
        </p:txBody>
      </p:sp>
      <p:sp>
        <p:nvSpPr>
          <p:cNvPr id="24" name="TextBox 20">
            <a:extLst>
              <a:ext uri="{FF2B5EF4-FFF2-40B4-BE49-F238E27FC236}">
                <a16:creationId xmlns:a16="http://schemas.microsoft.com/office/drawing/2014/main" id="{F2A22503-8F0D-5D4C-9D33-D906903F33B4}"/>
              </a:ext>
            </a:extLst>
          </p:cNvPr>
          <p:cNvSpPr txBox="1"/>
          <p:nvPr/>
        </p:nvSpPr>
        <p:spPr>
          <a:xfrm>
            <a:off x="3424755" y="802298"/>
            <a:ext cx="534248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spc="600" dirty="0">
                <a:solidFill>
                  <a:schemeClr val="bg1"/>
                </a:solidFill>
              </a:rPr>
              <a:t>GÉNERO Y MOVILIDAD</a:t>
            </a:r>
          </a:p>
        </p:txBody>
      </p:sp>
      <p:pic>
        <p:nvPicPr>
          <p:cNvPr id="21" name="Imagen 20">
            <a:extLst>
              <a:ext uri="{FF2B5EF4-FFF2-40B4-BE49-F238E27FC236}">
                <a16:creationId xmlns:a16="http://schemas.microsoft.com/office/drawing/2014/main" id="{12C3E6F0-4CE6-9B40-BFB5-81D9003065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6781" y="4862116"/>
            <a:ext cx="2531165" cy="1898374"/>
          </a:xfrm>
          <a:prstGeom prst="rect">
            <a:avLst/>
          </a:prstGeom>
        </p:spPr>
      </p:pic>
      <p:sp>
        <p:nvSpPr>
          <p:cNvPr id="25" name="TextBox 20">
            <a:extLst>
              <a:ext uri="{FF2B5EF4-FFF2-40B4-BE49-F238E27FC236}">
                <a16:creationId xmlns:a16="http://schemas.microsoft.com/office/drawing/2014/main" id="{29A660DD-8E33-4045-A28B-A2705BFC67E3}"/>
              </a:ext>
            </a:extLst>
          </p:cNvPr>
          <p:cNvSpPr txBox="1"/>
          <p:nvPr/>
        </p:nvSpPr>
        <p:spPr>
          <a:xfrm>
            <a:off x="2259089" y="4138297"/>
            <a:ext cx="769813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spc="600" dirty="0">
                <a:solidFill>
                  <a:schemeClr val="bg1"/>
                </a:solidFill>
              </a:rPr>
              <a:t>MSc. Marcela </a:t>
            </a:r>
            <a:r>
              <a:rPr lang="en-US" sz="3200" spc="600" dirty="0" err="1">
                <a:solidFill>
                  <a:schemeClr val="bg1"/>
                </a:solidFill>
              </a:rPr>
              <a:t>Arroyave</a:t>
            </a:r>
            <a:r>
              <a:rPr lang="en-US" sz="3200" spc="600" dirty="0">
                <a:solidFill>
                  <a:schemeClr val="bg1"/>
                </a:solidFill>
              </a:rPr>
              <a:t> Sandino</a:t>
            </a:r>
          </a:p>
        </p:txBody>
      </p:sp>
    </p:spTree>
    <p:extLst>
      <p:ext uri="{BB962C8B-B14F-4D97-AF65-F5344CB8AC3E}">
        <p14:creationId xmlns:p14="http://schemas.microsoft.com/office/powerpoint/2010/main" val="27751589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4152900" cy="41656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TextBox 2">
            <a:extLst>
              <a:ext uri="{FF2B5EF4-FFF2-40B4-BE49-F238E27FC236}">
                <a16:creationId xmlns:a16="http://schemas.microsoft.com/office/drawing/2014/main" id="{3364CBC4-C2C9-A143-A520-E9E66D4157ED}"/>
              </a:ext>
            </a:extLst>
          </p:cNvPr>
          <p:cNvSpPr txBox="1"/>
          <p:nvPr/>
        </p:nvSpPr>
        <p:spPr>
          <a:xfrm>
            <a:off x="4152899" y="-89687"/>
            <a:ext cx="792768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err="1">
                <a:solidFill>
                  <a:schemeClr val="accent1"/>
                </a:solidFill>
                <a:latin typeface="Bigger Lemons" panose="02000500000000000000" pitchFamily="2" charset="77"/>
              </a:rPr>
              <a:t>Invisibilidad</a:t>
            </a:r>
            <a:r>
              <a:rPr lang="en-US" sz="5400" b="1" dirty="0">
                <a:solidFill>
                  <a:schemeClr val="accent1"/>
                </a:solidFill>
                <a:latin typeface="Bigger Lemons" panose="02000500000000000000" pitchFamily="2" charset="77"/>
              </a:rPr>
              <a:t> </a:t>
            </a:r>
          </a:p>
          <a:p>
            <a:pPr algn="ctr"/>
            <a:r>
              <a:rPr lang="en-US" sz="5400" b="1" dirty="0">
                <a:solidFill>
                  <a:schemeClr val="accent1"/>
                </a:solidFill>
                <a:latin typeface="Bigger Lemons" panose="02000500000000000000" pitchFamily="2" charset="77"/>
              </a:rPr>
              <a:t>y </a:t>
            </a:r>
            <a:r>
              <a:rPr lang="en-US" sz="5400" b="1" dirty="0" err="1">
                <a:solidFill>
                  <a:schemeClr val="accent1"/>
                </a:solidFill>
                <a:latin typeface="Bigger Lemons" panose="02000500000000000000" pitchFamily="2" charset="77"/>
              </a:rPr>
              <a:t>tolerancia</a:t>
            </a:r>
            <a:r>
              <a:rPr lang="en-US" sz="5400" b="1" dirty="0">
                <a:solidFill>
                  <a:schemeClr val="accent1"/>
                </a:solidFill>
                <a:latin typeface="Bigger Lemons" panose="02000500000000000000" pitchFamily="2" charset="77"/>
              </a:rPr>
              <a:t> social</a:t>
            </a:r>
          </a:p>
        </p:txBody>
      </p:sp>
      <p:pic>
        <p:nvPicPr>
          <p:cNvPr id="31" name="Marcador de posición de imagen 30">
            <a:extLst>
              <a:ext uri="{FF2B5EF4-FFF2-40B4-BE49-F238E27FC236}">
                <a16:creationId xmlns:a16="http://schemas.microsoft.com/office/drawing/2014/main" id="{C49706B2-AA25-4445-80B6-AE2931FBD2D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87" r="20787"/>
          <a:stretch>
            <a:fillRect/>
          </a:stretch>
        </p:blipFill>
        <p:spPr/>
      </p:pic>
      <p:sp>
        <p:nvSpPr>
          <p:cNvPr id="32" name="Rectángulo 31">
            <a:extLst>
              <a:ext uri="{FF2B5EF4-FFF2-40B4-BE49-F238E27FC236}">
                <a16:creationId xmlns:a16="http://schemas.microsoft.com/office/drawing/2014/main" id="{CFF1EF15-EAB4-E64E-BBC3-FBA68CD54544}"/>
              </a:ext>
            </a:extLst>
          </p:cNvPr>
          <p:cNvSpPr/>
          <p:nvPr/>
        </p:nvSpPr>
        <p:spPr>
          <a:xfrm>
            <a:off x="8463045" y="1885255"/>
            <a:ext cx="372895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es-CR" sz="2800" b="1" dirty="0">
                <a:latin typeface="212 Orion Sans" pitchFamily="2" charset="0"/>
                <a:cs typeface="Calibri" panose="020F0502020204030204" pitchFamily="34" charset="0"/>
              </a:rPr>
              <a:t>Sería comprensible pensar que se tolere </a:t>
            </a:r>
            <a:r>
              <a:rPr lang="en-US" sz="2800" b="1" dirty="0">
                <a:latin typeface="212 Orion Sans" pitchFamily="2" charset="0"/>
                <a:cs typeface="Calibri" panose="020F0502020204030204" pitchFamily="34" charset="0"/>
              </a:rPr>
              <a:t>​</a:t>
            </a:r>
            <a:r>
              <a:rPr lang="es-CR" sz="2800" b="1" dirty="0">
                <a:latin typeface="212 Orion Sans" pitchFamily="2" charset="0"/>
                <a:cs typeface="Calibri" panose="020F0502020204030204" pitchFamily="34" charset="0"/>
              </a:rPr>
              <a:t>aquella violencia que “no se ve”, </a:t>
            </a:r>
            <a:r>
              <a:rPr lang="en-US" sz="2800" b="1" dirty="0">
                <a:latin typeface="212 Orion Sans" pitchFamily="2" charset="0"/>
                <a:cs typeface="Calibri" panose="020F0502020204030204" pitchFamily="34" charset="0"/>
              </a:rPr>
              <a:t>​</a:t>
            </a:r>
            <a:r>
              <a:rPr lang="es-CR" sz="2800" b="1" dirty="0">
                <a:latin typeface="212 Orion Sans" pitchFamily="2" charset="0"/>
                <a:cs typeface="Calibri" panose="020F0502020204030204" pitchFamily="34" charset="0"/>
              </a:rPr>
              <a:t>que no se identifica como tal.</a:t>
            </a:r>
            <a:r>
              <a:rPr lang="en-US" sz="2800" b="1" dirty="0">
                <a:latin typeface="212 Orion Sans" pitchFamily="2" charset="0"/>
                <a:cs typeface="Calibri" panose="020F0502020204030204" pitchFamily="34" charset="0"/>
              </a:rPr>
              <a:t>​</a:t>
            </a:r>
          </a:p>
          <a:p>
            <a:pPr algn="ctr" fontAlgn="base"/>
            <a:r>
              <a:rPr lang="es-CR" sz="2800" b="1" dirty="0">
                <a:latin typeface="212 Orion Sans" pitchFamily="2" charset="0"/>
                <a:cs typeface="Calibri" panose="020F0502020204030204" pitchFamily="34" charset="0"/>
              </a:rPr>
              <a:t>​</a:t>
            </a:r>
            <a:endParaRPr lang="es-CR" sz="2800" b="1" i="0" dirty="0">
              <a:effectLst/>
              <a:latin typeface="212 Orion Sans" pitchFamily="2" charset="0"/>
              <a:cs typeface="Calibri" panose="020F0502020204030204" pitchFamily="34" charset="0"/>
            </a:endParaRPr>
          </a:p>
        </p:txBody>
      </p:sp>
      <p:sp>
        <p:nvSpPr>
          <p:cNvPr id="33" name="Rectángulo 32">
            <a:extLst>
              <a:ext uri="{FF2B5EF4-FFF2-40B4-BE49-F238E27FC236}">
                <a16:creationId xmlns:a16="http://schemas.microsoft.com/office/drawing/2014/main" id="{935A11FB-D8C3-BC4F-8C39-9A5C0A55FB45}"/>
              </a:ext>
            </a:extLst>
          </p:cNvPr>
          <p:cNvSpPr/>
          <p:nvPr/>
        </p:nvSpPr>
        <p:spPr>
          <a:xfrm>
            <a:off x="4152899" y="4467114"/>
            <a:ext cx="803910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800" b="1" dirty="0">
                <a:latin typeface="212 Orion Sans" pitchFamily="2" charset="0"/>
                <a:cs typeface="Calibri" panose="020F0502020204030204" pitchFamily="34" charset="0"/>
              </a:rPr>
              <a:t>Sin embargo, ​</a:t>
            </a:r>
            <a:br>
              <a:rPr lang="es-ES" sz="2800" b="1" dirty="0">
                <a:latin typeface="212 Orion Sans" pitchFamily="2" charset="0"/>
                <a:cs typeface="Calibri" panose="020F0502020204030204" pitchFamily="34" charset="0"/>
              </a:rPr>
            </a:br>
            <a:r>
              <a:rPr lang="es-ES" sz="2800" b="1" dirty="0">
                <a:latin typeface="212 Orion Sans" pitchFamily="2" charset="0"/>
                <a:cs typeface="Calibri" panose="020F0502020204030204" pitchFamily="34" charset="0"/>
              </a:rPr>
              <a:t>en nuestra sociedad machista ​casi toda </a:t>
            </a:r>
          </a:p>
          <a:p>
            <a:r>
              <a:rPr lang="es-ES" sz="2800" b="1" dirty="0">
                <a:latin typeface="212 Orion Sans" pitchFamily="2" charset="0"/>
                <a:cs typeface="Calibri" panose="020F0502020204030204" pitchFamily="34" charset="0"/>
              </a:rPr>
              <a:t>la violencia contra las mujeres que se ve, ​también se tolera.</a:t>
            </a:r>
            <a:endParaRPr lang="es-CR" sz="2800" b="1" dirty="0">
              <a:latin typeface="212 Orion Sans" pitchFamily="2" charset="0"/>
              <a:cs typeface="Calibri" panose="020F0502020204030204" pitchFamily="34" charset="0"/>
            </a:endParaRPr>
          </a:p>
        </p:txBody>
      </p:sp>
      <p:sp>
        <p:nvSpPr>
          <p:cNvPr id="36" name="CuadroTexto 35">
            <a:extLst>
              <a:ext uri="{FF2B5EF4-FFF2-40B4-BE49-F238E27FC236}">
                <a16:creationId xmlns:a16="http://schemas.microsoft.com/office/drawing/2014/main" id="{24BF0534-FF20-0944-8A77-5410B41A4E8F}"/>
              </a:ext>
            </a:extLst>
          </p:cNvPr>
          <p:cNvSpPr txBox="1"/>
          <p:nvPr/>
        </p:nvSpPr>
        <p:spPr>
          <a:xfrm>
            <a:off x="4281714" y="6398026"/>
            <a:ext cx="365760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R" sz="2800" b="1" dirty="0">
                <a:solidFill>
                  <a:schemeClr val="accent1"/>
                </a:solidFill>
                <a:latin typeface="212 Orion Sans" pitchFamily="2" charset="0"/>
              </a:rPr>
              <a:t>GÉNERO Y MOVILIDAD</a:t>
            </a:r>
          </a:p>
        </p:txBody>
      </p:sp>
    </p:spTree>
    <p:extLst>
      <p:ext uri="{BB962C8B-B14F-4D97-AF65-F5344CB8AC3E}">
        <p14:creationId xmlns:p14="http://schemas.microsoft.com/office/powerpoint/2010/main" val="4956853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ángulo 19">
            <a:extLst>
              <a:ext uri="{FF2B5EF4-FFF2-40B4-BE49-F238E27FC236}">
                <a16:creationId xmlns:a16="http://schemas.microsoft.com/office/drawing/2014/main" id="{C577219F-7A59-C949-A1E7-E40F509A7A21}"/>
              </a:ext>
            </a:extLst>
          </p:cNvPr>
          <p:cNvSpPr/>
          <p:nvPr/>
        </p:nvSpPr>
        <p:spPr>
          <a:xfrm>
            <a:off x="7145445" y="1012954"/>
            <a:ext cx="4731026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R" sz="4000" b="1" dirty="0">
                <a:solidFill>
                  <a:schemeClr val="accent1"/>
                </a:solidFill>
                <a:latin typeface="Bigger Lemons" panose="02000500000000000000" pitchFamily="2" charset="77"/>
                <a:cs typeface="Calibri" panose="020F0502020204030204" pitchFamily="34" charset="0"/>
              </a:rPr>
              <a:t>La manera en que opera la (in)visibilidad y la tolerancia social frente a la Violencia contra las Mujeres se puede ilustrar con un iceberg.</a:t>
            </a: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F5F04762-DFB4-F04C-AC3F-B347AE634FB8}"/>
              </a:ext>
            </a:extLst>
          </p:cNvPr>
          <p:cNvSpPr txBox="1"/>
          <p:nvPr/>
        </p:nvSpPr>
        <p:spPr>
          <a:xfrm>
            <a:off x="4281714" y="6398026"/>
            <a:ext cx="365760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R" sz="2800" b="1" dirty="0">
                <a:solidFill>
                  <a:schemeClr val="accent1"/>
                </a:solidFill>
                <a:latin typeface="212 Orion Sans" pitchFamily="2" charset="0"/>
              </a:rPr>
              <a:t>INAMU</a:t>
            </a:r>
          </a:p>
        </p:txBody>
      </p:sp>
      <p:pic>
        <p:nvPicPr>
          <p:cNvPr id="25" name="Imagen 24">
            <a:extLst>
              <a:ext uri="{FF2B5EF4-FFF2-40B4-BE49-F238E27FC236}">
                <a16:creationId xmlns:a16="http://schemas.microsoft.com/office/drawing/2014/main" id="{06FC10BE-D3DF-3443-9EA0-5E0192CFC8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  <a:solidFill>
            <a:schemeClr val="bg2"/>
          </a:solidFill>
        </p:spPr>
      </p:pic>
    </p:spTree>
    <p:extLst>
      <p:ext uri="{BB962C8B-B14F-4D97-AF65-F5344CB8AC3E}">
        <p14:creationId xmlns:p14="http://schemas.microsoft.com/office/powerpoint/2010/main" val="12301231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>
            <a:extLst>
              <a:ext uri="{FF2B5EF4-FFF2-40B4-BE49-F238E27FC236}">
                <a16:creationId xmlns:a16="http://schemas.microsoft.com/office/drawing/2014/main" id="{A6005060-639F-1946-B564-75A5D81048A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257"/>
          <a:stretch/>
        </p:blipFill>
        <p:spPr bwMode="auto">
          <a:xfrm>
            <a:off x="1629693" y="553675"/>
            <a:ext cx="7630351" cy="534798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AB24EACA-15DC-3643-A801-44AF4B0E0A8E}"/>
              </a:ext>
            </a:extLst>
          </p:cNvPr>
          <p:cNvSpPr txBox="1"/>
          <p:nvPr/>
        </p:nvSpPr>
        <p:spPr>
          <a:xfrm>
            <a:off x="9371756" y="1522466"/>
            <a:ext cx="25583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R" sz="2400" b="1" dirty="0">
                <a:solidFill>
                  <a:schemeClr val="accent2"/>
                </a:solidFill>
                <a:latin typeface="212 Orion Sans" pitchFamily="2" charset="0"/>
                <a:cs typeface="Calibri" panose="020F0502020204030204" pitchFamily="34" charset="0"/>
              </a:rPr>
              <a:t>Violencia no tolerada</a:t>
            </a:r>
          </a:p>
        </p:txBody>
      </p:sp>
      <p:cxnSp>
        <p:nvCxnSpPr>
          <p:cNvPr id="4" name="Conector recto de flecha 3">
            <a:extLst>
              <a:ext uri="{FF2B5EF4-FFF2-40B4-BE49-F238E27FC236}">
                <a16:creationId xmlns:a16="http://schemas.microsoft.com/office/drawing/2014/main" id="{47B791AE-3C82-F84C-ABBE-47F84BF27A4B}"/>
              </a:ext>
            </a:extLst>
          </p:cNvPr>
          <p:cNvCxnSpPr>
            <a:cxnSpLocks/>
          </p:cNvCxnSpPr>
          <p:nvPr/>
        </p:nvCxnSpPr>
        <p:spPr>
          <a:xfrm flipH="1">
            <a:off x="7264867" y="1753299"/>
            <a:ext cx="2091861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Elipse 4">
            <a:extLst>
              <a:ext uri="{FF2B5EF4-FFF2-40B4-BE49-F238E27FC236}">
                <a16:creationId xmlns:a16="http://schemas.microsoft.com/office/drawing/2014/main" id="{911E921B-2B31-0D48-B676-318B7E725786}"/>
              </a:ext>
            </a:extLst>
          </p:cNvPr>
          <p:cNvSpPr/>
          <p:nvPr/>
        </p:nvSpPr>
        <p:spPr>
          <a:xfrm>
            <a:off x="5244517" y="2900494"/>
            <a:ext cx="1308683" cy="528506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R" sz="1050" b="1" dirty="0">
                <a:latin typeface="Calibri" panose="020F0502020204030204" pitchFamily="34" charset="0"/>
                <a:cs typeface="Calibri" panose="020F0502020204030204" pitchFamily="34" charset="0"/>
              </a:rPr>
              <a:t>Violencia simbólica</a:t>
            </a:r>
          </a:p>
        </p:txBody>
      </p:sp>
      <p:sp>
        <p:nvSpPr>
          <p:cNvPr id="6" name="Elipse 5">
            <a:extLst>
              <a:ext uri="{FF2B5EF4-FFF2-40B4-BE49-F238E27FC236}">
                <a16:creationId xmlns:a16="http://schemas.microsoft.com/office/drawing/2014/main" id="{6EC73CC4-FC67-E24D-9980-DF0399ACB646}"/>
              </a:ext>
            </a:extLst>
          </p:cNvPr>
          <p:cNvSpPr/>
          <p:nvPr/>
        </p:nvSpPr>
        <p:spPr>
          <a:xfrm>
            <a:off x="5244517" y="4042795"/>
            <a:ext cx="1416341" cy="528506"/>
          </a:xfrm>
          <a:prstGeom prst="ellipse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R" sz="1050" b="1" dirty="0">
                <a:latin typeface="Calibri" panose="020F0502020204030204" pitchFamily="34" charset="0"/>
                <a:cs typeface="Calibri" panose="020F0502020204030204" pitchFamily="34" charset="0"/>
              </a:rPr>
              <a:t>Violencia estructural</a:t>
            </a:r>
          </a:p>
        </p:txBody>
      </p:sp>
      <p:sp>
        <p:nvSpPr>
          <p:cNvPr id="7" name="Cerrar llave 6">
            <a:extLst>
              <a:ext uri="{FF2B5EF4-FFF2-40B4-BE49-F238E27FC236}">
                <a16:creationId xmlns:a16="http://schemas.microsoft.com/office/drawing/2014/main" id="{41D35B0B-EF73-0447-A00D-60AFD7B26A39}"/>
              </a:ext>
            </a:extLst>
          </p:cNvPr>
          <p:cNvSpPr/>
          <p:nvPr/>
        </p:nvSpPr>
        <p:spPr>
          <a:xfrm>
            <a:off x="8440722" y="1887528"/>
            <a:ext cx="485564" cy="3217174"/>
          </a:xfrm>
          <a:prstGeom prst="rightBrace">
            <a:avLst>
              <a:gd name="adj1" fmla="val 8333"/>
              <a:gd name="adj2" fmla="val 50338"/>
            </a:avLst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R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173F6657-C9DA-3046-BCE2-29AF4D8459CF}"/>
              </a:ext>
            </a:extLst>
          </p:cNvPr>
          <p:cNvSpPr txBox="1"/>
          <p:nvPr/>
        </p:nvSpPr>
        <p:spPr>
          <a:xfrm>
            <a:off x="9314584" y="3265282"/>
            <a:ext cx="30326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R" sz="2400" b="1" dirty="0">
                <a:solidFill>
                  <a:schemeClr val="accent2"/>
                </a:solidFill>
                <a:latin typeface="212 Orion Sans" pitchFamily="2" charset="0"/>
                <a:cs typeface="Calibri" panose="020F0502020204030204" pitchFamily="34" charset="0"/>
              </a:rPr>
              <a:t>Violencia tolerada</a:t>
            </a:r>
          </a:p>
        </p:txBody>
      </p:sp>
      <p:sp>
        <p:nvSpPr>
          <p:cNvPr id="9" name="Cerrar llave 8">
            <a:extLst>
              <a:ext uri="{FF2B5EF4-FFF2-40B4-BE49-F238E27FC236}">
                <a16:creationId xmlns:a16="http://schemas.microsoft.com/office/drawing/2014/main" id="{C52CCA7A-5F3B-2845-B7AC-E1CC1EB4E499}"/>
              </a:ext>
            </a:extLst>
          </p:cNvPr>
          <p:cNvSpPr/>
          <p:nvPr/>
        </p:nvSpPr>
        <p:spPr>
          <a:xfrm>
            <a:off x="7829728" y="2417432"/>
            <a:ext cx="208328" cy="3027011"/>
          </a:xfrm>
          <a:prstGeom prst="rightBrac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CR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8A564BFC-AA69-C245-8E33-6BE86EE2E106}"/>
              </a:ext>
            </a:extLst>
          </p:cNvPr>
          <p:cNvSpPr txBox="1"/>
          <p:nvPr/>
        </p:nvSpPr>
        <p:spPr>
          <a:xfrm>
            <a:off x="9356728" y="3700104"/>
            <a:ext cx="25733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R" sz="2400" b="1" dirty="0">
                <a:solidFill>
                  <a:schemeClr val="accent2"/>
                </a:solidFill>
                <a:latin typeface="212 Orion Sans" pitchFamily="2" charset="0"/>
                <a:cs typeface="Calibri" panose="020F0502020204030204" pitchFamily="34" charset="0"/>
              </a:rPr>
              <a:t>Violencia invisibilizada</a:t>
            </a:r>
          </a:p>
        </p:txBody>
      </p:sp>
      <p:cxnSp>
        <p:nvCxnSpPr>
          <p:cNvPr id="11" name="Conector recto 10">
            <a:extLst>
              <a:ext uri="{FF2B5EF4-FFF2-40B4-BE49-F238E27FC236}">
                <a16:creationId xmlns:a16="http://schemas.microsoft.com/office/drawing/2014/main" id="{D5094FC6-707F-7943-9E14-0721F7B3A5AD}"/>
              </a:ext>
            </a:extLst>
          </p:cNvPr>
          <p:cNvCxnSpPr>
            <a:cxnSpLocks/>
            <a:endCxn id="10" idx="1"/>
          </p:cNvCxnSpPr>
          <p:nvPr/>
        </p:nvCxnSpPr>
        <p:spPr>
          <a:xfrm>
            <a:off x="8038056" y="3930939"/>
            <a:ext cx="1318672" cy="18466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uadroTexto 12">
            <a:extLst>
              <a:ext uri="{FF2B5EF4-FFF2-40B4-BE49-F238E27FC236}">
                <a16:creationId xmlns:a16="http://schemas.microsoft.com/office/drawing/2014/main" id="{45F1DB75-81D7-644D-A4FF-96A832E9E4D9}"/>
              </a:ext>
            </a:extLst>
          </p:cNvPr>
          <p:cNvSpPr txBox="1"/>
          <p:nvPr/>
        </p:nvSpPr>
        <p:spPr>
          <a:xfrm>
            <a:off x="4281714" y="6398026"/>
            <a:ext cx="365760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R" sz="2800" b="1" dirty="0">
                <a:solidFill>
                  <a:schemeClr val="accent1"/>
                </a:solidFill>
                <a:latin typeface="212 Orion Sans" pitchFamily="2" charset="0"/>
              </a:rPr>
              <a:t>GÉNERO Y MOVILIDAD</a:t>
            </a:r>
          </a:p>
        </p:txBody>
      </p:sp>
    </p:spTree>
    <p:extLst>
      <p:ext uri="{BB962C8B-B14F-4D97-AF65-F5344CB8AC3E}">
        <p14:creationId xmlns:p14="http://schemas.microsoft.com/office/powerpoint/2010/main" val="29348924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/>
        </p:nvSpPr>
        <p:spPr>
          <a:xfrm>
            <a:off x="-691272" y="2077419"/>
            <a:ext cx="6223000" cy="2644775"/>
          </a:xfrm>
          <a:custGeom>
            <a:avLst/>
            <a:gdLst>
              <a:gd name="connsiteX0" fmla="*/ 450850 w 6223000"/>
              <a:gd name="connsiteY0" fmla="*/ 0 h 2644775"/>
              <a:gd name="connsiteX1" fmla="*/ 2660650 w 6223000"/>
              <a:gd name="connsiteY1" fmla="*/ 0 h 2644775"/>
              <a:gd name="connsiteX2" fmla="*/ 2692401 w 6223000"/>
              <a:gd name="connsiteY2" fmla="*/ 3201 h 2644775"/>
              <a:gd name="connsiteX3" fmla="*/ 2724150 w 6223000"/>
              <a:gd name="connsiteY3" fmla="*/ 0 h 2644775"/>
              <a:gd name="connsiteX4" fmla="*/ 4933950 w 6223000"/>
              <a:gd name="connsiteY4" fmla="*/ 0 h 2644775"/>
              <a:gd name="connsiteX5" fmla="*/ 5384800 w 6223000"/>
              <a:gd name="connsiteY5" fmla="*/ 450850 h 2644775"/>
              <a:gd name="connsiteX6" fmla="*/ 4933950 w 6223000"/>
              <a:gd name="connsiteY6" fmla="*/ 901700 h 2644775"/>
              <a:gd name="connsiteX7" fmla="*/ 4716339 w 6223000"/>
              <a:gd name="connsiteY7" fmla="*/ 901700 h 2644775"/>
              <a:gd name="connsiteX8" fmla="*/ 4727070 w 6223000"/>
              <a:gd name="connsiteY8" fmla="*/ 921472 h 2644775"/>
              <a:gd name="connsiteX9" fmla="*/ 4753341 w 6223000"/>
              <a:gd name="connsiteY9" fmla="*/ 1006101 h 2644775"/>
              <a:gd name="connsiteX10" fmla="*/ 4759460 w 6223000"/>
              <a:gd name="connsiteY10" fmla="*/ 1066800 h 2644775"/>
              <a:gd name="connsiteX11" fmla="*/ 5772150 w 6223000"/>
              <a:gd name="connsiteY11" fmla="*/ 1066800 h 2644775"/>
              <a:gd name="connsiteX12" fmla="*/ 6223000 w 6223000"/>
              <a:gd name="connsiteY12" fmla="*/ 1517650 h 2644775"/>
              <a:gd name="connsiteX13" fmla="*/ 5772150 w 6223000"/>
              <a:gd name="connsiteY13" fmla="*/ 1968500 h 2644775"/>
              <a:gd name="connsiteX14" fmla="*/ 5575300 w 6223000"/>
              <a:gd name="connsiteY14" fmla="*/ 1968500 h 2644775"/>
              <a:gd name="connsiteX15" fmla="*/ 5124450 w 6223000"/>
              <a:gd name="connsiteY15" fmla="*/ 2419350 h 2644775"/>
              <a:gd name="connsiteX16" fmla="*/ 3271217 w 6223000"/>
              <a:gd name="connsiteY16" fmla="*/ 2419350 h 2644775"/>
              <a:gd name="connsiteX17" fmla="*/ 3256752 w 6223000"/>
              <a:gd name="connsiteY17" fmla="*/ 2446000 h 2644775"/>
              <a:gd name="connsiteX18" fmla="*/ 2882900 w 6223000"/>
              <a:gd name="connsiteY18" fmla="*/ 2644775 h 2644775"/>
              <a:gd name="connsiteX19" fmla="*/ 673100 w 6223000"/>
              <a:gd name="connsiteY19" fmla="*/ 2644775 h 2644775"/>
              <a:gd name="connsiteX20" fmla="*/ 222250 w 6223000"/>
              <a:gd name="connsiteY20" fmla="*/ 2193925 h 2644775"/>
              <a:gd name="connsiteX21" fmla="*/ 673100 w 6223000"/>
              <a:gd name="connsiteY21" fmla="*/ 1743075 h 2644775"/>
              <a:gd name="connsiteX22" fmla="*/ 1230390 w 6223000"/>
              <a:gd name="connsiteY22" fmla="*/ 1743075 h 2644775"/>
              <a:gd name="connsiteX23" fmla="*/ 1177560 w 6223000"/>
              <a:gd name="connsiteY23" fmla="*/ 1608512 h 2644775"/>
              <a:gd name="connsiteX24" fmla="*/ 1174481 w 6223000"/>
              <a:gd name="connsiteY24" fmla="*/ 1577975 h 2644775"/>
              <a:gd name="connsiteX25" fmla="*/ 793750 w 6223000"/>
              <a:gd name="connsiteY25" fmla="*/ 1577975 h 2644775"/>
              <a:gd name="connsiteX26" fmla="*/ 342900 w 6223000"/>
              <a:gd name="connsiteY26" fmla="*/ 1127125 h 2644775"/>
              <a:gd name="connsiteX27" fmla="*/ 378330 w 6223000"/>
              <a:gd name="connsiteY27" fmla="*/ 951634 h 2644775"/>
              <a:gd name="connsiteX28" fmla="*/ 407789 w 6223000"/>
              <a:gd name="connsiteY28" fmla="*/ 897359 h 2644775"/>
              <a:gd name="connsiteX29" fmla="*/ 359988 w 6223000"/>
              <a:gd name="connsiteY29" fmla="*/ 892540 h 2644775"/>
              <a:gd name="connsiteX30" fmla="*/ 0 w 6223000"/>
              <a:gd name="connsiteY30" fmla="*/ 450850 h 2644775"/>
              <a:gd name="connsiteX31" fmla="*/ 450850 w 6223000"/>
              <a:gd name="connsiteY31" fmla="*/ 0 h 2644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223000" h="2644775">
                <a:moveTo>
                  <a:pt x="450850" y="0"/>
                </a:moveTo>
                <a:lnTo>
                  <a:pt x="2660650" y="0"/>
                </a:lnTo>
                <a:lnTo>
                  <a:pt x="2692401" y="3201"/>
                </a:lnTo>
                <a:lnTo>
                  <a:pt x="2724150" y="0"/>
                </a:lnTo>
                <a:lnTo>
                  <a:pt x="4933950" y="0"/>
                </a:lnTo>
                <a:cubicBezTo>
                  <a:pt x="5182948" y="0"/>
                  <a:pt x="5384800" y="201852"/>
                  <a:pt x="5384800" y="450850"/>
                </a:cubicBezTo>
                <a:cubicBezTo>
                  <a:pt x="5384800" y="699848"/>
                  <a:pt x="5182948" y="901700"/>
                  <a:pt x="4933950" y="901700"/>
                </a:cubicBezTo>
                <a:lnTo>
                  <a:pt x="4716339" y="901700"/>
                </a:lnTo>
                <a:lnTo>
                  <a:pt x="4727070" y="921472"/>
                </a:lnTo>
                <a:cubicBezTo>
                  <a:pt x="4738477" y="948441"/>
                  <a:pt x="4747335" y="976752"/>
                  <a:pt x="4753341" y="1006101"/>
                </a:cubicBezTo>
                <a:lnTo>
                  <a:pt x="4759460" y="1066800"/>
                </a:lnTo>
                <a:lnTo>
                  <a:pt x="5772150" y="1066800"/>
                </a:lnTo>
                <a:cubicBezTo>
                  <a:pt x="6021148" y="1066800"/>
                  <a:pt x="6223000" y="1268652"/>
                  <a:pt x="6223000" y="1517650"/>
                </a:cubicBezTo>
                <a:cubicBezTo>
                  <a:pt x="6223000" y="1766648"/>
                  <a:pt x="6021148" y="1968500"/>
                  <a:pt x="5772150" y="1968500"/>
                </a:cubicBezTo>
                <a:lnTo>
                  <a:pt x="5575300" y="1968500"/>
                </a:lnTo>
                <a:cubicBezTo>
                  <a:pt x="5575300" y="2217498"/>
                  <a:pt x="5373448" y="2419350"/>
                  <a:pt x="5124450" y="2419350"/>
                </a:cubicBezTo>
                <a:lnTo>
                  <a:pt x="3271217" y="2419350"/>
                </a:lnTo>
                <a:lnTo>
                  <a:pt x="3256752" y="2446000"/>
                </a:lnTo>
                <a:cubicBezTo>
                  <a:pt x="3175731" y="2565927"/>
                  <a:pt x="3038524" y="2644775"/>
                  <a:pt x="2882900" y="2644775"/>
                </a:cubicBezTo>
                <a:lnTo>
                  <a:pt x="673100" y="2644775"/>
                </a:lnTo>
                <a:cubicBezTo>
                  <a:pt x="424102" y="2644775"/>
                  <a:pt x="222250" y="2442923"/>
                  <a:pt x="222250" y="2193925"/>
                </a:cubicBezTo>
                <a:cubicBezTo>
                  <a:pt x="222250" y="1944927"/>
                  <a:pt x="424102" y="1743075"/>
                  <a:pt x="673100" y="1743075"/>
                </a:cubicBezTo>
                <a:lnTo>
                  <a:pt x="1230390" y="1743075"/>
                </a:lnTo>
                <a:lnTo>
                  <a:pt x="1177560" y="1608512"/>
                </a:lnTo>
                <a:lnTo>
                  <a:pt x="1174481" y="1577975"/>
                </a:lnTo>
                <a:lnTo>
                  <a:pt x="793750" y="1577975"/>
                </a:lnTo>
                <a:cubicBezTo>
                  <a:pt x="544752" y="1577975"/>
                  <a:pt x="342900" y="1376123"/>
                  <a:pt x="342900" y="1127125"/>
                </a:cubicBezTo>
                <a:cubicBezTo>
                  <a:pt x="342900" y="1064876"/>
                  <a:pt x="355516" y="1005573"/>
                  <a:pt x="378330" y="951634"/>
                </a:cubicBezTo>
                <a:lnTo>
                  <a:pt x="407789" y="897359"/>
                </a:lnTo>
                <a:lnTo>
                  <a:pt x="359988" y="892540"/>
                </a:lnTo>
                <a:cubicBezTo>
                  <a:pt x="154543" y="850500"/>
                  <a:pt x="0" y="668723"/>
                  <a:pt x="0" y="450850"/>
                </a:cubicBezTo>
                <a:cubicBezTo>
                  <a:pt x="0" y="201852"/>
                  <a:pt x="201852" y="0"/>
                  <a:pt x="45085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Marcador de posición de imagen 22">
            <a:extLst>
              <a:ext uri="{FF2B5EF4-FFF2-40B4-BE49-F238E27FC236}">
                <a16:creationId xmlns:a16="http://schemas.microsoft.com/office/drawing/2014/main" id="{01AD8A64-2C51-0F4E-BF71-C34B1EB0D72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89" b="6389"/>
          <a:stretch>
            <a:fillRect/>
          </a:stretch>
        </p:blipFill>
        <p:spPr/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8A384253-90BD-E346-BC74-458517D5819F}"/>
              </a:ext>
            </a:extLst>
          </p:cNvPr>
          <p:cNvSpPr txBox="1"/>
          <p:nvPr/>
        </p:nvSpPr>
        <p:spPr>
          <a:xfrm>
            <a:off x="6096000" y="1498600"/>
            <a:ext cx="5581475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R" sz="4800" b="1" dirty="0">
                <a:solidFill>
                  <a:schemeClr val="accent1"/>
                </a:solidFill>
                <a:latin typeface="Bigger Lemons" panose="02000500000000000000" pitchFamily="2" charset="77"/>
                <a:cs typeface="Calibri" panose="020F0502020204030204" pitchFamily="34" charset="0"/>
              </a:rPr>
              <a:t>DIVERSAS MANIFESTACIONES DE VIOLENCIA CONTRA LAS MUJERES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5E7310AE-ACCD-2147-BF31-B9B6FFDCFD25}"/>
              </a:ext>
            </a:extLst>
          </p:cNvPr>
          <p:cNvSpPr txBox="1"/>
          <p:nvPr/>
        </p:nvSpPr>
        <p:spPr>
          <a:xfrm>
            <a:off x="4281714" y="6398026"/>
            <a:ext cx="365760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R" sz="2800" b="1" dirty="0">
                <a:solidFill>
                  <a:schemeClr val="accent1"/>
                </a:solidFill>
                <a:latin typeface="212 Orion Sans" pitchFamily="2" charset="0"/>
              </a:rPr>
              <a:t>GÉNERO Y MOVILIDAD</a:t>
            </a:r>
          </a:p>
        </p:txBody>
      </p:sp>
    </p:spTree>
    <p:extLst>
      <p:ext uri="{BB962C8B-B14F-4D97-AF65-F5344CB8AC3E}">
        <p14:creationId xmlns:p14="http://schemas.microsoft.com/office/powerpoint/2010/main" val="34297948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9FE72084-0A38-CB48-9222-7D1FAF96DD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2715" y="0"/>
            <a:ext cx="6858000" cy="6858000"/>
          </a:xfrm>
          <a:prstGeom prst="rect">
            <a:avLst/>
          </a:prstGeom>
        </p:spPr>
      </p:pic>
      <p:grpSp>
        <p:nvGrpSpPr>
          <p:cNvPr id="18" name="Grupo 17">
            <a:extLst>
              <a:ext uri="{FF2B5EF4-FFF2-40B4-BE49-F238E27FC236}">
                <a16:creationId xmlns:a16="http://schemas.microsoft.com/office/drawing/2014/main" id="{66666E30-683E-1640-BE19-A3C6D447CE34}"/>
              </a:ext>
            </a:extLst>
          </p:cNvPr>
          <p:cNvGrpSpPr/>
          <p:nvPr/>
        </p:nvGrpSpPr>
        <p:grpSpPr>
          <a:xfrm>
            <a:off x="7131071" y="505838"/>
            <a:ext cx="4324870" cy="5406320"/>
            <a:chOff x="6936518" y="0"/>
            <a:chExt cx="4324870" cy="5406320"/>
          </a:xfrm>
        </p:grpSpPr>
        <p:grpSp>
          <p:nvGrpSpPr>
            <p:cNvPr id="6" name="Grupo 5">
              <a:extLst>
                <a:ext uri="{FF2B5EF4-FFF2-40B4-BE49-F238E27FC236}">
                  <a16:creationId xmlns:a16="http://schemas.microsoft.com/office/drawing/2014/main" id="{7F7BCAA5-A4EC-CA44-A6AA-044862314ACD}"/>
                </a:ext>
              </a:extLst>
            </p:cNvPr>
            <p:cNvGrpSpPr/>
            <p:nvPr/>
          </p:nvGrpSpPr>
          <p:grpSpPr>
            <a:xfrm>
              <a:off x="6936518" y="0"/>
              <a:ext cx="363736" cy="3643428"/>
              <a:chOff x="6605777" y="346387"/>
              <a:chExt cx="363736" cy="3643428"/>
            </a:xfrm>
          </p:grpSpPr>
          <p:sp>
            <p:nvSpPr>
              <p:cNvPr id="19" name="TextBox 18"/>
              <p:cNvSpPr txBox="1"/>
              <p:nvPr/>
            </p:nvSpPr>
            <p:spPr>
              <a:xfrm flipH="1">
                <a:off x="6605777" y="346387"/>
                <a:ext cx="363736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4800" b="1" dirty="0">
                    <a:solidFill>
                      <a:schemeClr val="bg2"/>
                    </a:solidFill>
                    <a:latin typeface="+mj-lt"/>
                  </a:rPr>
                  <a:t>1</a:t>
                </a:r>
              </a:p>
            </p:txBody>
          </p:sp>
          <p:sp>
            <p:nvSpPr>
              <p:cNvPr id="25" name="TextBox 24"/>
              <p:cNvSpPr txBox="1"/>
              <p:nvPr/>
            </p:nvSpPr>
            <p:spPr>
              <a:xfrm flipH="1">
                <a:off x="6605777" y="1283864"/>
                <a:ext cx="363736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4800" b="1" dirty="0">
                    <a:solidFill>
                      <a:schemeClr val="tx2"/>
                    </a:solidFill>
                    <a:latin typeface="+mj-lt"/>
                  </a:rPr>
                  <a:t>2</a:t>
                </a:r>
              </a:p>
            </p:txBody>
          </p:sp>
          <p:sp>
            <p:nvSpPr>
              <p:cNvPr id="30" name="TextBox 29"/>
              <p:cNvSpPr txBox="1"/>
              <p:nvPr/>
            </p:nvSpPr>
            <p:spPr>
              <a:xfrm flipH="1">
                <a:off x="6605777" y="2221341"/>
                <a:ext cx="363736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4800" b="1" dirty="0">
                    <a:solidFill>
                      <a:schemeClr val="accent1"/>
                    </a:solidFill>
                    <a:latin typeface="+mj-lt"/>
                  </a:rPr>
                  <a:t>3</a:t>
                </a:r>
              </a:p>
            </p:txBody>
          </p:sp>
          <p:sp>
            <p:nvSpPr>
              <p:cNvPr id="35" name="TextBox 34"/>
              <p:cNvSpPr txBox="1"/>
              <p:nvPr/>
            </p:nvSpPr>
            <p:spPr>
              <a:xfrm flipH="1">
                <a:off x="6605777" y="3158818"/>
                <a:ext cx="363736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4800" b="1" dirty="0">
                    <a:solidFill>
                      <a:schemeClr val="accent2"/>
                    </a:solidFill>
                    <a:latin typeface="+mj-lt"/>
                  </a:rPr>
                  <a:t>4</a:t>
                </a:r>
              </a:p>
            </p:txBody>
          </p:sp>
        </p:grpSp>
        <p:grpSp>
          <p:nvGrpSpPr>
            <p:cNvPr id="29" name="Grupo 28">
              <a:extLst>
                <a:ext uri="{FF2B5EF4-FFF2-40B4-BE49-F238E27FC236}">
                  <a16:creationId xmlns:a16="http://schemas.microsoft.com/office/drawing/2014/main" id="{86A980BB-ACE0-E744-9157-BBDCB4AB6115}"/>
                </a:ext>
              </a:extLst>
            </p:cNvPr>
            <p:cNvGrpSpPr/>
            <p:nvPr/>
          </p:nvGrpSpPr>
          <p:grpSpPr>
            <a:xfrm>
              <a:off x="6936518" y="3637846"/>
              <a:ext cx="363736" cy="1768474"/>
              <a:chOff x="6605777" y="346387"/>
              <a:chExt cx="363736" cy="1768474"/>
            </a:xfrm>
          </p:grpSpPr>
          <p:sp>
            <p:nvSpPr>
              <p:cNvPr id="31" name="TextBox 18">
                <a:extLst>
                  <a:ext uri="{FF2B5EF4-FFF2-40B4-BE49-F238E27FC236}">
                    <a16:creationId xmlns:a16="http://schemas.microsoft.com/office/drawing/2014/main" id="{E5568069-7C9C-8A40-8E2D-7B2874DE5B4C}"/>
                  </a:ext>
                </a:extLst>
              </p:cNvPr>
              <p:cNvSpPr txBox="1"/>
              <p:nvPr/>
            </p:nvSpPr>
            <p:spPr>
              <a:xfrm flipH="1">
                <a:off x="6605777" y="346387"/>
                <a:ext cx="363736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4800" b="1" dirty="0">
                    <a:solidFill>
                      <a:schemeClr val="bg2"/>
                    </a:solidFill>
                    <a:latin typeface="+mj-lt"/>
                  </a:rPr>
                  <a:t>5</a:t>
                </a:r>
              </a:p>
            </p:txBody>
          </p:sp>
          <p:sp>
            <p:nvSpPr>
              <p:cNvPr id="34" name="TextBox 24">
                <a:extLst>
                  <a:ext uri="{FF2B5EF4-FFF2-40B4-BE49-F238E27FC236}">
                    <a16:creationId xmlns:a16="http://schemas.microsoft.com/office/drawing/2014/main" id="{327860CC-14B7-4340-A034-8C3858A49042}"/>
                  </a:ext>
                </a:extLst>
              </p:cNvPr>
              <p:cNvSpPr txBox="1"/>
              <p:nvPr/>
            </p:nvSpPr>
            <p:spPr>
              <a:xfrm flipH="1">
                <a:off x="6605777" y="1283864"/>
                <a:ext cx="363736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en-US" sz="4800" b="1" dirty="0">
                    <a:solidFill>
                      <a:schemeClr val="tx2"/>
                    </a:solidFill>
                    <a:latin typeface="+mj-lt"/>
                  </a:rPr>
                  <a:t>6</a:t>
                </a:r>
              </a:p>
            </p:txBody>
          </p:sp>
        </p:grpSp>
        <p:sp>
          <p:nvSpPr>
            <p:cNvPr id="7" name="CuadroTexto 6">
              <a:extLst>
                <a:ext uri="{FF2B5EF4-FFF2-40B4-BE49-F238E27FC236}">
                  <a16:creationId xmlns:a16="http://schemas.microsoft.com/office/drawing/2014/main" id="{DFD94096-959B-C841-8883-0C51446E344C}"/>
                </a:ext>
              </a:extLst>
            </p:cNvPr>
            <p:cNvSpPr txBox="1"/>
            <p:nvPr/>
          </p:nvSpPr>
          <p:spPr>
            <a:xfrm>
              <a:off x="7662152" y="4715065"/>
              <a:ext cx="359923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R" sz="3200" dirty="0">
                  <a:latin typeface="212 Orion Sans" pitchFamily="2" charset="0"/>
                </a:rPr>
                <a:t>Acoso sexual callejero</a:t>
              </a:r>
            </a:p>
          </p:txBody>
        </p:sp>
        <p:sp>
          <p:nvSpPr>
            <p:cNvPr id="40" name="CuadroTexto 39">
              <a:extLst>
                <a:ext uri="{FF2B5EF4-FFF2-40B4-BE49-F238E27FC236}">
                  <a16:creationId xmlns:a16="http://schemas.microsoft.com/office/drawing/2014/main" id="{BC9A0F94-ECC7-E540-909C-FF8C445594FD}"/>
                </a:ext>
              </a:extLst>
            </p:cNvPr>
            <p:cNvSpPr txBox="1"/>
            <p:nvPr/>
          </p:nvSpPr>
          <p:spPr>
            <a:xfrm>
              <a:off x="7662153" y="1077596"/>
              <a:ext cx="359923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R" sz="3200" dirty="0">
                  <a:latin typeface="212 Orion Sans" pitchFamily="2" charset="0"/>
                </a:rPr>
                <a:t>Hostigamiento sexual</a:t>
              </a:r>
            </a:p>
          </p:txBody>
        </p:sp>
        <p:sp>
          <p:nvSpPr>
            <p:cNvPr id="41" name="CuadroTexto 40">
              <a:extLst>
                <a:ext uri="{FF2B5EF4-FFF2-40B4-BE49-F238E27FC236}">
                  <a16:creationId xmlns:a16="http://schemas.microsoft.com/office/drawing/2014/main" id="{0C64A2FB-3E64-F24E-AF6D-9D7FBE9828E7}"/>
                </a:ext>
              </a:extLst>
            </p:cNvPr>
            <p:cNvSpPr txBox="1"/>
            <p:nvPr/>
          </p:nvSpPr>
          <p:spPr>
            <a:xfrm>
              <a:off x="7662153" y="2015630"/>
              <a:ext cx="359923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R" sz="3200" dirty="0">
                  <a:latin typeface="212 Orion Sans" pitchFamily="2" charset="0"/>
                </a:rPr>
                <a:t>Violencia simbólica</a:t>
              </a:r>
            </a:p>
          </p:txBody>
        </p:sp>
        <p:sp>
          <p:nvSpPr>
            <p:cNvPr id="42" name="CuadroTexto 41">
              <a:extLst>
                <a:ext uri="{FF2B5EF4-FFF2-40B4-BE49-F238E27FC236}">
                  <a16:creationId xmlns:a16="http://schemas.microsoft.com/office/drawing/2014/main" id="{78F5FFE3-1E37-C341-B1A1-89561C178828}"/>
                </a:ext>
              </a:extLst>
            </p:cNvPr>
            <p:cNvSpPr txBox="1"/>
            <p:nvPr/>
          </p:nvSpPr>
          <p:spPr>
            <a:xfrm>
              <a:off x="7662153" y="3070080"/>
              <a:ext cx="359923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R" sz="3200" dirty="0">
                  <a:latin typeface="212 Orion Sans" pitchFamily="2" charset="0"/>
                </a:rPr>
                <a:t>Violencia mediática</a:t>
              </a:r>
            </a:p>
          </p:txBody>
        </p:sp>
        <p:sp>
          <p:nvSpPr>
            <p:cNvPr id="43" name="CuadroTexto 42">
              <a:extLst>
                <a:ext uri="{FF2B5EF4-FFF2-40B4-BE49-F238E27FC236}">
                  <a16:creationId xmlns:a16="http://schemas.microsoft.com/office/drawing/2014/main" id="{B1F02680-80AF-B440-84FA-FAE7213E6A49}"/>
                </a:ext>
              </a:extLst>
            </p:cNvPr>
            <p:cNvSpPr txBox="1"/>
            <p:nvPr/>
          </p:nvSpPr>
          <p:spPr>
            <a:xfrm>
              <a:off x="7662152" y="3901077"/>
              <a:ext cx="359923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R" sz="3200" dirty="0">
                  <a:latin typeface="212 Orion Sans" pitchFamily="2" charset="0"/>
                </a:rPr>
                <a:t>Femicidio</a:t>
              </a:r>
            </a:p>
          </p:txBody>
        </p:sp>
        <p:sp>
          <p:nvSpPr>
            <p:cNvPr id="44" name="CuadroTexto 43">
              <a:extLst>
                <a:ext uri="{FF2B5EF4-FFF2-40B4-BE49-F238E27FC236}">
                  <a16:creationId xmlns:a16="http://schemas.microsoft.com/office/drawing/2014/main" id="{93100E74-9D13-8846-9B66-42CFEAAD156F}"/>
                </a:ext>
              </a:extLst>
            </p:cNvPr>
            <p:cNvSpPr txBox="1"/>
            <p:nvPr/>
          </p:nvSpPr>
          <p:spPr>
            <a:xfrm>
              <a:off x="7662153" y="275510"/>
              <a:ext cx="359923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R" sz="3200" dirty="0">
                  <a:latin typeface="212 Orion Sans" pitchFamily="2" charset="0"/>
                </a:rPr>
                <a:t>Violencia de pareja</a:t>
              </a:r>
            </a:p>
          </p:txBody>
        </p:sp>
      </p:grpSp>
      <p:sp>
        <p:nvSpPr>
          <p:cNvPr id="20" name="CuadroTexto 19">
            <a:extLst>
              <a:ext uri="{FF2B5EF4-FFF2-40B4-BE49-F238E27FC236}">
                <a16:creationId xmlns:a16="http://schemas.microsoft.com/office/drawing/2014/main" id="{0555CCB1-84E8-4751-BDE8-BEC3B22A3F81}"/>
              </a:ext>
            </a:extLst>
          </p:cNvPr>
          <p:cNvSpPr txBox="1"/>
          <p:nvPr/>
        </p:nvSpPr>
        <p:spPr>
          <a:xfrm>
            <a:off x="4281714" y="6398026"/>
            <a:ext cx="365760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R" sz="2800" b="1" dirty="0">
                <a:solidFill>
                  <a:schemeClr val="accent1"/>
                </a:solidFill>
                <a:latin typeface="212 Orion Sans" pitchFamily="2" charset="0"/>
              </a:rPr>
              <a:t>GÉNERO Y MOVILIDAD</a:t>
            </a:r>
          </a:p>
        </p:txBody>
      </p:sp>
    </p:spTree>
    <p:extLst>
      <p:ext uri="{BB962C8B-B14F-4D97-AF65-F5344CB8AC3E}">
        <p14:creationId xmlns:p14="http://schemas.microsoft.com/office/powerpoint/2010/main" val="54035333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/>
        </p:nvSpPr>
        <p:spPr>
          <a:xfrm>
            <a:off x="-691272" y="2077419"/>
            <a:ext cx="6223000" cy="2644775"/>
          </a:xfrm>
          <a:custGeom>
            <a:avLst/>
            <a:gdLst>
              <a:gd name="connsiteX0" fmla="*/ 450850 w 6223000"/>
              <a:gd name="connsiteY0" fmla="*/ 0 h 2644775"/>
              <a:gd name="connsiteX1" fmla="*/ 2660650 w 6223000"/>
              <a:gd name="connsiteY1" fmla="*/ 0 h 2644775"/>
              <a:gd name="connsiteX2" fmla="*/ 2692401 w 6223000"/>
              <a:gd name="connsiteY2" fmla="*/ 3201 h 2644775"/>
              <a:gd name="connsiteX3" fmla="*/ 2724150 w 6223000"/>
              <a:gd name="connsiteY3" fmla="*/ 0 h 2644775"/>
              <a:gd name="connsiteX4" fmla="*/ 4933950 w 6223000"/>
              <a:gd name="connsiteY4" fmla="*/ 0 h 2644775"/>
              <a:gd name="connsiteX5" fmla="*/ 5384800 w 6223000"/>
              <a:gd name="connsiteY5" fmla="*/ 450850 h 2644775"/>
              <a:gd name="connsiteX6" fmla="*/ 4933950 w 6223000"/>
              <a:gd name="connsiteY6" fmla="*/ 901700 h 2644775"/>
              <a:gd name="connsiteX7" fmla="*/ 4716339 w 6223000"/>
              <a:gd name="connsiteY7" fmla="*/ 901700 h 2644775"/>
              <a:gd name="connsiteX8" fmla="*/ 4727070 w 6223000"/>
              <a:gd name="connsiteY8" fmla="*/ 921472 h 2644775"/>
              <a:gd name="connsiteX9" fmla="*/ 4753341 w 6223000"/>
              <a:gd name="connsiteY9" fmla="*/ 1006101 h 2644775"/>
              <a:gd name="connsiteX10" fmla="*/ 4759460 w 6223000"/>
              <a:gd name="connsiteY10" fmla="*/ 1066800 h 2644775"/>
              <a:gd name="connsiteX11" fmla="*/ 5772150 w 6223000"/>
              <a:gd name="connsiteY11" fmla="*/ 1066800 h 2644775"/>
              <a:gd name="connsiteX12" fmla="*/ 6223000 w 6223000"/>
              <a:gd name="connsiteY12" fmla="*/ 1517650 h 2644775"/>
              <a:gd name="connsiteX13" fmla="*/ 5772150 w 6223000"/>
              <a:gd name="connsiteY13" fmla="*/ 1968500 h 2644775"/>
              <a:gd name="connsiteX14" fmla="*/ 5575300 w 6223000"/>
              <a:gd name="connsiteY14" fmla="*/ 1968500 h 2644775"/>
              <a:gd name="connsiteX15" fmla="*/ 5124450 w 6223000"/>
              <a:gd name="connsiteY15" fmla="*/ 2419350 h 2644775"/>
              <a:gd name="connsiteX16" fmla="*/ 3271217 w 6223000"/>
              <a:gd name="connsiteY16" fmla="*/ 2419350 h 2644775"/>
              <a:gd name="connsiteX17" fmla="*/ 3256752 w 6223000"/>
              <a:gd name="connsiteY17" fmla="*/ 2446000 h 2644775"/>
              <a:gd name="connsiteX18" fmla="*/ 2882900 w 6223000"/>
              <a:gd name="connsiteY18" fmla="*/ 2644775 h 2644775"/>
              <a:gd name="connsiteX19" fmla="*/ 673100 w 6223000"/>
              <a:gd name="connsiteY19" fmla="*/ 2644775 h 2644775"/>
              <a:gd name="connsiteX20" fmla="*/ 222250 w 6223000"/>
              <a:gd name="connsiteY20" fmla="*/ 2193925 h 2644775"/>
              <a:gd name="connsiteX21" fmla="*/ 673100 w 6223000"/>
              <a:gd name="connsiteY21" fmla="*/ 1743075 h 2644775"/>
              <a:gd name="connsiteX22" fmla="*/ 1230390 w 6223000"/>
              <a:gd name="connsiteY22" fmla="*/ 1743075 h 2644775"/>
              <a:gd name="connsiteX23" fmla="*/ 1177560 w 6223000"/>
              <a:gd name="connsiteY23" fmla="*/ 1608512 h 2644775"/>
              <a:gd name="connsiteX24" fmla="*/ 1174481 w 6223000"/>
              <a:gd name="connsiteY24" fmla="*/ 1577975 h 2644775"/>
              <a:gd name="connsiteX25" fmla="*/ 793750 w 6223000"/>
              <a:gd name="connsiteY25" fmla="*/ 1577975 h 2644775"/>
              <a:gd name="connsiteX26" fmla="*/ 342900 w 6223000"/>
              <a:gd name="connsiteY26" fmla="*/ 1127125 h 2644775"/>
              <a:gd name="connsiteX27" fmla="*/ 378330 w 6223000"/>
              <a:gd name="connsiteY27" fmla="*/ 951634 h 2644775"/>
              <a:gd name="connsiteX28" fmla="*/ 407789 w 6223000"/>
              <a:gd name="connsiteY28" fmla="*/ 897359 h 2644775"/>
              <a:gd name="connsiteX29" fmla="*/ 359988 w 6223000"/>
              <a:gd name="connsiteY29" fmla="*/ 892540 h 2644775"/>
              <a:gd name="connsiteX30" fmla="*/ 0 w 6223000"/>
              <a:gd name="connsiteY30" fmla="*/ 450850 h 2644775"/>
              <a:gd name="connsiteX31" fmla="*/ 450850 w 6223000"/>
              <a:gd name="connsiteY31" fmla="*/ 0 h 2644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223000" h="2644775">
                <a:moveTo>
                  <a:pt x="450850" y="0"/>
                </a:moveTo>
                <a:lnTo>
                  <a:pt x="2660650" y="0"/>
                </a:lnTo>
                <a:lnTo>
                  <a:pt x="2692401" y="3201"/>
                </a:lnTo>
                <a:lnTo>
                  <a:pt x="2724150" y="0"/>
                </a:lnTo>
                <a:lnTo>
                  <a:pt x="4933950" y="0"/>
                </a:lnTo>
                <a:cubicBezTo>
                  <a:pt x="5182948" y="0"/>
                  <a:pt x="5384800" y="201852"/>
                  <a:pt x="5384800" y="450850"/>
                </a:cubicBezTo>
                <a:cubicBezTo>
                  <a:pt x="5384800" y="699848"/>
                  <a:pt x="5182948" y="901700"/>
                  <a:pt x="4933950" y="901700"/>
                </a:cubicBezTo>
                <a:lnTo>
                  <a:pt x="4716339" y="901700"/>
                </a:lnTo>
                <a:lnTo>
                  <a:pt x="4727070" y="921472"/>
                </a:lnTo>
                <a:cubicBezTo>
                  <a:pt x="4738477" y="948441"/>
                  <a:pt x="4747335" y="976752"/>
                  <a:pt x="4753341" y="1006101"/>
                </a:cubicBezTo>
                <a:lnTo>
                  <a:pt x="4759460" y="1066800"/>
                </a:lnTo>
                <a:lnTo>
                  <a:pt x="5772150" y="1066800"/>
                </a:lnTo>
                <a:cubicBezTo>
                  <a:pt x="6021148" y="1066800"/>
                  <a:pt x="6223000" y="1268652"/>
                  <a:pt x="6223000" y="1517650"/>
                </a:cubicBezTo>
                <a:cubicBezTo>
                  <a:pt x="6223000" y="1766648"/>
                  <a:pt x="6021148" y="1968500"/>
                  <a:pt x="5772150" y="1968500"/>
                </a:cubicBezTo>
                <a:lnTo>
                  <a:pt x="5575300" y="1968500"/>
                </a:lnTo>
                <a:cubicBezTo>
                  <a:pt x="5575300" y="2217498"/>
                  <a:pt x="5373448" y="2419350"/>
                  <a:pt x="5124450" y="2419350"/>
                </a:cubicBezTo>
                <a:lnTo>
                  <a:pt x="3271217" y="2419350"/>
                </a:lnTo>
                <a:lnTo>
                  <a:pt x="3256752" y="2446000"/>
                </a:lnTo>
                <a:cubicBezTo>
                  <a:pt x="3175731" y="2565927"/>
                  <a:pt x="3038524" y="2644775"/>
                  <a:pt x="2882900" y="2644775"/>
                </a:cubicBezTo>
                <a:lnTo>
                  <a:pt x="673100" y="2644775"/>
                </a:lnTo>
                <a:cubicBezTo>
                  <a:pt x="424102" y="2644775"/>
                  <a:pt x="222250" y="2442923"/>
                  <a:pt x="222250" y="2193925"/>
                </a:cubicBezTo>
                <a:cubicBezTo>
                  <a:pt x="222250" y="1944927"/>
                  <a:pt x="424102" y="1743075"/>
                  <a:pt x="673100" y="1743075"/>
                </a:cubicBezTo>
                <a:lnTo>
                  <a:pt x="1230390" y="1743075"/>
                </a:lnTo>
                <a:lnTo>
                  <a:pt x="1177560" y="1608512"/>
                </a:lnTo>
                <a:lnTo>
                  <a:pt x="1174481" y="1577975"/>
                </a:lnTo>
                <a:lnTo>
                  <a:pt x="793750" y="1577975"/>
                </a:lnTo>
                <a:cubicBezTo>
                  <a:pt x="544752" y="1577975"/>
                  <a:pt x="342900" y="1376123"/>
                  <a:pt x="342900" y="1127125"/>
                </a:cubicBezTo>
                <a:cubicBezTo>
                  <a:pt x="342900" y="1064876"/>
                  <a:pt x="355516" y="1005573"/>
                  <a:pt x="378330" y="951634"/>
                </a:cubicBezTo>
                <a:lnTo>
                  <a:pt x="407789" y="897359"/>
                </a:lnTo>
                <a:lnTo>
                  <a:pt x="359988" y="892540"/>
                </a:lnTo>
                <a:cubicBezTo>
                  <a:pt x="154543" y="850500"/>
                  <a:pt x="0" y="668723"/>
                  <a:pt x="0" y="450850"/>
                </a:cubicBezTo>
                <a:cubicBezTo>
                  <a:pt x="0" y="201852"/>
                  <a:pt x="201852" y="0"/>
                  <a:pt x="45085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E471F540-15A9-D948-93DB-AEB845656071}"/>
              </a:ext>
            </a:extLst>
          </p:cNvPr>
          <p:cNvSpPr txBox="1"/>
          <p:nvPr/>
        </p:nvSpPr>
        <p:spPr>
          <a:xfrm>
            <a:off x="4281714" y="6398026"/>
            <a:ext cx="365760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R" sz="2800" b="1" dirty="0">
                <a:solidFill>
                  <a:schemeClr val="accent1"/>
                </a:solidFill>
                <a:latin typeface="212 Orion Sans" pitchFamily="2" charset="0"/>
              </a:rPr>
              <a:t>GÉNERO Y MOVILIDAD</a:t>
            </a:r>
          </a:p>
        </p:txBody>
      </p:sp>
      <p:sp>
        <p:nvSpPr>
          <p:cNvPr id="29" name="Rectángulo 28">
            <a:extLst>
              <a:ext uri="{FF2B5EF4-FFF2-40B4-BE49-F238E27FC236}">
                <a16:creationId xmlns:a16="http://schemas.microsoft.com/office/drawing/2014/main" id="{95ED6BAE-0DCE-9C47-90F5-5EEC46DBAA19}"/>
              </a:ext>
            </a:extLst>
          </p:cNvPr>
          <p:cNvSpPr/>
          <p:nvPr/>
        </p:nvSpPr>
        <p:spPr>
          <a:xfrm>
            <a:off x="5531728" y="2038767"/>
            <a:ext cx="6096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ES" sz="2800" dirty="0">
                <a:latin typeface="212 Orion Sans" pitchFamily="2" charset="0"/>
                <a:cs typeface="Calibri" panose="020F0502020204030204" pitchFamily="34" charset="0"/>
              </a:rPr>
              <a:t>La violencia en una relación de pareja es </a:t>
            </a:r>
            <a:r>
              <a:rPr lang="es-ES" sz="2800" b="1" dirty="0">
                <a:latin typeface="212 Orion Sans" pitchFamily="2" charset="0"/>
                <a:cs typeface="Calibri" panose="020F0502020204030204" pitchFamily="34" charset="0"/>
              </a:rPr>
              <a:t>toda acción u omisión que daña física, emocional y sexualmente, con el fin de dominar y mantener el control sobre otra persona</a:t>
            </a:r>
            <a:r>
              <a:rPr lang="es-ES" sz="2800" dirty="0">
                <a:latin typeface="212 Orion Sans" pitchFamily="2" charset="0"/>
                <a:cs typeface="Calibri" panose="020F0502020204030204" pitchFamily="34" charset="0"/>
              </a:rPr>
              <a:t>. Para ello, se pueden utilizar distintas estrategias como </a:t>
            </a:r>
            <a:r>
              <a:rPr lang="es-ES" sz="2800" b="1" dirty="0">
                <a:latin typeface="212 Orion Sans" pitchFamily="2" charset="0"/>
                <a:cs typeface="Calibri" panose="020F0502020204030204" pitchFamily="34" charset="0"/>
              </a:rPr>
              <a:t>ataque a la autoestima, insultos, chantajes, manipulación sutil o golpes</a:t>
            </a:r>
            <a:r>
              <a:rPr lang="es-ES" sz="2800" dirty="0">
                <a:latin typeface="212 Orion Sans" pitchFamily="2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30" name="TextBox 2">
            <a:extLst>
              <a:ext uri="{FF2B5EF4-FFF2-40B4-BE49-F238E27FC236}">
                <a16:creationId xmlns:a16="http://schemas.microsoft.com/office/drawing/2014/main" id="{EA3CE22C-77F6-7B49-AF48-2FD346D82845}"/>
              </a:ext>
            </a:extLst>
          </p:cNvPr>
          <p:cNvSpPr txBox="1"/>
          <p:nvPr/>
        </p:nvSpPr>
        <p:spPr>
          <a:xfrm>
            <a:off x="4691270" y="639339"/>
            <a:ext cx="75007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err="1">
                <a:solidFill>
                  <a:schemeClr val="accent1"/>
                </a:solidFill>
                <a:latin typeface="Bigger Lemons" panose="02000500000000000000" pitchFamily="2" charset="77"/>
              </a:rPr>
              <a:t>Violencia</a:t>
            </a:r>
            <a:r>
              <a:rPr lang="en-US" sz="7200" b="1" dirty="0">
                <a:solidFill>
                  <a:schemeClr val="accent1"/>
                </a:solidFill>
                <a:latin typeface="Bigger Lemons" panose="02000500000000000000" pitchFamily="2" charset="77"/>
              </a:rPr>
              <a:t> de pareja</a:t>
            </a:r>
          </a:p>
        </p:txBody>
      </p:sp>
      <p:pic>
        <p:nvPicPr>
          <p:cNvPr id="6" name="Marcador de posición de imagen 5">
            <a:extLst>
              <a:ext uri="{FF2B5EF4-FFF2-40B4-BE49-F238E27FC236}">
                <a16:creationId xmlns:a16="http://schemas.microsoft.com/office/drawing/2014/main" id="{AD988A51-41AE-8B48-AE37-BAD87351F0E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75" r="2377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729517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CuadroTexto 39">
            <a:extLst>
              <a:ext uri="{FF2B5EF4-FFF2-40B4-BE49-F238E27FC236}">
                <a16:creationId xmlns:a16="http://schemas.microsoft.com/office/drawing/2014/main" id="{3FB4555E-0A56-8F43-BC01-0109BF17C94B}"/>
              </a:ext>
            </a:extLst>
          </p:cNvPr>
          <p:cNvSpPr txBox="1"/>
          <p:nvPr/>
        </p:nvSpPr>
        <p:spPr>
          <a:xfrm>
            <a:off x="4281714" y="6398026"/>
            <a:ext cx="365760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R" sz="2800" b="1" dirty="0">
                <a:solidFill>
                  <a:schemeClr val="accent1"/>
                </a:solidFill>
                <a:latin typeface="212 Orion Sans" pitchFamily="2" charset="0"/>
              </a:rPr>
              <a:t>GÉNERO Y MOVILIDAD</a:t>
            </a: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8402F5DA-DFB1-4344-AF8B-0A9B4766D034}"/>
              </a:ext>
            </a:extLst>
          </p:cNvPr>
          <p:cNvSpPr txBox="1"/>
          <p:nvPr/>
        </p:nvSpPr>
        <p:spPr>
          <a:xfrm>
            <a:off x="-746125" y="378665"/>
            <a:ext cx="115919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R" sz="6000" b="1" dirty="0">
                <a:solidFill>
                  <a:schemeClr val="accent1"/>
                </a:solidFill>
                <a:latin typeface="Bigger Lemons" panose="02000500000000000000" pitchFamily="2" charset="77"/>
                <a:cs typeface="Calibri" panose="020F0502020204030204" pitchFamily="34" charset="0"/>
              </a:rPr>
              <a:t>En esta forma de violencia</a:t>
            </a:r>
          </a:p>
        </p:txBody>
      </p:sp>
      <p:graphicFrame>
        <p:nvGraphicFramePr>
          <p:cNvPr id="23" name="Diagram 9">
            <a:extLst>
              <a:ext uri="{FF2B5EF4-FFF2-40B4-BE49-F238E27FC236}">
                <a16:creationId xmlns:a16="http://schemas.microsoft.com/office/drawing/2014/main" id="{3221FCD1-130C-4843-9ACC-D590B573103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00908959"/>
              </p:ext>
            </p:extLst>
          </p:nvPr>
        </p:nvGraphicFramePr>
        <p:xfrm>
          <a:off x="986005" y="2150483"/>
          <a:ext cx="6013525" cy="37662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4" name="Rectangle 3">
            <a:extLst>
              <a:ext uri="{FF2B5EF4-FFF2-40B4-BE49-F238E27FC236}">
                <a16:creationId xmlns:a16="http://schemas.microsoft.com/office/drawing/2014/main" id="{1196EFFD-F016-6E4E-8FAA-70CDF3F25196}"/>
              </a:ext>
            </a:extLst>
          </p:cNvPr>
          <p:cNvSpPr/>
          <p:nvPr/>
        </p:nvSpPr>
        <p:spPr>
          <a:xfrm>
            <a:off x="9499600" y="378665"/>
            <a:ext cx="2692400" cy="6248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8" name="Marcador de posición de imagen 2">
            <a:extLst>
              <a:ext uri="{FF2B5EF4-FFF2-40B4-BE49-F238E27FC236}">
                <a16:creationId xmlns:a16="http://schemas.microsoft.com/office/drawing/2014/main" id="{142DB2FE-062F-4A49-85AF-F5CA300C463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57" b="20757"/>
          <a:stretch>
            <a:fillRect/>
          </a:stretch>
        </p:blipFill>
        <p:spPr>
          <a:xfrm>
            <a:off x="8076437" y="2150483"/>
            <a:ext cx="4670199" cy="3261483"/>
          </a:xfrm>
          <a:custGeom>
            <a:avLst/>
            <a:gdLst>
              <a:gd name="connsiteX0" fmla="*/ 0 w 3873500"/>
              <a:gd name="connsiteY0" fmla="*/ 0 h 2705100"/>
              <a:gd name="connsiteX1" fmla="*/ 3873500 w 3873500"/>
              <a:gd name="connsiteY1" fmla="*/ 0 h 2705100"/>
              <a:gd name="connsiteX2" fmla="*/ 3873500 w 3873500"/>
              <a:gd name="connsiteY2" fmla="*/ 2705100 h 2705100"/>
              <a:gd name="connsiteX3" fmla="*/ 0 w 3873500"/>
              <a:gd name="connsiteY3" fmla="*/ 2705100 h 2705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73500" h="2705100">
                <a:moveTo>
                  <a:pt x="0" y="0"/>
                </a:moveTo>
                <a:lnTo>
                  <a:pt x="3873500" y="0"/>
                </a:lnTo>
                <a:lnTo>
                  <a:pt x="3873500" y="2705100"/>
                </a:lnTo>
                <a:lnTo>
                  <a:pt x="0" y="27051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9729880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3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Freeform 5"/>
          <p:cNvSpPr>
            <a:spLocks/>
          </p:cNvSpPr>
          <p:nvPr/>
        </p:nvSpPr>
        <p:spPr bwMode="auto">
          <a:xfrm>
            <a:off x="1059966" y="2540000"/>
            <a:ext cx="1967474" cy="1967474"/>
          </a:xfrm>
          <a:custGeom>
            <a:avLst/>
            <a:gdLst>
              <a:gd name="T0" fmla="*/ 7405 w 13435"/>
              <a:gd name="T1" fmla="*/ 35 h 13437"/>
              <a:gd name="T2" fmla="*/ 8396 w 13435"/>
              <a:gd name="T3" fmla="*/ 212 h 13437"/>
              <a:gd name="T4" fmla="*/ 9332 w 13435"/>
              <a:gd name="T5" fmla="*/ 528 h 13437"/>
              <a:gd name="T6" fmla="*/ 10200 w 13435"/>
              <a:gd name="T7" fmla="*/ 973 h 13437"/>
              <a:gd name="T8" fmla="*/ 10990 w 13435"/>
              <a:gd name="T9" fmla="*/ 1535 h 13437"/>
              <a:gd name="T10" fmla="*/ 11690 w 13435"/>
              <a:gd name="T11" fmla="*/ 2201 h 13437"/>
              <a:gd name="T12" fmla="*/ 12287 w 13435"/>
              <a:gd name="T13" fmla="*/ 2963 h 13437"/>
              <a:gd name="T14" fmla="*/ 12772 w 13435"/>
              <a:gd name="T15" fmla="*/ 3806 h 13437"/>
              <a:gd name="T16" fmla="*/ 13133 w 13435"/>
              <a:gd name="T17" fmla="*/ 4720 h 13437"/>
              <a:gd name="T18" fmla="*/ 13358 w 13435"/>
              <a:gd name="T19" fmla="*/ 5695 h 13437"/>
              <a:gd name="T20" fmla="*/ 13435 w 13435"/>
              <a:gd name="T21" fmla="*/ 6719 h 13437"/>
              <a:gd name="T22" fmla="*/ 13358 w 13435"/>
              <a:gd name="T23" fmla="*/ 7742 h 13437"/>
              <a:gd name="T24" fmla="*/ 13133 w 13435"/>
              <a:gd name="T25" fmla="*/ 8717 h 13437"/>
              <a:gd name="T26" fmla="*/ 12772 w 13435"/>
              <a:gd name="T27" fmla="*/ 9631 h 13437"/>
              <a:gd name="T28" fmla="*/ 12287 w 13435"/>
              <a:gd name="T29" fmla="*/ 10474 h 13437"/>
              <a:gd name="T30" fmla="*/ 11690 w 13435"/>
              <a:gd name="T31" fmla="*/ 11236 h 13437"/>
              <a:gd name="T32" fmla="*/ 10990 w 13435"/>
              <a:gd name="T33" fmla="*/ 11902 h 13437"/>
              <a:gd name="T34" fmla="*/ 10200 w 13435"/>
              <a:gd name="T35" fmla="*/ 12464 h 13437"/>
              <a:gd name="T36" fmla="*/ 9332 w 13435"/>
              <a:gd name="T37" fmla="*/ 12909 h 13437"/>
              <a:gd name="T38" fmla="*/ 8396 w 13435"/>
              <a:gd name="T39" fmla="*/ 13225 h 13437"/>
              <a:gd name="T40" fmla="*/ 7405 w 13435"/>
              <a:gd name="T41" fmla="*/ 13402 h 13437"/>
              <a:gd name="T42" fmla="*/ 6372 w 13435"/>
              <a:gd name="T43" fmla="*/ 13429 h 13437"/>
              <a:gd name="T44" fmla="*/ 5364 w 13435"/>
              <a:gd name="T45" fmla="*/ 13300 h 13437"/>
              <a:gd name="T46" fmla="*/ 4408 w 13435"/>
              <a:gd name="T47" fmla="*/ 13029 h 13437"/>
              <a:gd name="T48" fmla="*/ 3516 w 13435"/>
              <a:gd name="T49" fmla="*/ 12626 h 13437"/>
              <a:gd name="T50" fmla="*/ 2698 w 13435"/>
              <a:gd name="T51" fmla="*/ 12103 h 13437"/>
              <a:gd name="T52" fmla="*/ 1968 w 13435"/>
              <a:gd name="T53" fmla="*/ 11469 h 13437"/>
              <a:gd name="T54" fmla="*/ 1334 w 13435"/>
              <a:gd name="T55" fmla="*/ 10738 h 13437"/>
              <a:gd name="T56" fmla="*/ 810 w 13435"/>
              <a:gd name="T57" fmla="*/ 9921 h 13437"/>
              <a:gd name="T58" fmla="*/ 408 w 13435"/>
              <a:gd name="T59" fmla="*/ 9028 h 13437"/>
              <a:gd name="T60" fmla="*/ 137 w 13435"/>
              <a:gd name="T61" fmla="*/ 8072 h 13437"/>
              <a:gd name="T62" fmla="*/ 8 w 13435"/>
              <a:gd name="T63" fmla="*/ 7065 h 13437"/>
              <a:gd name="T64" fmla="*/ 35 w 13435"/>
              <a:gd name="T65" fmla="*/ 6031 h 13437"/>
              <a:gd name="T66" fmla="*/ 212 w 13435"/>
              <a:gd name="T67" fmla="*/ 5040 h 13437"/>
              <a:gd name="T68" fmla="*/ 528 w 13435"/>
              <a:gd name="T69" fmla="*/ 4104 h 13437"/>
              <a:gd name="T70" fmla="*/ 973 w 13435"/>
              <a:gd name="T71" fmla="*/ 3235 h 13437"/>
              <a:gd name="T72" fmla="*/ 1535 w 13435"/>
              <a:gd name="T73" fmla="*/ 2445 h 13437"/>
              <a:gd name="T74" fmla="*/ 2201 w 13435"/>
              <a:gd name="T75" fmla="*/ 1745 h 13437"/>
              <a:gd name="T76" fmla="*/ 2962 w 13435"/>
              <a:gd name="T77" fmla="*/ 1147 h 13437"/>
              <a:gd name="T78" fmla="*/ 3805 w 13435"/>
              <a:gd name="T79" fmla="*/ 663 h 13437"/>
              <a:gd name="T80" fmla="*/ 4721 w 13435"/>
              <a:gd name="T81" fmla="*/ 302 h 13437"/>
              <a:gd name="T82" fmla="*/ 5694 w 13435"/>
              <a:gd name="T83" fmla="*/ 77 h 13437"/>
              <a:gd name="T84" fmla="*/ 6717 w 13435"/>
              <a:gd name="T85" fmla="*/ 0 h 13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435" h="13437">
                <a:moveTo>
                  <a:pt x="6717" y="0"/>
                </a:moveTo>
                <a:lnTo>
                  <a:pt x="7064" y="9"/>
                </a:lnTo>
                <a:lnTo>
                  <a:pt x="7405" y="35"/>
                </a:lnTo>
                <a:lnTo>
                  <a:pt x="7740" y="77"/>
                </a:lnTo>
                <a:lnTo>
                  <a:pt x="8071" y="137"/>
                </a:lnTo>
                <a:lnTo>
                  <a:pt x="8396" y="212"/>
                </a:lnTo>
                <a:lnTo>
                  <a:pt x="8715" y="302"/>
                </a:lnTo>
                <a:lnTo>
                  <a:pt x="9027" y="408"/>
                </a:lnTo>
                <a:lnTo>
                  <a:pt x="9332" y="528"/>
                </a:lnTo>
                <a:lnTo>
                  <a:pt x="9629" y="663"/>
                </a:lnTo>
                <a:lnTo>
                  <a:pt x="9919" y="812"/>
                </a:lnTo>
                <a:lnTo>
                  <a:pt x="10200" y="973"/>
                </a:lnTo>
                <a:lnTo>
                  <a:pt x="10473" y="1147"/>
                </a:lnTo>
                <a:lnTo>
                  <a:pt x="10737" y="1334"/>
                </a:lnTo>
                <a:lnTo>
                  <a:pt x="10990" y="1535"/>
                </a:lnTo>
                <a:lnTo>
                  <a:pt x="11234" y="1745"/>
                </a:lnTo>
                <a:lnTo>
                  <a:pt x="11467" y="1968"/>
                </a:lnTo>
                <a:lnTo>
                  <a:pt x="11690" y="2201"/>
                </a:lnTo>
                <a:lnTo>
                  <a:pt x="11901" y="2445"/>
                </a:lnTo>
                <a:lnTo>
                  <a:pt x="12101" y="2699"/>
                </a:lnTo>
                <a:lnTo>
                  <a:pt x="12287" y="2963"/>
                </a:lnTo>
                <a:lnTo>
                  <a:pt x="12462" y="3235"/>
                </a:lnTo>
                <a:lnTo>
                  <a:pt x="12624" y="3516"/>
                </a:lnTo>
                <a:lnTo>
                  <a:pt x="12772" y="3806"/>
                </a:lnTo>
                <a:lnTo>
                  <a:pt x="12907" y="4104"/>
                </a:lnTo>
                <a:lnTo>
                  <a:pt x="13027" y="4409"/>
                </a:lnTo>
                <a:lnTo>
                  <a:pt x="13133" y="4720"/>
                </a:lnTo>
                <a:lnTo>
                  <a:pt x="13223" y="5040"/>
                </a:lnTo>
                <a:lnTo>
                  <a:pt x="13298" y="5365"/>
                </a:lnTo>
                <a:lnTo>
                  <a:pt x="13358" y="5695"/>
                </a:lnTo>
                <a:lnTo>
                  <a:pt x="13401" y="6031"/>
                </a:lnTo>
                <a:lnTo>
                  <a:pt x="13427" y="6373"/>
                </a:lnTo>
                <a:lnTo>
                  <a:pt x="13435" y="6719"/>
                </a:lnTo>
                <a:lnTo>
                  <a:pt x="13427" y="7065"/>
                </a:lnTo>
                <a:lnTo>
                  <a:pt x="13401" y="7406"/>
                </a:lnTo>
                <a:lnTo>
                  <a:pt x="13358" y="7742"/>
                </a:lnTo>
                <a:lnTo>
                  <a:pt x="13298" y="8072"/>
                </a:lnTo>
                <a:lnTo>
                  <a:pt x="13223" y="8397"/>
                </a:lnTo>
                <a:lnTo>
                  <a:pt x="13133" y="8717"/>
                </a:lnTo>
                <a:lnTo>
                  <a:pt x="13027" y="9028"/>
                </a:lnTo>
                <a:lnTo>
                  <a:pt x="12907" y="9333"/>
                </a:lnTo>
                <a:lnTo>
                  <a:pt x="12772" y="9631"/>
                </a:lnTo>
                <a:lnTo>
                  <a:pt x="12624" y="9921"/>
                </a:lnTo>
                <a:lnTo>
                  <a:pt x="12462" y="10202"/>
                </a:lnTo>
                <a:lnTo>
                  <a:pt x="12287" y="10474"/>
                </a:lnTo>
                <a:lnTo>
                  <a:pt x="12101" y="10738"/>
                </a:lnTo>
                <a:lnTo>
                  <a:pt x="11901" y="10992"/>
                </a:lnTo>
                <a:lnTo>
                  <a:pt x="11690" y="11236"/>
                </a:lnTo>
                <a:lnTo>
                  <a:pt x="11467" y="11469"/>
                </a:lnTo>
                <a:lnTo>
                  <a:pt x="11234" y="11692"/>
                </a:lnTo>
                <a:lnTo>
                  <a:pt x="10990" y="11902"/>
                </a:lnTo>
                <a:lnTo>
                  <a:pt x="10737" y="12103"/>
                </a:lnTo>
                <a:lnTo>
                  <a:pt x="10473" y="12290"/>
                </a:lnTo>
                <a:lnTo>
                  <a:pt x="10200" y="12464"/>
                </a:lnTo>
                <a:lnTo>
                  <a:pt x="9919" y="12626"/>
                </a:lnTo>
                <a:lnTo>
                  <a:pt x="9629" y="12774"/>
                </a:lnTo>
                <a:lnTo>
                  <a:pt x="9332" y="12909"/>
                </a:lnTo>
                <a:lnTo>
                  <a:pt x="9027" y="13029"/>
                </a:lnTo>
                <a:lnTo>
                  <a:pt x="8715" y="13135"/>
                </a:lnTo>
                <a:lnTo>
                  <a:pt x="8396" y="13225"/>
                </a:lnTo>
                <a:lnTo>
                  <a:pt x="8071" y="13300"/>
                </a:lnTo>
                <a:lnTo>
                  <a:pt x="7740" y="13360"/>
                </a:lnTo>
                <a:lnTo>
                  <a:pt x="7405" y="13402"/>
                </a:lnTo>
                <a:lnTo>
                  <a:pt x="7064" y="13429"/>
                </a:lnTo>
                <a:lnTo>
                  <a:pt x="6717" y="13437"/>
                </a:lnTo>
                <a:lnTo>
                  <a:pt x="6372" y="13429"/>
                </a:lnTo>
                <a:lnTo>
                  <a:pt x="6031" y="13402"/>
                </a:lnTo>
                <a:lnTo>
                  <a:pt x="5694" y="13360"/>
                </a:lnTo>
                <a:lnTo>
                  <a:pt x="5364" y="13300"/>
                </a:lnTo>
                <a:lnTo>
                  <a:pt x="5039" y="13225"/>
                </a:lnTo>
                <a:lnTo>
                  <a:pt x="4721" y="13135"/>
                </a:lnTo>
                <a:lnTo>
                  <a:pt x="4408" y="13029"/>
                </a:lnTo>
                <a:lnTo>
                  <a:pt x="4103" y="12909"/>
                </a:lnTo>
                <a:lnTo>
                  <a:pt x="3805" y="12774"/>
                </a:lnTo>
                <a:lnTo>
                  <a:pt x="3516" y="12626"/>
                </a:lnTo>
                <a:lnTo>
                  <a:pt x="3234" y="12464"/>
                </a:lnTo>
                <a:lnTo>
                  <a:pt x="2962" y="12290"/>
                </a:lnTo>
                <a:lnTo>
                  <a:pt x="2698" y="12103"/>
                </a:lnTo>
                <a:lnTo>
                  <a:pt x="2445" y="11902"/>
                </a:lnTo>
                <a:lnTo>
                  <a:pt x="2201" y="11692"/>
                </a:lnTo>
                <a:lnTo>
                  <a:pt x="1968" y="11469"/>
                </a:lnTo>
                <a:lnTo>
                  <a:pt x="1745" y="11236"/>
                </a:lnTo>
                <a:lnTo>
                  <a:pt x="1535" y="10992"/>
                </a:lnTo>
                <a:lnTo>
                  <a:pt x="1334" y="10738"/>
                </a:lnTo>
                <a:lnTo>
                  <a:pt x="1147" y="10474"/>
                </a:lnTo>
                <a:lnTo>
                  <a:pt x="973" y="10202"/>
                </a:lnTo>
                <a:lnTo>
                  <a:pt x="810" y="9921"/>
                </a:lnTo>
                <a:lnTo>
                  <a:pt x="662" y="9631"/>
                </a:lnTo>
                <a:lnTo>
                  <a:pt x="528" y="9333"/>
                </a:lnTo>
                <a:lnTo>
                  <a:pt x="408" y="9028"/>
                </a:lnTo>
                <a:lnTo>
                  <a:pt x="302" y="8717"/>
                </a:lnTo>
                <a:lnTo>
                  <a:pt x="212" y="8397"/>
                </a:lnTo>
                <a:lnTo>
                  <a:pt x="137" y="8072"/>
                </a:lnTo>
                <a:lnTo>
                  <a:pt x="77" y="7742"/>
                </a:lnTo>
                <a:lnTo>
                  <a:pt x="35" y="7406"/>
                </a:lnTo>
                <a:lnTo>
                  <a:pt x="8" y="7065"/>
                </a:lnTo>
                <a:lnTo>
                  <a:pt x="0" y="6719"/>
                </a:lnTo>
                <a:lnTo>
                  <a:pt x="8" y="6373"/>
                </a:lnTo>
                <a:lnTo>
                  <a:pt x="35" y="6031"/>
                </a:lnTo>
                <a:lnTo>
                  <a:pt x="77" y="5695"/>
                </a:lnTo>
                <a:lnTo>
                  <a:pt x="137" y="5365"/>
                </a:lnTo>
                <a:lnTo>
                  <a:pt x="212" y="5040"/>
                </a:lnTo>
                <a:lnTo>
                  <a:pt x="302" y="4720"/>
                </a:lnTo>
                <a:lnTo>
                  <a:pt x="408" y="4409"/>
                </a:lnTo>
                <a:lnTo>
                  <a:pt x="528" y="4104"/>
                </a:lnTo>
                <a:lnTo>
                  <a:pt x="662" y="3806"/>
                </a:lnTo>
                <a:lnTo>
                  <a:pt x="810" y="3516"/>
                </a:lnTo>
                <a:lnTo>
                  <a:pt x="973" y="3235"/>
                </a:lnTo>
                <a:lnTo>
                  <a:pt x="1147" y="2963"/>
                </a:lnTo>
                <a:lnTo>
                  <a:pt x="1334" y="2699"/>
                </a:lnTo>
                <a:lnTo>
                  <a:pt x="1535" y="2445"/>
                </a:lnTo>
                <a:lnTo>
                  <a:pt x="1745" y="2201"/>
                </a:lnTo>
                <a:lnTo>
                  <a:pt x="1968" y="1968"/>
                </a:lnTo>
                <a:lnTo>
                  <a:pt x="2201" y="1745"/>
                </a:lnTo>
                <a:lnTo>
                  <a:pt x="2445" y="1535"/>
                </a:lnTo>
                <a:lnTo>
                  <a:pt x="2698" y="1334"/>
                </a:lnTo>
                <a:lnTo>
                  <a:pt x="2962" y="1147"/>
                </a:lnTo>
                <a:lnTo>
                  <a:pt x="3234" y="973"/>
                </a:lnTo>
                <a:lnTo>
                  <a:pt x="3516" y="812"/>
                </a:lnTo>
                <a:lnTo>
                  <a:pt x="3805" y="663"/>
                </a:lnTo>
                <a:lnTo>
                  <a:pt x="4103" y="528"/>
                </a:lnTo>
                <a:lnTo>
                  <a:pt x="4408" y="408"/>
                </a:lnTo>
                <a:lnTo>
                  <a:pt x="4721" y="302"/>
                </a:lnTo>
                <a:lnTo>
                  <a:pt x="5039" y="212"/>
                </a:lnTo>
                <a:lnTo>
                  <a:pt x="5364" y="137"/>
                </a:lnTo>
                <a:lnTo>
                  <a:pt x="5694" y="77"/>
                </a:lnTo>
                <a:lnTo>
                  <a:pt x="6031" y="35"/>
                </a:lnTo>
                <a:lnTo>
                  <a:pt x="6372" y="9"/>
                </a:lnTo>
                <a:lnTo>
                  <a:pt x="6717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1" name="Freeform 6"/>
          <p:cNvSpPr>
            <a:spLocks noEditPoints="1"/>
          </p:cNvSpPr>
          <p:nvPr/>
        </p:nvSpPr>
        <p:spPr bwMode="auto">
          <a:xfrm>
            <a:off x="1200970" y="2681004"/>
            <a:ext cx="1685465" cy="1685465"/>
          </a:xfrm>
          <a:custGeom>
            <a:avLst/>
            <a:gdLst>
              <a:gd name="T0" fmla="*/ 6919 w 11516"/>
              <a:gd name="T1" fmla="*/ 118 h 11519"/>
              <a:gd name="T2" fmla="*/ 8128 w 11516"/>
              <a:gd name="T3" fmla="*/ 510 h 11519"/>
              <a:gd name="T4" fmla="*/ 9203 w 11516"/>
              <a:gd name="T5" fmla="*/ 1145 h 11519"/>
              <a:gd name="T6" fmla="*/ 10112 w 11516"/>
              <a:gd name="T7" fmla="*/ 1991 h 11519"/>
              <a:gd name="T8" fmla="*/ 10821 w 11516"/>
              <a:gd name="T9" fmla="*/ 3015 h 11519"/>
              <a:gd name="T10" fmla="*/ 11298 w 11516"/>
              <a:gd name="T11" fmla="*/ 4184 h 11519"/>
              <a:gd name="T12" fmla="*/ 11509 w 11516"/>
              <a:gd name="T13" fmla="*/ 5464 h 11519"/>
              <a:gd name="T14" fmla="*/ 11448 w 11516"/>
              <a:gd name="T15" fmla="*/ 6637 h 11519"/>
              <a:gd name="T16" fmla="*/ 11115 w 11516"/>
              <a:gd name="T17" fmla="*/ 7872 h 11519"/>
              <a:gd name="T18" fmla="*/ 10531 w 11516"/>
              <a:gd name="T19" fmla="*/ 8980 h 11519"/>
              <a:gd name="T20" fmla="*/ 9731 w 11516"/>
              <a:gd name="T21" fmla="*/ 9928 h 11519"/>
              <a:gd name="T22" fmla="*/ 8744 w 11516"/>
              <a:gd name="T23" fmla="*/ 10684 h 11519"/>
              <a:gd name="T24" fmla="*/ 7605 w 11516"/>
              <a:gd name="T25" fmla="*/ 11215 h 11519"/>
              <a:gd name="T26" fmla="*/ 6347 w 11516"/>
              <a:gd name="T27" fmla="*/ 11489 h 11519"/>
              <a:gd name="T28" fmla="*/ 5025 w 11516"/>
              <a:gd name="T29" fmla="*/ 11472 h 11519"/>
              <a:gd name="T30" fmla="*/ 3779 w 11516"/>
              <a:gd name="T31" fmla="*/ 11169 h 11519"/>
              <a:gd name="T32" fmla="*/ 2655 w 11516"/>
              <a:gd name="T33" fmla="*/ 10610 h 11519"/>
              <a:gd name="T34" fmla="*/ 1687 w 11516"/>
              <a:gd name="T35" fmla="*/ 9832 h 11519"/>
              <a:gd name="T36" fmla="*/ 909 w 11516"/>
              <a:gd name="T37" fmla="*/ 8864 h 11519"/>
              <a:gd name="T38" fmla="*/ 352 w 11516"/>
              <a:gd name="T39" fmla="*/ 7740 h 11519"/>
              <a:gd name="T40" fmla="*/ 50 w 11516"/>
              <a:gd name="T41" fmla="*/ 6494 h 11519"/>
              <a:gd name="T42" fmla="*/ 18 w 11516"/>
              <a:gd name="T43" fmla="*/ 5317 h 11519"/>
              <a:gd name="T44" fmla="*/ 259 w 11516"/>
              <a:gd name="T45" fmla="*/ 4047 h 11519"/>
              <a:gd name="T46" fmla="*/ 763 w 11516"/>
              <a:gd name="T47" fmla="*/ 2893 h 11519"/>
              <a:gd name="T48" fmla="*/ 1497 w 11516"/>
              <a:gd name="T49" fmla="*/ 1888 h 11519"/>
              <a:gd name="T50" fmla="*/ 2425 w 11516"/>
              <a:gd name="T51" fmla="*/ 1064 h 11519"/>
              <a:gd name="T52" fmla="*/ 3517 w 11516"/>
              <a:gd name="T53" fmla="*/ 454 h 11519"/>
              <a:gd name="T54" fmla="*/ 4739 w 11516"/>
              <a:gd name="T55" fmla="*/ 91 h 11519"/>
              <a:gd name="T56" fmla="*/ 8831 w 11516"/>
              <a:gd name="T57" fmla="*/ 2536 h 11519"/>
              <a:gd name="T58" fmla="*/ 8067 w 11516"/>
              <a:gd name="T59" fmla="*/ 1950 h 11519"/>
              <a:gd name="T60" fmla="*/ 7187 w 11516"/>
              <a:gd name="T61" fmla="*/ 1539 h 11519"/>
              <a:gd name="T62" fmla="*/ 6213 w 11516"/>
              <a:gd name="T63" fmla="*/ 1329 h 11519"/>
              <a:gd name="T64" fmla="*/ 5191 w 11516"/>
              <a:gd name="T65" fmla="*/ 1341 h 11519"/>
              <a:gd name="T66" fmla="*/ 4227 w 11516"/>
              <a:gd name="T67" fmla="*/ 1576 h 11519"/>
              <a:gd name="T68" fmla="*/ 3358 w 11516"/>
              <a:gd name="T69" fmla="*/ 2008 h 11519"/>
              <a:gd name="T70" fmla="*/ 2609 w 11516"/>
              <a:gd name="T71" fmla="*/ 2610 h 11519"/>
              <a:gd name="T72" fmla="*/ 2007 w 11516"/>
              <a:gd name="T73" fmla="*/ 3359 h 11519"/>
              <a:gd name="T74" fmla="*/ 1576 w 11516"/>
              <a:gd name="T75" fmla="*/ 4228 h 11519"/>
              <a:gd name="T76" fmla="*/ 1341 w 11516"/>
              <a:gd name="T77" fmla="*/ 5192 h 11519"/>
              <a:gd name="T78" fmla="*/ 1316 w 11516"/>
              <a:gd name="T79" fmla="*/ 6102 h 11519"/>
              <a:gd name="T80" fmla="*/ 1503 w 11516"/>
              <a:gd name="T81" fmla="*/ 7083 h 11519"/>
              <a:gd name="T82" fmla="*/ 1894 w 11516"/>
              <a:gd name="T83" fmla="*/ 7975 h 11519"/>
              <a:gd name="T84" fmla="*/ 2462 w 11516"/>
              <a:gd name="T85" fmla="*/ 8754 h 11519"/>
              <a:gd name="T86" fmla="*/ 3180 w 11516"/>
              <a:gd name="T87" fmla="*/ 9392 h 11519"/>
              <a:gd name="T88" fmla="*/ 4026 w 11516"/>
              <a:gd name="T89" fmla="*/ 9864 h 11519"/>
              <a:gd name="T90" fmla="*/ 4971 w 11516"/>
              <a:gd name="T91" fmla="*/ 10144 h 11519"/>
              <a:gd name="T92" fmla="*/ 5987 w 11516"/>
              <a:gd name="T93" fmla="*/ 10208 h 11519"/>
              <a:gd name="T94" fmla="*/ 6978 w 11516"/>
              <a:gd name="T95" fmla="*/ 10044 h 11519"/>
              <a:gd name="T96" fmla="*/ 7881 w 11516"/>
              <a:gd name="T97" fmla="*/ 9676 h 11519"/>
              <a:gd name="T98" fmla="*/ 8672 w 11516"/>
              <a:gd name="T99" fmla="*/ 9127 h 11519"/>
              <a:gd name="T100" fmla="*/ 9328 w 11516"/>
              <a:gd name="T101" fmla="*/ 8423 h 11519"/>
              <a:gd name="T102" fmla="*/ 9820 w 11516"/>
              <a:gd name="T103" fmla="*/ 7591 h 11519"/>
              <a:gd name="T104" fmla="*/ 10124 w 11516"/>
              <a:gd name="T105" fmla="*/ 6656 h 11519"/>
              <a:gd name="T106" fmla="*/ 10212 w 11516"/>
              <a:gd name="T107" fmla="*/ 5760 h 11519"/>
              <a:gd name="T108" fmla="*/ 10098 w 11516"/>
              <a:gd name="T109" fmla="*/ 4754 h 11519"/>
              <a:gd name="T110" fmla="*/ 9772 w 11516"/>
              <a:gd name="T111" fmla="*/ 3828 h 11519"/>
              <a:gd name="T112" fmla="*/ 9262 w 11516"/>
              <a:gd name="T113" fmla="*/ 3009 h 115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1516" h="11519">
                <a:moveTo>
                  <a:pt x="5758" y="0"/>
                </a:moveTo>
                <a:lnTo>
                  <a:pt x="5907" y="3"/>
                </a:lnTo>
                <a:lnTo>
                  <a:pt x="6055" y="9"/>
                </a:lnTo>
                <a:lnTo>
                  <a:pt x="6201" y="18"/>
                </a:lnTo>
                <a:lnTo>
                  <a:pt x="6347" y="30"/>
                </a:lnTo>
                <a:lnTo>
                  <a:pt x="6492" y="47"/>
                </a:lnTo>
                <a:lnTo>
                  <a:pt x="6636" y="67"/>
                </a:lnTo>
                <a:lnTo>
                  <a:pt x="6777" y="91"/>
                </a:lnTo>
                <a:lnTo>
                  <a:pt x="6919" y="118"/>
                </a:lnTo>
                <a:lnTo>
                  <a:pt x="7059" y="148"/>
                </a:lnTo>
                <a:lnTo>
                  <a:pt x="7197" y="182"/>
                </a:lnTo>
                <a:lnTo>
                  <a:pt x="7335" y="219"/>
                </a:lnTo>
                <a:lnTo>
                  <a:pt x="7471" y="259"/>
                </a:lnTo>
                <a:lnTo>
                  <a:pt x="7605" y="304"/>
                </a:lnTo>
                <a:lnTo>
                  <a:pt x="7738" y="351"/>
                </a:lnTo>
                <a:lnTo>
                  <a:pt x="7869" y="400"/>
                </a:lnTo>
                <a:lnTo>
                  <a:pt x="8000" y="454"/>
                </a:lnTo>
                <a:lnTo>
                  <a:pt x="8128" y="510"/>
                </a:lnTo>
                <a:lnTo>
                  <a:pt x="8254" y="569"/>
                </a:lnTo>
                <a:lnTo>
                  <a:pt x="8380" y="631"/>
                </a:lnTo>
                <a:lnTo>
                  <a:pt x="8503" y="696"/>
                </a:lnTo>
                <a:lnTo>
                  <a:pt x="8624" y="764"/>
                </a:lnTo>
                <a:lnTo>
                  <a:pt x="8744" y="835"/>
                </a:lnTo>
                <a:lnTo>
                  <a:pt x="8861" y="909"/>
                </a:lnTo>
                <a:lnTo>
                  <a:pt x="8977" y="985"/>
                </a:lnTo>
                <a:lnTo>
                  <a:pt x="9091" y="1064"/>
                </a:lnTo>
                <a:lnTo>
                  <a:pt x="9203" y="1145"/>
                </a:lnTo>
                <a:lnTo>
                  <a:pt x="9313" y="1229"/>
                </a:lnTo>
                <a:lnTo>
                  <a:pt x="9421" y="1316"/>
                </a:lnTo>
                <a:lnTo>
                  <a:pt x="9526" y="1405"/>
                </a:lnTo>
                <a:lnTo>
                  <a:pt x="9630" y="1497"/>
                </a:lnTo>
                <a:lnTo>
                  <a:pt x="9731" y="1591"/>
                </a:lnTo>
                <a:lnTo>
                  <a:pt x="9830" y="1687"/>
                </a:lnTo>
                <a:lnTo>
                  <a:pt x="9926" y="1787"/>
                </a:lnTo>
                <a:lnTo>
                  <a:pt x="10020" y="1888"/>
                </a:lnTo>
                <a:lnTo>
                  <a:pt x="10112" y="1991"/>
                </a:lnTo>
                <a:lnTo>
                  <a:pt x="10202" y="2097"/>
                </a:lnTo>
                <a:lnTo>
                  <a:pt x="10288" y="2204"/>
                </a:lnTo>
                <a:lnTo>
                  <a:pt x="10372" y="2314"/>
                </a:lnTo>
                <a:lnTo>
                  <a:pt x="10454" y="2426"/>
                </a:lnTo>
                <a:lnTo>
                  <a:pt x="10532" y="2540"/>
                </a:lnTo>
                <a:lnTo>
                  <a:pt x="10610" y="2656"/>
                </a:lnTo>
                <a:lnTo>
                  <a:pt x="10682" y="2774"/>
                </a:lnTo>
                <a:lnTo>
                  <a:pt x="10753" y="2893"/>
                </a:lnTo>
                <a:lnTo>
                  <a:pt x="10821" y="3015"/>
                </a:lnTo>
                <a:lnTo>
                  <a:pt x="10887" y="3138"/>
                </a:lnTo>
                <a:lnTo>
                  <a:pt x="10948" y="3263"/>
                </a:lnTo>
                <a:lnTo>
                  <a:pt x="11008" y="3390"/>
                </a:lnTo>
                <a:lnTo>
                  <a:pt x="11063" y="3518"/>
                </a:lnTo>
                <a:lnTo>
                  <a:pt x="11117" y="3648"/>
                </a:lnTo>
                <a:lnTo>
                  <a:pt x="11167" y="3780"/>
                </a:lnTo>
                <a:lnTo>
                  <a:pt x="11213" y="3912"/>
                </a:lnTo>
                <a:lnTo>
                  <a:pt x="11258" y="4047"/>
                </a:lnTo>
                <a:lnTo>
                  <a:pt x="11298" y="4184"/>
                </a:lnTo>
                <a:lnTo>
                  <a:pt x="11335" y="4320"/>
                </a:lnTo>
                <a:lnTo>
                  <a:pt x="11369" y="4459"/>
                </a:lnTo>
                <a:lnTo>
                  <a:pt x="11399" y="4599"/>
                </a:lnTo>
                <a:lnTo>
                  <a:pt x="11426" y="4740"/>
                </a:lnTo>
                <a:lnTo>
                  <a:pt x="11450" y="4882"/>
                </a:lnTo>
                <a:lnTo>
                  <a:pt x="11470" y="5026"/>
                </a:lnTo>
                <a:lnTo>
                  <a:pt x="11487" y="5171"/>
                </a:lnTo>
                <a:lnTo>
                  <a:pt x="11500" y="5317"/>
                </a:lnTo>
                <a:lnTo>
                  <a:pt x="11509" y="5464"/>
                </a:lnTo>
                <a:lnTo>
                  <a:pt x="11514" y="5611"/>
                </a:lnTo>
                <a:lnTo>
                  <a:pt x="11516" y="5760"/>
                </a:lnTo>
                <a:lnTo>
                  <a:pt x="11514" y="5760"/>
                </a:lnTo>
                <a:lnTo>
                  <a:pt x="11512" y="5908"/>
                </a:lnTo>
                <a:lnTo>
                  <a:pt x="11506" y="6056"/>
                </a:lnTo>
                <a:lnTo>
                  <a:pt x="11497" y="6203"/>
                </a:lnTo>
                <a:lnTo>
                  <a:pt x="11485" y="6349"/>
                </a:lnTo>
                <a:lnTo>
                  <a:pt x="11468" y="6494"/>
                </a:lnTo>
                <a:lnTo>
                  <a:pt x="11448" y="6637"/>
                </a:lnTo>
                <a:lnTo>
                  <a:pt x="11424" y="6780"/>
                </a:lnTo>
                <a:lnTo>
                  <a:pt x="11397" y="6920"/>
                </a:lnTo>
                <a:lnTo>
                  <a:pt x="11367" y="7061"/>
                </a:lnTo>
                <a:lnTo>
                  <a:pt x="11333" y="7200"/>
                </a:lnTo>
                <a:lnTo>
                  <a:pt x="11296" y="7337"/>
                </a:lnTo>
                <a:lnTo>
                  <a:pt x="11256" y="7473"/>
                </a:lnTo>
                <a:lnTo>
                  <a:pt x="11211" y="7608"/>
                </a:lnTo>
                <a:lnTo>
                  <a:pt x="11165" y="7740"/>
                </a:lnTo>
                <a:lnTo>
                  <a:pt x="11115" y="7872"/>
                </a:lnTo>
                <a:lnTo>
                  <a:pt x="11062" y="8002"/>
                </a:lnTo>
                <a:lnTo>
                  <a:pt x="11006" y="8130"/>
                </a:lnTo>
                <a:lnTo>
                  <a:pt x="10946" y="8257"/>
                </a:lnTo>
                <a:lnTo>
                  <a:pt x="10885" y="8382"/>
                </a:lnTo>
                <a:lnTo>
                  <a:pt x="10820" y="8505"/>
                </a:lnTo>
                <a:lnTo>
                  <a:pt x="10752" y="8627"/>
                </a:lnTo>
                <a:lnTo>
                  <a:pt x="10681" y="8747"/>
                </a:lnTo>
                <a:lnTo>
                  <a:pt x="10608" y="8864"/>
                </a:lnTo>
                <a:lnTo>
                  <a:pt x="10531" y="8980"/>
                </a:lnTo>
                <a:lnTo>
                  <a:pt x="10453" y="9094"/>
                </a:lnTo>
                <a:lnTo>
                  <a:pt x="10371" y="9206"/>
                </a:lnTo>
                <a:lnTo>
                  <a:pt x="10287" y="9315"/>
                </a:lnTo>
                <a:lnTo>
                  <a:pt x="10201" y="9423"/>
                </a:lnTo>
                <a:lnTo>
                  <a:pt x="10111" y="9529"/>
                </a:lnTo>
                <a:lnTo>
                  <a:pt x="10020" y="9631"/>
                </a:lnTo>
                <a:lnTo>
                  <a:pt x="9926" y="9733"/>
                </a:lnTo>
                <a:lnTo>
                  <a:pt x="9830" y="9832"/>
                </a:lnTo>
                <a:lnTo>
                  <a:pt x="9731" y="9928"/>
                </a:lnTo>
                <a:lnTo>
                  <a:pt x="9630" y="10022"/>
                </a:lnTo>
                <a:lnTo>
                  <a:pt x="9526" y="10114"/>
                </a:lnTo>
                <a:lnTo>
                  <a:pt x="9421" y="10203"/>
                </a:lnTo>
                <a:lnTo>
                  <a:pt x="9313" y="10290"/>
                </a:lnTo>
                <a:lnTo>
                  <a:pt x="9203" y="10374"/>
                </a:lnTo>
                <a:lnTo>
                  <a:pt x="9091" y="10455"/>
                </a:lnTo>
                <a:lnTo>
                  <a:pt x="8977" y="10534"/>
                </a:lnTo>
                <a:lnTo>
                  <a:pt x="8861" y="10610"/>
                </a:lnTo>
                <a:lnTo>
                  <a:pt x="8744" y="10684"/>
                </a:lnTo>
                <a:lnTo>
                  <a:pt x="8624" y="10755"/>
                </a:lnTo>
                <a:lnTo>
                  <a:pt x="8503" y="10823"/>
                </a:lnTo>
                <a:lnTo>
                  <a:pt x="8380" y="10888"/>
                </a:lnTo>
                <a:lnTo>
                  <a:pt x="8254" y="10950"/>
                </a:lnTo>
                <a:lnTo>
                  <a:pt x="8128" y="11009"/>
                </a:lnTo>
                <a:lnTo>
                  <a:pt x="8000" y="11065"/>
                </a:lnTo>
                <a:lnTo>
                  <a:pt x="7869" y="11119"/>
                </a:lnTo>
                <a:lnTo>
                  <a:pt x="7738" y="11169"/>
                </a:lnTo>
                <a:lnTo>
                  <a:pt x="7605" y="11215"/>
                </a:lnTo>
                <a:lnTo>
                  <a:pt x="7471" y="11260"/>
                </a:lnTo>
                <a:lnTo>
                  <a:pt x="7335" y="11300"/>
                </a:lnTo>
                <a:lnTo>
                  <a:pt x="7197" y="11337"/>
                </a:lnTo>
                <a:lnTo>
                  <a:pt x="7059" y="11371"/>
                </a:lnTo>
                <a:lnTo>
                  <a:pt x="6919" y="11401"/>
                </a:lnTo>
                <a:lnTo>
                  <a:pt x="6777" y="11428"/>
                </a:lnTo>
                <a:lnTo>
                  <a:pt x="6636" y="11452"/>
                </a:lnTo>
                <a:lnTo>
                  <a:pt x="6492" y="11472"/>
                </a:lnTo>
                <a:lnTo>
                  <a:pt x="6347" y="11489"/>
                </a:lnTo>
                <a:lnTo>
                  <a:pt x="6201" y="11501"/>
                </a:lnTo>
                <a:lnTo>
                  <a:pt x="6055" y="11510"/>
                </a:lnTo>
                <a:lnTo>
                  <a:pt x="5907" y="11516"/>
                </a:lnTo>
                <a:lnTo>
                  <a:pt x="5758" y="11519"/>
                </a:lnTo>
                <a:lnTo>
                  <a:pt x="5609" y="11516"/>
                </a:lnTo>
                <a:lnTo>
                  <a:pt x="5463" y="11510"/>
                </a:lnTo>
                <a:lnTo>
                  <a:pt x="5316" y="11501"/>
                </a:lnTo>
                <a:lnTo>
                  <a:pt x="5170" y="11489"/>
                </a:lnTo>
                <a:lnTo>
                  <a:pt x="5025" y="11472"/>
                </a:lnTo>
                <a:lnTo>
                  <a:pt x="4882" y="11452"/>
                </a:lnTo>
                <a:lnTo>
                  <a:pt x="4739" y="11428"/>
                </a:lnTo>
                <a:lnTo>
                  <a:pt x="4599" y="11401"/>
                </a:lnTo>
                <a:lnTo>
                  <a:pt x="4458" y="11371"/>
                </a:lnTo>
                <a:lnTo>
                  <a:pt x="4319" y="11337"/>
                </a:lnTo>
                <a:lnTo>
                  <a:pt x="4183" y="11300"/>
                </a:lnTo>
                <a:lnTo>
                  <a:pt x="4046" y="11260"/>
                </a:lnTo>
                <a:lnTo>
                  <a:pt x="3912" y="11215"/>
                </a:lnTo>
                <a:lnTo>
                  <a:pt x="3779" y="11169"/>
                </a:lnTo>
                <a:lnTo>
                  <a:pt x="3648" y="11119"/>
                </a:lnTo>
                <a:lnTo>
                  <a:pt x="3517" y="11065"/>
                </a:lnTo>
                <a:lnTo>
                  <a:pt x="3389" y="11009"/>
                </a:lnTo>
                <a:lnTo>
                  <a:pt x="3262" y="10950"/>
                </a:lnTo>
                <a:lnTo>
                  <a:pt x="3137" y="10888"/>
                </a:lnTo>
                <a:lnTo>
                  <a:pt x="3014" y="10823"/>
                </a:lnTo>
                <a:lnTo>
                  <a:pt x="2893" y="10755"/>
                </a:lnTo>
                <a:lnTo>
                  <a:pt x="2774" y="10684"/>
                </a:lnTo>
                <a:lnTo>
                  <a:pt x="2655" y="10610"/>
                </a:lnTo>
                <a:lnTo>
                  <a:pt x="2539" y="10534"/>
                </a:lnTo>
                <a:lnTo>
                  <a:pt x="2425" y="10455"/>
                </a:lnTo>
                <a:lnTo>
                  <a:pt x="2313" y="10374"/>
                </a:lnTo>
                <a:lnTo>
                  <a:pt x="2204" y="10290"/>
                </a:lnTo>
                <a:lnTo>
                  <a:pt x="2097" y="10203"/>
                </a:lnTo>
                <a:lnTo>
                  <a:pt x="1991" y="10114"/>
                </a:lnTo>
                <a:lnTo>
                  <a:pt x="1887" y="10022"/>
                </a:lnTo>
                <a:lnTo>
                  <a:pt x="1787" y="9928"/>
                </a:lnTo>
                <a:lnTo>
                  <a:pt x="1687" y="9832"/>
                </a:lnTo>
                <a:lnTo>
                  <a:pt x="1591" y="9733"/>
                </a:lnTo>
                <a:lnTo>
                  <a:pt x="1497" y="9631"/>
                </a:lnTo>
                <a:lnTo>
                  <a:pt x="1405" y="9529"/>
                </a:lnTo>
                <a:lnTo>
                  <a:pt x="1316" y="9423"/>
                </a:lnTo>
                <a:lnTo>
                  <a:pt x="1230" y="9315"/>
                </a:lnTo>
                <a:lnTo>
                  <a:pt x="1146" y="9206"/>
                </a:lnTo>
                <a:lnTo>
                  <a:pt x="1064" y="9094"/>
                </a:lnTo>
                <a:lnTo>
                  <a:pt x="985" y="8980"/>
                </a:lnTo>
                <a:lnTo>
                  <a:pt x="909" y="8864"/>
                </a:lnTo>
                <a:lnTo>
                  <a:pt x="835" y="8747"/>
                </a:lnTo>
                <a:lnTo>
                  <a:pt x="765" y="8627"/>
                </a:lnTo>
                <a:lnTo>
                  <a:pt x="697" y="8505"/>
                </a:lnTo>
                <a:lnTo>
                  <a:pt x="632" y="8382"/>
                </a:lnTo>
                <a:lnTo>
                  <a:pt x="570" y="8257"/>
                </a:lnTo>
                <a:lnTo>
                  <a:pt x="511" y="8130"/>
                </a:lnTo>
                <a:lnTo>
                  <a:pt x="455" y="8002"/>
                </a:lnTo>
                <a:lnTo>
                  <a:pt x="402" y="7872"/>
                </a:lnTo>
                <a:lnTo>
                  <a:pt x="352" y="7740"/>
                </a:lnTo>
                <a:lnTo>
                  <a:pt x="305" y="7608"/>
                </a:lnTo>
                <a:lnTo>
                  <a:pt x="261" y="7473"/>
                </a:lnTo>
                <a:lnTo>
                  <a:pt x="221" y="7337"/>
                </a:lnTo>
                <a:lnTo>
                  <a:pt x="184" y="7200"/>
                </a:lnTo>
                <a:lnTo>
                  <a:pt x="150" y="7061"/>
                </a:lnTo>
                <a:lnTo>
                  <a:pt x="119" y="6920"/>
                </a:lnTo>
                <a:lnTo>
                  <a:pt x="93" y="6780"/>
                </a:lnTo>
                <a:lnTo>
                  <a:pt x="69" y="6637"/>
                </a:lnTo>
                <a:lnTo>
                  <a:pt x="50" y="6494"/>
                </a:lnTo>
                <a:lnTo>
                  <a:pt x="33" y="6349"/>
                </a:lnTo>
                <a:lnTo>
                  <a:pt x="20" y="6203"/>
                </a:lnTo>
                <a:lnTo>
                  <a:pt x="11" y="6056"/>
                </a:lnTo>
                <a:lnTo>
                  <a:pt x="5" y="5908"/>
                </a:lnTo>
                <a:lnTo>
                  <a:pt x="3" y="5760"/>
                </a:lnTo>
                <a:lnTo>
                  <a:pt x="0" y="5760"/>
                </a:lnTo>
                <a:lnTo>
                  <a:pt x="2" y="5611"/>
                </a:lnTo>
                <a:lnTo>
                  <a:pt x="9" y="5464"/>
                </a:lnTo>
                <a:lnTo>
                  <a:pt x="18" y="5317"/>
                </a:lnTo>
                <a:lnTo>
                  <a:pt x="30" y="5171"/>
                </a:lnTo>
                <a:lnTo>
                  <a:pt x="47" y="5026"/>
                </a:lnTo>
                <a:lnTo>
                  <a:pt x="67" y="4882"/>
                </a:lnTo>
                <a:lnTo>
                  <a:pt x="91" y="4740"/>
                </a:lnTo>
                <a:lnTo>
                  <a:pt x="117" y="4599"/>
                </a:lnTo>
                <a:lnTo>
                  <a:pt x="148" y="4459"/>
                </a:lnTo>
                <a:lnTo>
                  <a:pt x="182" y="4320"/>
                </a:lnTo>
                <a:lnTo>
                  <a:pt x="219" y="4184"/>
                </a:lnTo>
                <a:lnTo>
                  <a:pt x="259" y="4047"/>
                </a:lnTo>
                <a:lnTo>
                  <a:pt x="303" y="3912"/>
                </a:lnTo>
                <a:lnTo>
                  <a:pt x="350" y="3780"/>
                </a:lnTo>
                <a:lnTo>
                  <a:pt x="400" y="3648"/>
                </a:lnTo>
                <a:lnTo>
                  <a:pt x="453" y="3518"/>
                </a:lnTo>
                <a:lnTo>
                  <a:pt x="510" y="3390"/>
                </a:lnTo>
                <a:lnTo>
                  <a:pt x="568" y="3263"/>
                </a:lnTo>
                <a:lnTo>
                  <a:pt x="631" y="3138"/>
                </a:lnTo>
                <a:lnTo>
                  <a:pt x="696" y="3015"/>
                </a:lnTo>
                <a:lnTo>
                  <a:pt x="763" y="2893"/>
                </a:lnTo>
                <a:lnTo>
                  <a:pt x="834" y="2774"/>
                </a:lnTo>
                <a:lnTo>
                  <a:pt x="908" y="2656"/>
                </a:lnTo>
                <a:lnTo>
                  <a:pt x="984" y="2540"/>
                </a:lnTo>
                <a:lnTo>
                  <a:pt x="1063" y="2426"/>
                </a:lnTo>
                <a:lnTo>
                  <a:pt x="1145" y="2314"/>
                </a:lnTo>
                <a:lnTo>
                  <a:pt x="1229" y="2204"/>
                </a:lnTo>
                <a:lnTo>
                  <a:pt x="1316" y="2097"/>
                </a:lnTo>
                <a:lnTo>
                  <a:pt x="1404" y="1991"/>
                </a:lnTo>
                <a:lnTo>
                  <a:pt x="1497" y="1888"/>
                </a:lnTo>
                <a:lnTo>
                  <a:pt x="1590" y="1787"/>
                </a:lnTo>
                <a:lnTo>
                  <a:pt x="1687" y="1687"/>
                </a:lnTo>
                <a:lnTo>
                  <a:pt x="1787" y="1591"/>
                </a:lnTo>
                <a:lnTo>
                  <a:pt x="1887" y="1497"/>
                </a:lnTo>
                <a:lnTo>
                  <a:pt x="1991" y="1405"/>
                </a:lnTo>
                <a:lnTo>
                  <a:pt x="2097" y="1316"/>
                </a:lnTo>
                <a:lnTo>
                  <a:pt x="2204" y="1229"/>
                </a:lnTo>
                <a:lnTo>
                  <a:pt x="2313" y="1145"/>
                </a:lnTo>
                <a:lnTo>
                  <a:pt x="2425" y="1064"/>
                </a:lnTo>
                <a:lnTo>
                  <a:pt x="2539" y="985"/>
                </a:lnTo>
                <a:lnTo>
                  <a:pt x="2655" y="909"/>
                </a:lnTo>
                <a:lnTo>
                  <a:pt x="2774" y="835"/>
                </a:lnTo>
                <a:lnTo>
                  <a:pt x="2893" y="764"/>
                </a:lnTo>
                <a:lnTo>
                  <a:pt x="3014" y="696"/>
                </a:lnTo>
                <a:lnTo>
                  <a:pt x="3137" y="631"/>
                </a:lnTo>
                <a:lnTo>
                  <a:pt x="3262" y="569"/>
                </a:lnTo>
                <a:lnTo>
                  <a:pt x="3389" y="510"/>
                </a:lnTo>
                <a:lnTo>
                  <a:pt x="3517" y="454"/>
                </a:lnTo>
                <a:lnTo>
                  <a:pt x="3648" y="400"/>
                </a:lnTo>
                <a:lnTo>
                  <a:pt x="3779" y="351"/>
                </a:lnTo>
                <a:lnTo>
                  <a:pt x="3912" y="304"/>
                </a:lnTo>
                <a:lnTo>
                  <a:pt x="4046" y="259"/>
                </a:lnTo>
                <a:lnTo>
                  <a:pt x="4183" y="219"/>
                </a:lnTo>
                <a:lnTo>
                  <a:pt x="4319" y="182"/>
                </a:lnTo>
                <a:lnTo>
                  <a:pt x="4458" y="148"/>
                </a:lnTo>
                <a:lnTo>
                  <a:pt x="4599" y="118"/>
                </a:lnTo>
                <a:lnTo>
                  <a:pt x="4739" y="91"/>
                </a:lnTo>
                <a:lnTo>
                  <a:pt x="4882" y="67"/>
                </a:lnTo>
                <a:lnTo>
                  <a:pt x="5025" y="47"/>
                </a:lnTo>
                <a:lnTo>
                  <a:pt x="5170" y="30"/>
                </a:lnTo>
                <a:lnTo>
                  <a:pt x="5316" y="18"/>
                </a:lnTo>
                <a:lnTo>
                  <a:pt x="5463" y="9"/>
                </a:lnTo>
                <a:lnTo>
                  <a:pt x="5609" y="3"/>
                </a:lnTo>
                <a:lnTo>
                  <a:pt x="5758" y="0"/>
                </a:lnTo>
                <a:close/>
                <a:moveTo>
                  <a:pt x="8908" y="2610"/>
                </a:moveTo>
                <a:lnTo>
                  <a:pt x="8831" y="2536"/>
                </a:lnTo>
                <a:lnTo>
                  <a:pt x="8752" y="2463"/>
                </a:lnTo>
                <a:lnTo>
                  <a:pt x="8672" y="2392"/>
                </a:lnTo>
                <a:lnTo>
                  <a:pt x="8591" y="2323"/>
                </a:lnTo>
                <a:lnTo>
                  <a:pt x="8508" y="2255"/>
                </a:lnTo>
                <a:lnTo>
                  <a:pt x="8423" y="2191"/>
                </a:lnTo>
                <a:lnTo>
                  <a:pt x="8336" y="2127"/>
                </a:lnTo>
                <a:lnTo>
                  <a:pt x="8248" y="2066"/>
                </a:lnTo>
                <a:lnTo>
                  <a:pt x="8159" y="2008"/>
                </a:lnTo>
                <a:lnTo>
                  <a:pt x="8067" y="1950"/>
                </a:lnTo>
                <a:lnTo>
                  <a:pt x="7975" y="1896"/>
                </a:lnTo>
                <a:lnTo>
                  <a:pt x="7881" y="1843"/>
                </a:lnTo>
                <a:lnTo>
                  <a:pt x="7786" y="1793"/>
                </a:lnTo>
                <a:lnTo>
                  <a:pt x="7689" y="1745"/>
                </a:lnTo>
                <a:lnTo>
                  <a:pt x="7591" y="1699"/>
                </a:lnTo>
                <a:lnTo>
                  <a:pt x="7492" y="1655"/>
                </a:lnTo>
                <a:lnTo>
                  <a:pt x="7392" y="1614"/>
                </a:lnTo>
                <a:lnTo>
                  <a:pt x="7290" y="1576"/>
                </a:lnTo>
                <a:lnTo>
                  <a:pt x="7187" y="1539"/>
                </a:lnTo>
                <a:lnTo>
                  <a:pt x="7082" y="1505"/>
                </a:lnTo>
                <a:lnTo>
                  <a:pt x="6978" y="1475"/>
                </a:lnTo>
                <a:lnTo>
                  <a:pt x="6872" y="1446"/>
                </a:lnTo>
                <a:lnTo>
                  <a:pt x="6764" y="1419"/>
                </a:lnTo>
                <a:lnTo>
                  <a:pt x="6656" y="1396"/>
                </a:lnTo>
                <a:lnTo>
                  <a:pt x="6547" y="1375"/>
                </a:lnTo>
                <a:lnTo>
                  <a:pt x="6436" y="1357"/>
                </a:lnTo>
                <a:lnTo>
                  <a:pt x="6325" y="1341"/>
                </a:lnTo>
                <a:lnTo>
                  <a:pt x="6213" y="1329"/>
                </a:lnTo>
                <a:lnTo>
                  <a:pt x="6101" y="1319"/>
                </a:lnTo>
                <a:lnTo>
                  <a:pt x="5987" y="1311"/>
                </a:lnTo>
                <a:lnTo>
                  <a:pt x="5873" y="1307"/>
                </a:lnTo>
                <a:lnTo>
                  <a:pt x="5758" y="1305"/>
                </a:lnTo>
                <a:lnTo>
                  <a:pt x="5643" y="1307"/>
                </a:lnTo>
                <a:lnTo>
                  <a:pt x="5529" y="1311"/>
                </a:lnTo>
                <a:lnTo>
                  <a:pt x="5416" y="1319"/>
                </a:lnTo>
                <a:lnTo>
                  <a:pt x="5303" y="1329"/>
                </a:lnTo>
                <a:lnTo>
                  <a:pt x="5191" y="1341"/>
                </a:lnTo>
                <a:lnTo>
                  <a:pt x="5080" y="1357"/>
                </a:lnTo>
                <a:lnTo>
                  <a:pt x="4971" y="1375"/>
                </a:lnTo>
                <a:lnTo>
                  <a:pt x="4861" y="1396"/>
                </a:lnTo>
                <a:lnTo>
                  <a:pt x="4753" y="1419"/>
                </a:lnTo>
                <a:lnTo>
                  <a:pt x="4646" y="1446"/>
                </a:lnTo>
                <a:lnTo>
                  <a:pt x="4539" y="1475"/>
                </a:lnTo>
                <a:lnTo>
                  <a:pt x="4434" y="1505"/>
                </a:lnTo>
                <a:lnTo>
                  <a:pt x="4331" y="1539"/>
                </a:lnTo>
                <a:lnTo>
                  <a:pt x="4227" y="1576"/>
                </a:lnTo>
                <a:lnTo>
                  <a:pt x="4125" y="1614"/>
                </a:lnTo>
                <a:lnTo>
                  <a:pt x="4026" y="1655"/>
                </a:lnTo>
                <a:lnTo>
                  <a:pt x="3926" y="1699"/>
                </a:lnTo>
                <a:lnTo>
                  <a:pt x="3828" y="1745"/>
                </a:lnTo>
                <a:lnTo>
                  <a:pt x="3731" y="1793"/>
                </a:lnTo>
                <a:lnTo>
                  <a:pt x="3636" y="1843"/>
                </a:lnTo>
                <a:lnTo>
                  <a:pt x="3542" y="1896"/>
                </a:lnTo>
                <a:lnTo>
                  <a:pt x="3449" y="1950"/>
                </a:lnTo>
                <a:lnTo>
                  <a:pt x="3358" y="2008"/>
                </a:lnTo>
                <a:lnTo>
                  <a:pt x="3269" y="2066"/>
                </a:lnTo>
                <a:lnTo>
                  <a:pt x="3180" y="2127"/>
                </a:lnTo>
                <a:lnTo>
                  <a:pt x="3094" y="2191"/>
                </a:lnTo>
                <a:lnTo>
                  <a:pt x="3009" y="2255"/>
                </a:lnTo>
                <a:lnTo>
                  <a:pt x="2926" y="2323"/>
                </a:lnTo>
                <a:lnTo>
                  <a:pt x="2844" y="2392"/>
                </a:lnTo>
                <a:lnTo>
                  <a:pt x="2764" y="2463"/>
                </a:lnTo>
                <a:lnTo>
                  <a:pt x="2686" y="2536"/>
                </a:lnTo>
                <a:lnTo>
                  <a:pt x="2609" y="2610"/>
                </a:lnTo>
                <a:lnTo>
                  <a:pt x="2535" y="2687"/>
                </a:lnTo>
                <a:lnTo>
                  <a:pt x="2462" y="2765"/>
                </a:lnTo>
                <a:lnTo>
                  <a:pt x="2391" y="2845"/>
                </a:lnTo>
                <a:lnTo>
                  <a:pt x="2323" y="2926"/>
                </a:lnTo>
                <a:lnTo>
                  <a:pt x="2255" y="3009"/>
                </a:lnTo>
                <a:lnTo>
                  <a:pt x="2190" y="3095"/>
                </a:lnTo>
                <a:lnTo>
                  <a:pt x="2126" y="3181"/>
                </a:lnTo>
                <a:lnTo>
                  <a:pt x="2066" y="3269"/>
                </a:lnTo>
                <a:lnTo>
                  <a:pt x="2007" y="3359"/>
                </a:lnTo>
                <a:lnTo>
                  <a:pt x="1950" y="3450"/>
                </a:lnTo>
                <a:lnTo>
                  <a:pt x="1895" y="3543"/>
                </a:lnTo>
                <a:lnTo>
                  <a:pt x="1843" y="3637"/>
                </a:lnTo>
                <a:lnTo>
                  <a:pt x="1793" y="3732"/>
                </a:lnTo>
                <a:lnTo>
                  <a:pt x="1744" y="3828"/>
                </a:lnTo>
                <a:lnTo>
                  <a:pt x="1698" y="3927"/>
                </a:lnTo>
                <a:lnTo>
                  <a:pt x="1655" y="4026"/>
                </a:lnTo>
                <a:lnTo>
                  <a:pt x="1614" y="4126"/>
                </a:lnTo>
                <a:lnTo>
                  <a:pt x="1576" y="4228"/>
                </a:lnTo>
                <a:lnTo>
                  <a:pt x="1539" y="4332"/>
                </a:lnTo>
                <a:lnTo>
                  <a:pt x="1505" y="4435"/>
                </a:lnTo>
                <a:lnTo>
                  <a:pt x="1474" y="4540"/>
                </a:lnTo>
                <a:lnTo>
                  <a:pt x="1445" y="4647"/>
                </a:lnTo>
                <a:lnTo>
                  <a:pt x="1419" y="4754"/>
                </a:lnTo>
                <a:lnTo>
                  <a:pt x="1396" y="4862"/>
                </a:lnTo>
                <a:lnTo>
                  <a:pt x="1375" y="4972"/>
                </a:lnTo>
                <a:lnTo>
                  <a:pt x="1356" y="5081"/>
                </a:lnTo>
                <a:lnTo>
                  <a:pt x="1341" y="5192"/>
                </a:lnTo>
                <a:lnTo>
                  <a:pt x="1328" y="5304"/>
                </a:lnTo>
                <a:lnTo>
                  <a:pt x="1318" y="5417"/>
                </a:lnTo>
                <a:lnTo>
                  <a:pt x="1311" y="5530"/>
                </a:lnTo>
                <a:lnTo>
                  <a:pt x="1307" y="5644"/>
                </a:lnTo>
                <a:lnTo>
                  <a:pt x="1305" y="5760"/>
                </a:lnTo>
                <a:lnTo>
                  <a:pt x="1303" y="5760"/>
                </a:lnTo>
                <a:lnTo>
                  <a:pt x="1304" y="5875"/>
                </a:lnTo>
                <a:lnTo>
                  <a:pt x="1309" y="5989"/>
                </a:lnTo>
                <a:lnTo>
                  <a:pt x="1316" y="6102"/>
                </a:lnTo>
                <a:lnTo>
                  <a:pt x="1325" y="6215"/>
                </a:lnTo>
                <a:lnTo>
                  <a:pt x="1339" y="6327"/>
                </a:lnTo>
                <a:lnTo>
                  <a:pt x="1354" y="6436"/>
                </a:lnTo>
                <a:lnTo>
                  <a:pt x="1373" y="6547"/>
                </a:lnTo>
                <a:lnTo>
                  <a:pt x="1393" y="6656"/>
                </a:lnTo>
                <a:lnTo>
                  <a:pt x="1417" y="6764"/>
                </a:lnTo>
                <a:lnTo>
                  <a:pt x="1443" y="6871"/>
                </a:lnTo>
                <a:lnTo>
                  <a:pt x="1472" y="6978"/>
                </a:lnTo>
                <a:lnTo>
                  <a:pt x="1503" y="7083"/>
                </a:lnTo>
                <a:lnTo>
                  <a:pt x="1537" y="7186"/>
                </a:lnTo>
                <a:lnTo>
                  <a:pt x="1574" y="7289"/>
                </a:lnTo>
                <a:lnTo>
                  <a:pt x="1612" y="7391"/>
                </a:lnTo>
                <a:lnTo>
                  <a:pt x="1653" y="7492"/>
                </a:lnTo>
                <a:lnTo>
                  <a:pt x="1697" y="7591"/>
                </a:lnTo>
                <a:lnTo>
                  <a:pt x="1742" y="7689"/>
                </a:lnTo>
                <a:lnTo>
                  <a:pt x="1791" y="7786"/>
                </a:lnTo>
                <a:lnTo>
                  <a:pt x="1841" y="7881"/>
                </a:lnTo>
                <a:lnTo>
                  <a:pt x="1894" y="7975"/>
                </a:lnTo>
                <a:lnTo>
                  <a:pt x="1949" y="8068"/>
                </a:lnTo>
                <a:lnTo>
                  <a:pt x="2005" y="8159"/>
                </a:lnTo>
                <a:lnTo>
                  <a:pt x="2065" y="8249"/>
                </a:lnTo>
                <a:lnTo>
                  <a:pt x="2126" y="8337"/>
                </a:lnTo>
                <a:lnTo>
                  <a:pt x="2189" y="8423"/>
                </a:lnTo>
                <a:lnTo>
                  <a:pt x="2255" y="8509"/>
                </a:lnTo>
                <a:lnTo>
                  <a:pt x="2322" y="8592"/>
                </a:lnTo>
                <a:lnTo>
                  <a:pt x="2390" y="8674"/>
                </a:lnTo>
                <a:lnTo>
                  <a:pt x="2462" y="8754"/>
                </a:lnTo>
                <a:lnTo>
                  <a:pt x="2535" y="8832"/>
                </a:lnTo>
                <a:lnTo>
                  <a:pt x="2609" y="8909"/>
                </a:lnTo>
                <a:lnTo>
                  <a:pt x="2686" y="8983"/>
                </a:lnTo>
                <a:lnTo>
                  <a:pt x="2764" y="9056"/>
                </a:lnTo>
                <a:lnTo>
                  <a:pt x="2844" y="9127"/>
                </a:lnTo>
                <a:lnTo>
                  <a:pt x="2926" y="9196"/>
                </a:lnTo>
                <a:lnTo>
                  <a:pt x="3009" y="9264"/>
                </a:lnTo>
                <a:lnTo>
                  <a:pt x="3094" y="9328"/>
                </a:lnTo>
                <a:lnTo>
                  <a:pt x="3180" y="9392"/>
                </a:lnTo>
                <a:lnTo>
                  <a:pt x="3269" y="9453"/>
                </a:lnTo>
                <a:lnTo>
                  <a:pt x="3358" y="9512"/>
                </a:lnTo>
                <a:lnTo>
                  <a:pt x="3449" y="9569"/>
                </a:lnTo>
                <a:lnTo>
                  <a:pt x="3542" y="9623"/>
                </a:lnTo>
                <a:lnTo>
                  <a:pt x="3636" y="9676"/>
                </a:lnTo>
                <a:lnTo>
                  <a:pt x="3731" y="9726"/>
                </a:lnTo>
                <a:lnTo>
                  <a:pt x="3828" y="9774"/>
                </a:lnTo>
                <a:lnTo>
                  <a:pt x="3926" y="9820"/>
                </a:lnTo>
                <a:lnTo>
                  <a:pt x="4026" y="9864"/>
                </a:lnTo>
                <a:lnTo>
                  <a:pt x="4125" y="9905"/>
                </a:lnTo>
                <a:lnTo>
                  <a:pt x="4227" y="9944"/>
                </a:lnTo>
                <a:lnTo>
                  <a:pt x="4331" y="9980"/>
                </a:lnTo>
                <a:lnTo>
                  <a:pt x="4434" y="10014"/>
                </a:lnTo>
                <a:lnTo>
                  <a:pt x="4539" y="10044"/>
                </a:lnTo>
                <a:lnTo>
                  <a:pt x="4646" y="10073"/>
                </a:lnTo>
                <a:lnTo>
                  <a:pt x="4753" y="10100"/>
                </a:lnTo>
                <a:lnTo>
                  <a:pt x="4861" y="10123"/>
                </a:lnTo>
                <a:lnTo>
                  <a:pt x="4971" y="10144"/>
                </a:lnTo>
                <a:lnTo>
                  <a:pt x="5080" y="10162"/>
                </a:lnTo>
                <a:lnTo>
                  <a:pt x="5191" y="10178"/>
                </a:lnTo>
                <a:lnTo>
                  <a:pt x="5303" y="10190"/>
                </a:lnTo>
                <a:lnTo>
                  <a:pt x="5416" y="10200"/>
                </a:lnTo>
                <a:lnTo>
                  <a:pt x="5529" y="10208"/>
                </a:lnTo>
                <a:lnTo>
                  <a:pt x="5643" y="10212"/>
                </a:lnTo>
                <a:lnTo>
                  <a:pt x="5758" y="10214"/>
                </a:lnTo>
                <a:lnTo>
                  <a:pt x="5873" y="10212"/>
                </a:lnTo>
                <a:lnTo>
                  <a:pt x="5987" y="10208"/>
                </a:lnTo>
                <a:lnTo>
                  <a:pt x="6101" y="10200"/>
                </a:lnTo>
                <a:lnTo>
                  <a:pt x="6213" y="10190"/>
                </a:lnTo>
                <a:lnTo>
                  <a:pt x="6325" y="10178"/>
                </a:lnTo>
                <a:lnTo>
                  <a:pt x="6436" y="10162"/>
                </a:lnTo>
                <a:lnTo>
                  <a:pt x="6547" y="10144"/>
                </a:lnTo>
                <a:lnTo>
                  <a:pt x="6656" y="10123"/>
                </a:lnTo>
                <a:lnTo>
                  <a:pt x="6764" y="10100"/>
                </a:lnTo>
                <a:lnTo>
                  <a:pt x="6872" y="10073"/>
                </a:lnTo>
                <a:lnTo>
                  <a:pt x="6978" y="10044"/>
                </a:lnTo>
                <a:lnTo>
                  <a:pt x="7082" y="10014"/>
                </a:lnTo>
                <a:lnTo>
                  <a:pt x="7187" y="9980"/>
                </a:lnTo>
                <a:lnTo>
                  <a:pt x="7290" y="9944"/>
                </a:lnTo>
                <a:lnTo>
                  <a:pt x="7392" y="9905"/>
                </a:lnTo>
                <a:lnTo>
                  <a:pt x="7492" y="9864"/>
                </a:lnTo>
                <a:lnTo>
                  <a:pt x="7591" y="9820"/>
                </a:lnTo>
                <a:lnTo>
                  <a:pt x="7689" y="9774"/>
                </a:lnTo>
                <a:lnTo>
                  <a:pt x="7786" y="9726"/>
                </a:lnTo>
                <a:lnTo>
                  <a:pt x="7881" y="9676"/>
                </a:lnTo>
                <a:lnTo>
                  <a:pt x="7975" y="9623"/>
                </a:lnTo>
                <a:lnTo>
                  <a:pt x="8067" y="9569"/>
                </a:lnTo>
                <a:lnTo>
                  <a:pt x="8159" y="9512"/>
                </a:lnTo>
                <a:lnTo>
                  <a:pt x="8248" y="9453"/>
                </a:lnTo>
                <a:lnTo>
                  <a:pt x="8336" y="9392"/>
                </a:lnTo>
                <a:lnTo>
                  <a:pt x="8423" y="9328"/>
                </a:lnTo>
                <a:lnTo>
                  <a:pt x="8508" y="9264"/>
                </a:lnTo>
                <a:lnTo>
                  <a:pt x="8591" y="9196"/>
                </a:lnTo>
                <a:lnTo>
                  <a:pt x="8672" y="9127"/>
                </a:lnTo>
                <a:lnTo>
                  <a:pt x="8752" y="9056"/>
                </a:lnTo>
                <a:lnTo>
                  <a:pt x="8831" y="8983"/>
                </a:lnTo>
                <a:lnTo>
                  <a:pt x="8908" y="8909"/>
                </a:lnTo>
                <a:lnTo>
                  <a:pt x="8983" y="8832"/>
                </a:lnTo>
                <a:lnTo>
                  <a:pt x="9055" y="8754"/>
                </a:lnTo>
                <a:lnTo>
                  <a:pt x="9126" y="8674"/>
                </a:lnTo>
                <a:lnTo>
                  <a:pt x="9195" y="8592"/>
                </a:lnTo>
                <a:lnTo>
                  <a:pt x="9263" y="8509"/>
                </a:lnTo>
                <a:lnTo>
                  <a:pt x="9328" y="8423"/>
                </a:lnTo>
                <a:lnTo>
                  <a:pt x="9391" y="8337"/>
                </a:lnTo>
                <a:lnTo>
                  <a:pt x="9452" y="8249"/>
                </a:lnTo>
                <a:lnTo>
                  <a:pt x="9512" y="8159"/>
                </a:lnTo>
                <a:lnTo>
                  <a:pt x="9568" y="8068"/>
                </a:lnTo>
                <a:lnTo>
                  <a:pt x="9623" y="7975"/>
                </a:lnTo>
                <a:lnTo>
                  <a:pt x="9676" y="7881"/>
                </a:lnTo>
                <a:lnTo>
                  <a:pt x="9726" y="7786"/>
                </a:lnTo>
                <a:lnTo>
                  <a:pt x="9774" y="7689"/>
                </a:lnTo>
                <a:lnTo>
                  <a:pt x="9820" y="7591"/>
                </a:lnTo>
                <a:lnTo>
                  <a:pt x="9864" y="7492"/>
                </a:lnTo>
                <a:lnTo>
                  <a:pt x="9905" y="7391"/>
                </a:lnTo>
                <a:lnTo>
                  <a:pt x="9944" y="7289"/>
                </a:lnTo>
                <a:lnTo>
                  <a:pt x="9980" y="7186"/>
                </a:lnTo>
                <a:lnTo>
                  <a:pt x="10014" y="7083"/>
                </a:lnTo>
                <a:lnTo>
                  <a:pt x="10045" y="6978"/>
                </a:lnTo>
                <a:lnTo>
                  <a:pt x="10074" y="6871"/>
                </a:lnTo>
                <a:lnTo>
                  <a:pt x="10100" y="6764"/>
                </a:lnTo>
                <a:lnTo>
                  <a:pt x="10124" y="6656"/>
                </a:lnTo>
                <a:lnTo>
                  <a:pt x="10144" y="6547"/>
                </a:lnTo>
                <a:lnTo>
                  <a:pt x="10163" y="6436"/>
                </a:lnTo>
                <a:lnTo>
                  <a:pt x="10178" y="6327"/>
                </a:lnTo>
                <a:lnTo>
                  <a:pt x="10191" y="6215"/>
                </a:lnTo>
                <a:lnTo>
                  <a:pt x="10202" y="6102"/>
                </a:lnTo>
                <a:lnTo>
                  <a:pt x="10209" y="5989"/>
                </a:lnTo>
                <a:lnTo>
                  <a:pt x="10213" y="5875"/>
                </a:lnTo>
                <a:lnTo>
                  <a:pt x="10214" y="5760"/>
                </a:lnTo>
                <a:lnTo>
                  <a:pt x="10212" y="5760"/>
                </a:lnTo>
                <a:lnTo>
                  <a:pt x="10210" y="5644"/>
                </a:lnTo>
                <a:lnTo>
                  <a:pt x="10206" y="5530"/>
                </a:lnTo>
                <a:lnTo>
                  <a:pt x="10199" y="5417"/>
                </a:lnTo>
                <a:lnTo>
                  <a:pt x="10188" y="5304"/>
                </a:lnTo>
                <a:lnTo>
                  <a:pt x="10176" y="5192"/>
                </a:lnTo>
                <a:lnTo>
                  <a:pt x="10161" y="5081"/>
                </a:lnTo>
                <a:lnTo>
                  <a:pt x="10142" y="4972"/>
                </a:lnTo>
                <a:lnTo>
                  <a:pt x="10122" y="4862"/>
                </a:lnTo>
                <a:lnTo>
                  <a:pt x="10098" y="4754"/>
                </a:lnTo>
                <a:lnTo>
                  <a:pt x="10071" y="4647"/>
                </a:lnTo>
                <a:lnTo>
                  <a:pt x="10043" y="4540"/>
                </a:lnTo>
                <a:lnTo>
                  <a:pt x="10012" y="4435"/>
                </a:lnTo>
                <a:lnTo>
                  <a:pt x="9978" y="4332"/>
                </a:lnTo>
                <a:lnTo>
                  <a:pt x="9942" y="4228"/>
                </a:lnTo>
                <a:lnTo>
                  <a:pt x="9903" y="4126"/>
                </a:lnTo>
                <a:lnTo>
                  <a:pt x="9862" y="4026"/>
                </a:lnTo>
                <a:lnTo>
                  <a:pt x="9819" y="3927"/>
                </a:lnTo>
                <a:lnTo>
                  <a:pt x="9772" y="3828"/>
                </a:lnTo>
                <a:lnTo>
                  <a:pt x="9724" y="3732"/>
                </a:lnTo>
                <a:lnTo>
                  <a:pt x="9674" y="3637"/>
                </a:lnTo>
                <a:lnTo>
                  <a:pt x="9621" y="3543"/>
                </a:lnTo>
                <a:lnTo>
                  <a:pt x="9567" y="3450"/>
                </a:lnTo>
                <a:lnTo>
                  <a:pt x="9510" y="3359"/>
                </a:lnTo>
                <a:lnTo>
                  <a:pt x="9451" y="3269"/>
                </a:lnTo>
                <a:lnTo>
                  <a:pt x="9390" y="3181"/>
                </a:lnTo>
                <a:lnTo>
                  <a:pt x="9327" y="3095"/>
                </a:lnTo>
                <a:lnTo>
                  <a:pt x="9262" y="3009"/>
                </a:lnTo>
                <a:lnTo>
                  <a:pt x="9195" y="2926"/>
                </a:lnTo>
                <a:lnTo>
                  <a:pt x="9125" y="2845"/>
                </a:lnTo>
                <a:lnTo>
                  <a:pt x="9054" y="2765"/>
                </a:lnTo>
                <a:lnTo>
                  <a:pt x="8982" y="2687"/>
                </a:lnTo>
                <a:lnTo>
                  <a:pt x="8908" y="2610"/>
                </a:lnTo>
                <a:close/>
              </a:path>
            </a:pathLst>
          </a:custGeom>
          <a:solidFill>
            <a:schemeClr val="bg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Freeform 7"/>
          <p:cNvSpPr>
            <a:spLocks/>
          </p:cNvSpPr>
          <p:nvPr/>
        </p:nvSpPr>
        <p:spPr bwMode="auto">
          <a:xfrm>
            <a:off x="3236992" y="3133009"/>
            <a:ext cx="314955" cy="745874"/>
          </a:xfrm>
          <a:custGeom>
            <a:avLst/>
            <a:gdLst>
              <a:gd name="T0" fmla="*/ 0 w 2155"/>
              <a:gd name="T1" fmla="*/ 5091 h 5091"/>
              <a:gd name="T2" fmla="*/ 1 w 2155"/>
              <a:gd name="T3" fmla="*/ 4195 h 5091"/>
              <a:gd name="T4" fmla="*/ 8 w 2155"/>
              <a:gd name="T5" fmla="*/ 4082 h 5091"/>
              <a:gd name="T6" fmla="*/ 22 w 2155"/>
              <a:gd name="T7" fmla="*/ 3974 h 5091"/>
              <a:gd name="T8" fmla="*/ 39 w 2155"/>
              <a:gd name="T9" fmla="*/ 3871 h 5091"/>
              <a:gd name="T10" fmla="*/ 64 w 2155"/>
              <a:gd name="T11" fmla="*/ 3773 h 5091"/>
              <a:gd name="T12" fmla="*/ 93 w 2155"/>
              <a:gd name="T13" fmla="*/ 3680 h 5091"/>
              <a:gd name="T14" fmla="*/ 126 w 2155"/>
              <a:gd name="T15" fmla="*/ 3595 h 5091"/>
              <a:gd name="T16" fmla="*/ 164 w 2155"/>
              <a:gd name="T17" fmla="*/ 3518 h 5091"/>
              <a:gd name="T18" fmla="*/ 208 w 2155"/>
              <a:gd name="T19" fmla="*/ 3448 h 5091"/>
              <a:gd name="T20" fmla="*/ 256 w 2155"/>
              <a:gd name="T21" fmla="*/ 3388 h 5091"/>
              <a:gd name="T22" fmla="*/ 307 w 2155"/>
              <a:gd name="T23" fmla="*/ 3335 h 5091"/>
              <a:gd name="T24" fmla="*/ 290 w 2155"/>
              <a:gd name="T25" fmla="*/ 1739 h 5091"/>
              <a:gd name="T26" fmla="*/ 239 w 2155"/>
              <a:gd name="T27" fmla="*/ 1684 h 5091"/>
              <a:gd name="T28" fmla="*/ 193 w 2155"/>
              <a:gd name="T29" fmla="*/ 1621 h 5091"/>
              <a:gd name="T30" fmla="*/ 151 w 2155"/>
              <a:gd name="T31" fmla="*/ 1548 h 5091"/>
              <a:gd name="T32" fmla="*/ 114 w 2155"/>
              <a:gd name="T33" fmla="*/ 1468 h 5091"/>
              <a:gd name="T34" fmla="*/ 82 w 2155"/>
              <a:gd name="T35" fmla="*/ 1380 h 5091"/>
              <a:gd name="T36" fmla="*/ 55 w 2155"/>
              <a:gd name="T37" fmla="*/ 1287 h 5091"/>
              <a:gd name="T38" fmla="*/ 33 w 2155"/>
              <a:gd name="T39" fmla="*/ 1186 h 5091"/>
              <a:gd name="T40" fmla="*/ 17 w 2155"/>
              <a:gd name="T41" fmla="*/ 1081 h 5091"/>
              <a:gd name="T42" fmla="*/ 5 w 2155"/>
              <a:gd name="T43" fmla="*/ 971 h 5091"/>
              <a:gd name="T44" fmla="*/ 0 w 2155"/>
              <a:gd name="T45" fmla="*/ 857 h 5091"/>
              <a:gd name="T46" fmla="*/ 1462 w 2155"/>
              <a:gd name="T47" fmla="*/ 1272 h 5091"/>
              <a:gd name="T48" fmla="*/ 1883 w 2155"/>
              <a:gd name="T49" fmla="*/ 1642 h 5091"/>
              <a:gd name="T50" fmla="*/ 1932 w 2155"/>
              <a:gd name="T51" fmla="*/ 1700 h 5091"/>
              <a:gd name="T52" fmla="*/ 1976 w 2155"/>
              <a:gd name="T53" fmla="*/ 1767 h 5091"/>
              <a:gd name="T54" fmla="*/ 2016 w 2155"/>
              <a:gd name="T55" fmla="*/ 1842 h 5091"/>
              <a:gd name="T56" fmla="*/ 2052 w 2155"/>
              <a:gd name="T57" fmla="*/ 1925 h 5091"/>
              <a:gd name="T58" fmla="*/ 2083 w 2155"/>
              <a:gd name="T59" fmla="*/ 2014 h 5091"/>
              <a:gd name="T60" fmla="*/ 2108 w 2155"/>
              <a:gd name="T61" fmla="*/ 2111 h 5091"/>
              <a:gd name="T62" fmla="*/ 2128 w 2155"/>
              <a:gd name="T63" fmla="*/ 2212 h 5091"/>
              <a:gd name="T64" fmla="*/ 2143 w 2155"/>
              <a:gd name="T65" fmla="*/ 2319 h 5091"/>
              <a:gd name="T66" fmla="*/ 2152 w 2155"/>
              <a:gd name="T67" fmla="*/ 2430 h 5091"/>
              <a:gd name="T68" fmla="*/ 2155 w 2155"/>
              <a:gd name="T69" fmla="*/ 2545 h 5091"/>
              <a:gd name="T70" fmla="*/ 2152 w 2155"/>
              <a:gd name="T71" fmla="*/ 2660 h 5091"/>
              <a:gd name="T72" fmla="*/ 2143 w 2155"/>
              <a:gd name="T73" fmla="*/ 2772 h 5091"/>
              <a:gd name="T74" fmla="*/ 2128 w 2155"/>
              <a:gd name="T75" fmla="*/ 2879 h 5091"/>
              <a:gd name="T76" fmla="*/ 2108 w 2155"/>
              <a:gd name="T77" fmla="*/ 2981 h 5091"/>
              <a:gd name="T78" fmla="*/ 2083 w 2155"/>
              <a:gd name="T79" fmla="*/ 3076 h 5091"/>
              <a:gd name="T80" fmla="*/ 2052 w 2155"/>
              <a:gd name="T81" fmla="*/ 3167 h 5091"/>
              <a:gd name="T82" fmla="*/ 2016 w 2155"/>
              <a:gd name="T83" fmla="*/ 3249 h 5091"/>
              <a:gd name="T84" fmla="*/ 1976 w 2155"/>
              <a:gd name="T85" fmla="*/ 3324 h 5091"/>
              <a:gd name="T86" fmla="*/ 1932 w 2155"/>
              <a:gd name="T87" fmla="*/ 3391 h 5091"/>
              <a:gd name="T88" fmla="*/ 1883 w 2155"/>
              <a:gd name="T89" fmla="*/ 3449 h 50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155" h="5091">
                <a:moveTo>
                  <a:pt x="1848" y="3482"/>
                </a:moveTo>
                <a:lnTo>
                  <a:pt x="1462" y="3818"/>
                </a:lnTo>
                <a:lnTo>
                  <a:pt x="0" y="5091"/>
                </a:lnTo>
                <a:lnTo>
                  <a:pt x="0" y="4272"/>
                </a:lnTo>
                <a:lnTo>
                  <a:pt x="0" y="4233"/>
                </a:lnTo>
                <a:lnTo>
                  <a:pt x="1" y="4195"/>
                </a:lnTo>
                <a:lnTo>
                  <a:pt x="3" y="4157"/>
                </a:lnTo>
                <a:lnTo>
                  <a:pt x="5" y="4120"/>
                </a:lnTo>
                <a:lnTo>
                  <a:pt x="8" y="4082"/>
                </a:lnTo>
                <a:lnTo>
                  <a:pt x="12" y="4046"/>
                </a:lnTo>
                <a:lnTo>
                  <a:pt x="17" y="4010"/>
                </a:lnTo>
                <a:lnTo>
                  <a:pt x="22" y="3974"/>
                </a:lnTo>
                <a:lnTo>
                  <a:pt x="27" y="3939"/>
                </a:lnTo>
                <a:lnTo>
                  <a:pt x="33" y="3904"/>
                </a:lnTo>
                <a:lnTo>
                  <a:pt x="39" y="3871"/>
                </a:lnTo>
                <a:lnTo>
                  <a:pt x="47" y="3838"/>
                </a:lnTo>
                <a:lnTo>
                  <a:pt x="55" y="3805"/>
                </a:lnTo>
                <a:lnTo>
                  <a:pt x="64" y="3773"/>
                </a:lnTo>
                <a:lnTo>
                  <a:pt x="72" y="3741"/>
                </a:lnTo>
                <a:lnTo>
                  <a:pt x="82" y="3710"/>
                </a:lnTo>
                <a:lnTo>
                  <a:pt x="93" y="3680"/>
                </a:lnTo>
                <a:lnTo>
                  <a:pt x="103" y="3652"/>
                </a:lnTo>
                <a:lnTo>
                  <a:pt x="114" y="3623"/>
                </a:lnTo>
                <a:lnTo>
                  <a:pt x="126" y="3595"/>
                </a:lnTo>
                <a:lnTo>
                  <a:pt x="139" y="3568"/>
                </a:lnTo>
                <a:lnTo>
                  <a:pt x="151" y="3543"/>
                </a:lnTo>
                <a:lnTo>
                  <a:pt x="164" y="3518"/>
                </a:lnTo>
                <a:lnTo>
                  <a:pt x="179" y="3493"/>
                </a:lnTo>
                <a:lnTo>
                  <a:pt x="193" y="3471"/>
                </a:lnTo>
                <a:lnTo>
                  <a:pt x="208" y="3448"/>
                </a:lnTo>
                <a:lnTo>
                  <a:pt x="223" y="3427"/>
                </a:lnTo>
                <a:lnTo>
                  <a:pt x="239" y="3406"/>
                </a:lnTo>
                <a:lnTo>
                  <a:pt x="256" y="3388"/>
                </a:lnTo>
                <a:lnTo>
                  <a:pt x="272" y="3369"/>
                </a:lnTo>
                <a:lnTo>
                  <a:pt x="290" y="3352"/>
                </a:lnTo>
                <a:lnTo>
                  <a:pt x="307" y="3335"/>
                </a:lnTo>
                <a:lnTo>
                  <a:pt x="1215" y="2545"/>
                </a:lnTo>
                <a:lnTo>
                  <a:pt x="307" y="1755"/>
                </a:lnTo>
                <a:lnTo>
                  <a:pt x="290" y="1739"/>
                </a:lnTo>
                <a:lnTo>
                  <a:pt x="272" y="1722"/>
                </a:lnTo>
                <a:lnTo>
                  <a:pt x="256" y="1704"/>
                </a:lnTo>
                <a:lnTo>
                  <a:pt x="239" y="1684"/>
                </a:lnTo>
                <a:lnTo>
                  <a:pt x="223" y="1664"/>
                </a:lnTo>
                <a:lnTo>
                  <a:pt x="208" y="1643"/>
                </a:lnTo>
                <a:lnTo>
                  <a:pt x="193" y="1621"/>
                </a:lnTo>
                <a:lnTo>
                  <a:pt x="179" y="1597"/>
                </a:lnTo>
                <a:lnTo>
                  <a:pt x="164" y="1573"/>
                </a:lnTo>
                <a:lnTo>
                  <a:pt x="151" y="1548"/>
                </a:lnTo>
                <a:lnTo>
                  <a:pt x="139" y="1522"/>
                </a:lnTo>
                <a:lnTo>
                  <a:pt x="126" y="1495"/>
                </a:lnTo>
                <a:lnTo>
                  <a:pt x="114" y="1468"/>
                </a:lnTo>
                <a:lnTo>
                  <a:pt x="103" y="1440"/>
                </a:lnTo>
                <a:lnTo>
                  <a:pt x="93" y="1410"/>
                </a:lnTo>
                <a:lnTo>
                  <a:pt x="82" y="1380"/>
                </a:lnTo>
                <a:lnTo>
                  <a:pt x="72" y="1350"/>
                </a:lnTo>
                <a:lnTo>
                  <a:pt x="64" y="1319"/>
                </a:lnTo>
                <a:lnTo>
                  <a:pt x="55" y="1287"/>
                </a:lnTo>
                <a:lnTo>
                  <a:pt x="47" y="1254"/>
                </a:lnTo>
                <a:lnTo>
                  <a:pt x="39" y="1221"/>
                </a:lnTo>
                <a:lnTo>
                  <a:pt x="33" y="1186"/>
                </a:lnTo>
                <a:lnTo>
                  <a:pt x="27" y="1152"/>
                </a:lnTo>
                <a:lnTo>
                  <a:pt x="22" y="1117"/>
                </a:lnTo>
                <a:lnTo>
                  <a:pt x="17" y="1081"/>
                </a:lnTo>
                <a:lnTo>
                  <a:pt x="12" y="1045"/>
                </a:lnTo>
                <a:lnTo>
                  <a:pt x="8" y="1008"/>
                </a:lnTo>
                <a:lnTo>
                  <a:pt x="5" y="971"/>
                </a:lnTo>
                <a:lnTo>
                  <a:pt x="3" y="933"/>
                </a:lnTo>
                <a:lnTo>
                  <a:pt x="1" y="895"/>
                </a:lnTo>
                <a:lnTo>
                  <a:pt x="0" y="857"/>
                </a:lnTo>
                <a:lnTo>
                  <a:pt x="0" y="818"/>
                </a:lnTo>
                <a:lnTo>
                  <a:pt x="0" y="0"/>
                </a:lnTo>
                <a:lnTo>
                  <a:pt x="1462" y="1272"/>
                </a:lnTo>
                <a:lnTo>
                  <a:pt x="1848" y="1608"/>
                </a:lnTo>
                <a:lnTo>
                  <a:pt x="1865" y="1625"/>
                </a:lnTo>
                <a:lnTo>
                  <a:pt x="1883" y="1642"/>
                </a:lnTo>
                <a:lnTo>
                  <a:pt x="1899" y="1661"/>
                </a:lnTo>
                <a:lnTo>
                  <a:pt x="1916" y="1679"/>
                </a:lnTo>
                <a:lnTo>
                  <a:pt x="1932" y="1700"/>
                </a:lnTo>
                <a:lnTo>
                  <a:pt x="1948" y="1721"/>
                </a:lnTo>
                <a:lnTo>
                  <a:pt x="1962" y="1744"/>
                </a:lnTo>
                <a:lnTo>
                  <a:pt x="1976" y="1767"/>
                </a:lnTo>
                <a:lnTo>
                  <a:pt x="1991" y="1791"/>
                </a:lnTo>
                <a:lnTo>
                  <a:pt x="2004" y="1816"/>
                </a:lnTo>
                <a:lnTo>
                  <a:pt x="2016" y="1842"/>
                </a:lnTo>
                <a:lnTo>
                  <a:pt x="2029" y="1868"/>
                </a:lnTo>
                <a:lnTo>
                  <a:pt x="2041" y="1896"/>
                </a:lnTo>
                <a:lnTo>
                  <a:pt x="2052" y="1925"/>
                </a:lnTo>
                <a:lnTo>
                  <a:pt x="2063" y="1954"/>
                </a:lnTo>
                <a:lnTo>
                  <a:pt x="2073" y="1983"/>
                </a:lnTo>
                <a:lnTo>
                  <a:pt x="2083" y="2014"/>
                </a:lnTo>
                <a:lnTo>
                  <a:pt x="2091" y="2046"/>
                </a:lnTo>
                <a:lnTo>
                  <a:pt x="2101" y="2078"/>
                </a:lnTo>
                <a:lnTo>
                  <a:pt x="2108" y="2111"/>
                </a:lnTo>
                <a:lnTo>
                  <a:pt x="2115" y="2144"/>
                </a:lnTo>
                <a:lnTo>
                  <a:pt x="2122" y="2178"/>
                </a:lnTo>
                <a:lnTo>
                  <a:pt x="2128" y="2212"/>
                </a:lnTo>
                <a:lnTo>
                  <a:pt x="2133" y="2247"/>
                </a:lnTo>
                <a:lnTo>
                  <a:pt x="2139" y="2283"/>
                </a:lnTo>
                <a:lnTo>
                  <a:pt x="2143" y="2319"/>
                </a:lnTo>
                <a:lnTo>
                  <a:pt x="2147" y="2355"/>
                </a:lnTo>
                <a:lnTo>
                  <a:pt x="2150" y="2393"/>
                </a:lnTo>
                <a:lnTo>
                  <a:pt x="2152" y="2430"/>
                </a:lnTo>
                <a:lnTo>
                  <a:pt x="2154" y="2468"/>
                </a:lnTo>
                <a:lnTo>
                  <a:pt x="2155" y="2506"/>
                </a:lnTo>
                <a:lnTo>
                  <a:pt x="2155" y="2545"/>
                </a:lnTo>
                <a:lnTo>
                  <a:pt x="2155" y="2584"/>
                </a:lnTo>
                <a:lnTo>
                  <a:pt x="2154" y="2622"/>
                </a:lnTo>
                <a:lnTo>
                  <a:pt x="2152" y="2660"/>
                </a:lnTo>
                <a:lnTo>
                  <a:pt x="2150" y="2698"/>
                </a:lnTo>
                <a:lnTo>
                  <a:pt x="2147" y="2735"/>
                </a:lnTo>
                <a:lnTo>
                  <a:pt x="2143" y="2772"/>
                </a:lnTo>
                <a:lnTo>
                  <a:pt x="2139" y="2808"/>
                </a:lnTo>
                <a:lnTo>
                  <a:pt x="2133" y="2844"/>
                </a:lnTo>
                <a:lnTo>
                  <a:pt x="2128" y="2879"/>
                </a:lnTo>
                <a:lnTo>
                  <a:pt x="2122" y="2913"/>
                </a:lnTo>
                <a:lnTo>
                  <a:pt x="2115" y="2948"/>
                </a:lnTo>
                <a:lnTo>
                  <a:pt x="2108" y="2981"/>
                </a:lnTo>
                <a:lnTo>
                  <a:pt x="2101" y="3014"/>
                </a:lnTo>
                <a:lnTo>
                  <a:pt x="2091" y="3046"/>
                </a:lnTo>
                <a:lnTo>
                  <a:pt x="2083" y="3076"/>
                </a:lnTo>
                <a:lnTo>
                  <a:pt x="2073" y="3107"/>
                </a:lnTo>
                <a:lnTo>
                  <a:pt x="2063" y="3137"/>
                </a:lnTo>
                <a:lnTo>
                  <a:pt x="2052" y="3167"/>
                </a:lnTo>
                <a:lnTo>
                  <a:pt x="2041" y="3195"/>
                </a:lnTo>
                <a:lnTo>
                  <a:pt x="2029" y="3222"/>
                </a:lnTo>
                <a:lnTo>
                  <a:pt x="2016" y="3249"/>
                </a:lnTo>
                <a:lnTo>
                  <a:pt x="2004" y="3275"/>
                </a:lnTo>
                <a:lnTo>
                  <a:pt x="1991" y="3300"/>
                </a:lnTo>
                <a:lnTo>
                  <a:pt x="1976" y="3324"/>
                </a:lnTo>
                <a:lnTo>
                  <a:pt x="1962" y="3348"/>
                </a:lnTo>
                <a:lnTo>
                  <a:pt x="1948" y="3370"/>
                </a:lnTo>
                <a:lnTo>
                  <a:pt x="1932" y="3391"/>
                </a:lnTo>
                <a:lnTo>
                  <a:pt x="1916" y="3411"/>
                </a:lnTo>
                <a:lnTo>
                  <a:pt x="1899" y="3431"/>
                </a:lnTo>
                <a:lnTo>
                  <a:pt x="1883" y="3449"/>
                </a:lnTo>
                <a:lnTo>
                  <a:pt x="1865" y="3466"/>
                </a:lnTo>
                <a:lnTo>
                  <a:pt x="1848" y="348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5" name="Freeform 5"/>
          <p:cNvSpPr>
            <a:spLocks/>
          </p:cNvSpPr>
          <p:nvPr/>
        </p:nvSpPr>
        <p:spPr bwMode="auto">
          <a:xfrm>
            <a:off x="3761497" y="2540000"/>
            <a:ext cx="1967474" cy="1967474"/>
          </a:xfrm>
          <a:custGeom>
            <a:avLst/>
            <a:gdLst>
              <a:gd name="T0" fmla="*/ 7405 w 13435"/>
              <a:gd name="T1" fmla="*/ 35 h 13437"/>
              <a:gd name="T2" fmla="*/ 8396 w 13435"/>
              <a:gd name="T3" fmla="*/ 212 h 13437"/>
              <a:gd name="T4" fmla="*/ 9332 w 13435"/>
              <a:gd name="T5" fmla="*/ 528 h 13437"/>
              <a:gd name="T6" fmla="*/ 10200 w 13435"/>
              <a:gd name="T7" fmla="*/ 973 h 13437"/>
              <a:gd name="T8" fmla="*/ 10990 w 13435"/>
              <a:gd name="T9" fmla="*/ 1535 h 13437"/>
              <a:gd name="T10" fmla="*/ 11690 w 13435"/>
              <a:gd name="T11" fmla="*/ 2201 h 13437"/>
              <a:gd name="T12" fmla="*/ 12287 w 13435"/>
              <a:gd name="T13" fmla="*/ 2963 h 13437"/>
              <a:gd name="T14" fmla="*/ 12772 w 13435"/>
              <a:gd name="T15" fmla="*/ 3806 h 13437"/>
              <a:gd name="T16" fmla="*/ 13133 w 13435"/>
              <a:gd name="T17" fmla="*/ 4720 h 13437"/>
              <a:gd name="T18" fmla="*/ 13358 w 13435"/>
              <a:gd name="T19" fmla="*/ 5695 h 13437"/>
              <a:gd name="T20" fmla="*/ 13435 w 13435"/>
              <a:gd name="T21" fmla="*/ 6719 h 13437"/>
              <a:gd name="T22" fmla="*/ 13358 w 13435"/>
              <a:gd name="T23" fmla="*/ 7742 h 13437"/>
              <a:gd name="T24" fmla="*/ 13133 w 13435"/>
              <a:gd name="T25" fmla="*/ 8717 h 13437"/>
              <a:gd name="T26" fmla="*/ 12772 w 13435"/>
              <a:gd name="T27" fmla="*/ 9631 h 13437"/>
              <a:gd name="T28" fmla="*/ 12287 w 13435"/>
              <a:gd name="T29" fmla="*/ 10474 h 13437"/>
              <a:gd name="T30" fmla="*/ 11690 w 13435"/>
              <a:gd name="T31" fmla="*/ 11236 h 13437"/>
              <a:gd name="T32" fmla="*/ 10990 w 13435"/>
              <a:gd name="T33" fmla="*/ 11902 h 13437"/>
              <a:gd name="T34" fmla="*/ 10200 w 13435"/>
              <a:gd name="T35" fmla="*/ 12464 h 13437"/>
              <a:gd name="T36" fmla="*/ 9332 w 13435"/>
              <a:gd name="T37" fmla="*/ 12909 h 13437"/>
              <a:gd name="T38" fmla="*/ 8396 w 13435"/>
              <a:gd name="T39" fmla="*/ 13225 h 13437"/>
              <a:gd name="T40" fmla="*/ 7405 w 13435"/>
              <a:gd name="T41" fmla="*/ 13402 h 13437"/>
              <a:gd name="T42" fmla="*/ 6372 w 13435"/>
              <a:gd name="T43" fmla="*/ 13429 h 13437"/>
              <a:gd name="T44" fmla="*/ 5364 w 13435"/>
              <a:gd name="T45" fmla="*/ 13300 h 13437"/>
              <a:gd name="T46" fmla="*/ 4408 w 13435"/>
              <a:gd name="T47" fmla="*/ 13029 h 13437"/>
              <a:gd name="T48" fmla="*/ 3516 w 13435"/>
              <a:gd name="T49" fmla="*/ 12626 h 13437"/>
              <a:gd name="T50" fmla="*/ 2698 w 13435"/>
              <a:gd name="T51" fmla="*/ 12103 h 13437"/>
              <a:gd name="T52" fmla="*/ 1968 w 13435"/>
              <a:gd name="T53" fmla="*/ 11469 h 13437"/>
              <a:gd name="T54" fmla="*/ 1334 w 13435"/>
              <a:gd name="T55" fmla="*/ 10738 h 13437"/>
              <a:gd name="T56" fmla="*/ 810 w 13435"/>
              <a:gd name="T57" fmla="*/ 9921 h 13437"/>
              <a:gd name="T58" fmla="*/ 408 w 13435"/>
              <a:gd name="T59" fmla="*/ 9028 h 13437"/>
              <a:gd name="T60" fmla="*/ 137 w 13435"/>
              <a:gd name="T61" fmla="*/ 8072 h 13437"/>
              <a:gd name="T62" fmla="*/ 8 w 13435"/>
              <a:gd name="T63" fmla="*/ 7065 h 13437"/>
              <a:gd name="T64" fmla="*/ 35 w 13435"/>
              <a:gd name="T65" fmla="*/ 6031 h 13437"/>
              <a:gd name="T66" fmla="*/ 212 w 13435"/>
              <a:gd name="T67" fmla="*/ 5040 h 13437"/>
              <a:gd name="T68" fmla="*/ 528 w 13435"/>
              <a:gd name="T69" fmla="*/ 4104 h 13437"/>
              <a:gd name="T70" fmla="*/ 973 w 13435"/>
              <a:gd name="T71" fmla="*/ 3235 h 13437"/>
              <a:gd name="T72" fmla="*/ 1535 w 13435"/>
              <a:gd name="T73" fmla="*/ 2445 h 13437"/>
              <a:gd name="T74" fmla="*/ 2201 w 13435"/>
              <a:gd name="T75" fmla="*/ 1745 h 13437"/>
              <a:gd name="T76" fmla="*/ 2962 w 13435"/>
              <a:gd name="T77" fmla="*/ 1147 h 13437"/>
              <a:gd name="T78" fmla="*/ 3805 w 13435"/>
              <a:gd name="T79" fmla="*/ 663 h 13437"/>
              <a:gd name="T80" fmla="*/ 4721 w 13435"/>
              <a:gd name="T81" fmla="*/ 302 h 13437"/>
              <a:gd name="T82" fmla="*/ 5694 w 13435"/>
              <a:gd name="T83" fmla="*/ 77 h 13437"/>
              <a:gd name="T84" fmla="*/ 6717 w 13435"/>
              <a:gd name="T85" fmla="*/ 0 h 13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435" h="13437">
                <a:moveTo>
                  <a:pt x="6717" y="0"/>
                </a:moveTo>
                <a:lnTo>
                  <a:pt x="7064" y="9"/>
                </a:lnTo>
                <a:lnTo>
                  <a:pt x="7405" y="35"/>
                </a:lnTo>
                <a:lnTo>
                  <a:pt x="7740" y="77"/>
                </a:lnTo>
                <a:lnTo>
                  <a:pt x="8071" y="137"/>
                </a:lnTo>
                <a:lnTo>
                  <a:pt x="8396" y="212"/>
                </a:lnTo>
                <a:lnTo>
                  <a:pt x="8715" y="302"/>
                </a:lnTo>
                <a:lnTo>
                  <a:pt x="9027" y="408"/>
                </a:lnTo>
                <a:lnTo>
                  <a:pt x="9332" y="528"/>
                </a:lnTo>
                <a:lnTo>
                  <a:pt x="9629" y="663"/>
                </a:lnTo>
                <a:lnTo>
                  <a:pt x="9919" y="812"/>
                </a:lnTo>
                <a:lnTo>
                  <a:pt x="10200" y="973"/>
                </a:lnTo>
                <a:lnTo>
                  <a:pt x="10473" y="1147"/>
                </a:lnTo>
                <a:lnTo>
                  <a:pt x="10737" y="1334"/>
                </a:lnTo>
                <a:lnTo>
                  <a:pt x="10990" y="1535"/>
                </a:lnTo>
                <a:lnTo>
                  <a:pt x="11234" y="1745"/>
                </a:lnTo>
                <a:lnTo>
                  <a:pt x="11467" y="1968"/>
                </a:lnTo>
                <a:lnTo>
                  <a:pt x="11690" y="2201"/>
                </a:lnTo>
                <a:lnTo>
                  <a:pt x="11901" y="2445"/>
                </a:lnTo>
                <a:lnTo>
                  <a:pt x="12101" y="2699"/>
                </a:lnTo>
                <a:lnTo>
                  <a:pt x="12287" y="2963"/>
                </a:lnTo>
                <a:lnTo>
                  <a:pt x="12462" y="3235"/>
                </a:lnTo>
                <a:lnTo>
                  <a:pt x="12624" y="3516"/>
                </a:lnTo>
                <a:lnTo>
                  <a:pt x="12772" y="3806"/>
                </a:lnTo>
                <a:lnTo>
                  <a:pt x="12907" y="4104"/>
                </a:lnTo>
                <a:lnTo>
                  <a:pt x="13027" y="4409"/>
                </a:lnTo>
                <a:lnTo>
                  <a:pt x="13133" y="4720"/>
                </a:lnTo>
                <a:lnTo>
                  <a:pt x="13223" y="5040"/>
                </a:lnTo>
                <a:lnTo>
                  <a:pt x="13298" y="5365"/>
                </a:lnTo>
                <a:lnTo>
                  <a:pt x="13358" y="5695"/>
                </a:lnTo>
                <a:lnTo>
                  <a:pt x="13401" y="6031"/>
                </a:lnTo>
                <a:lnTo>
                  <a:pt x="13427" y="6373"/>
                </a:lnTo>
                <a:lnTo>
                  <a:pt x="13435" y="6719"/>
                </a:lnTo>
                <a:lnTo>
                  <a:pt x="13427" y="7065"/>
                </a:lnTo>
                <a:lnTo>
                  <a:pt x="13401" y="7406"/>
                </a:lnTo>
                <a:lnTo>
                  <a:pt x="13358" y="7742"/>
                </a:lnTo>
                <a:lnTo>
                  <a:pt x="13298" y="8072"/>
                </a:lnTo>
                <a:lnTo>
                  <a:pt x="13223" y="8397"/>
                </a:lnTo>
                <a:lnTo>
                  <a:pt x="13133" y="8717"/>
                </a:lnTo>
                <a:lnTo>
                  <a:pt x="13027" y="9028"/>
                </a:lnTo>
                <a:lnTo>
                  <a:pt x="12907" y="9333"/>
                </a:lnTo>
                <a:lnTo>
                  <a:pt x="12772" y="9631"/>
                </a:lnTo>
                <a:lnTo>
                  <a:pt x="12624" y="9921"/>
                </a:lnTo>
                <a:lnTo>
                  <a:pt x="12462" y="10202"/>
                </a:lnTo>
                <a:lnTo>
                  <a:pt x="12287" y="10474"/>
                </a:lnTo>
                <a:lnTo>
                  <a:pt x="12101" y="10738"/>
                </a:lnTo>
                <a:lnTo>
                  <a:pt x="11901" y="10992"/>
                </a:lnTo>
                <a:lnTo>
                  <a:pt x="11690" y="11236"/>
                </a:lnTo>
                <a:lnTo>
                  <a:pt x="11467" y="11469"/>
                </a:lnTo>
                <a:lnTo>
                  <a:pt x="11234" y="11692"/>
                </a:lnTo>
                <a:lnTo>
                  <a:pt x="10990" y="11902"/>
                </a:lnTo>
                <a:lnTo>
                  <a:pt x="10737" y="12103"/>
                </a:lnTo>
                <a:lnTo>
                  <a:pt x="10473" y="12290"/>
                </a:lnTo>
                <a:lnTo>
                  <a:pt x="10200" y="12464"/>
                </a:lnTo>
                <a:lnTo>
                  <a:pt x="9919" y="12626"/>
                </a:lnTo>
                <a:lnTo>
                  <a:pt x="9629" y="12774"/>
                </a:lnTo>
                <a:lnTo>
                  <a:pt x="9332" y="12909"/>
                </a:lnTo>
                <a:lnTo>
                  <a:pt x="9027" y="13029"/>
                </a:lnTo>
                <a:lnTo>
                  <a:pt x="8715" y="13135"/>
                </a:lnTo>
                <a:lnTo>
                  <a:pt x="8396" y="13225"/>
                </a:lnTo>
                <a:lnTo>
                  <a:pt x="8071" y="13300"/>
                </a:lnTo>
                <a:lnTo>
                  <a:pt x="7740" y="13360"/>
                </a:lnTo>
                <a:lnTo>
                  <a:pt x="7405" y="13402"/>
                </a:lnTo>
                <a:lnTo>
                  <a:pt x="7064" y="13429"/>
                </a:lnTo>
                <a:lnTo>
                  <a:pt x="6717" y="13437"/>
                </a:lnTo>
                <a:lnTo>
                  <a:pt x="6372" y="13429"/>
                </a:lnTo>
                <a:lnTo>
                  <a:pt x="6031" y="13402"/>
                </a:lnTo>
                <a:lnTo>
                  <a:pt x="5694" y="13360"/>
                </a:lnTo>
                <a:lnTo>
                  <a:pt x="5364" y="13300"/>
                </a:lnTo>
                <a:lnTo>
                  <a:pt x="5039" y="13225"/>
                </a:lnTo>
                <a:lnTo>
                  <a:pt x="4721" y="13135"/>
                </a:lnTo>
                <a:lnTo>
                  <a:pt x="4408" y="13029"/>
                </a:lnTo>
                <a:lnTo>
                  <a:pt x="4103" y="12909"/>
                </a:lnTo>
                <a:lnTo>
                  <a:pt x="3805" y="12774"/>
                </a:lnTo>
                <a:lnTo>
                  <a:pt x="3516" y="12626"/>
                </a:lnTo>
                <a:lnTo>
                  <a:pt x="3234" y="12464"/>
                </a:lnTo>
                <a:lnTo>
                  <a:pt x="2962" y="12290"/>
                </a:lnTo>
                <a:lnTo>
                  <a:pt x="2698" y="12103"/>
                </a:lnTo>
                <a:lnTo>
                  <a:pt x="2445" y="11902"/>
                </a:lnTo>
                <a:lnTo>
                  <a:pt x="2201" y="11692"/>
                </a:lnTo>
                <a:lnTo>
                  <a:pt x="1968" y="11469"/>
                </a:lnTo>
                <a:lnTo>
                  <a:pt x="1745" y="11236"/>
                </a:lnTo>
                <a:lnTo>
                  <a:pt x="1535" y="10992"/>
                </a:lnTo>
                <a:lnTo>
                  <a:pt x="1334" y="10738"/>
                </a:lnTo>
                <a:lnTo>
                  <a:pt x="1147" y="10474"/>
                </a:lnTo>
                <a:lnTo>
                  <a:pt x="973" y="10202"/>
                </a:lnTo>
                <a:lnTo>
                  <a:pt x="810" y="9921"/>
                </a:lnTo>
                <a:lnTo>
                  <a:pt x="662" y="9631"/>
                </a:lnTo>
                <a:lnTo>
                  <a:pt x="528" y="9333"/>
                </a:lnTo>
                <a:lnTo>
                  <a:pt x="408" y="9028"/>
                </a:lnTo>
                <a:lnTo>
                  <a:pt x="302" y="8717"/>
                </a:lnTo>
                <a:lnTo>
                  <a:pt x="212" y="8397"/>
                </a:lnTo>
                <a:lnTo>
                  <a:pt x="137" y="8072"/>
                </a:lnTo>
                <a:lnTo>
                  <a:pt x="77" y="7742"/>
                </a:lnTo>
                <a:lnTo>
                  <a:pt x="35" y="7406"/>
                </a:lnTo>
                <a:lnTo>
                  <a:pt x="8" y="7065"/>
                </a:lnTo>
                <a:lnTo>
                  <a:pt x="0" y="6719"/>
                </a:lnTo>
                <a:lnTo>
                  <a:pt x="8" y="6373"/>
                </a:lnTo>
                <a:lnTo>
                  <a:pt x="35" y="6031"/>
                </a:lnTo>
                <a:lnTo>
                  <a:pt x="77" y="5695"/>
                </a:lnTo>
                <a:lnTo>
                  <a:pt x="137" y="5365"/>
                </a:lnTo>
                <a:lnTo>
                  <a:pt x="212" y="5040"/>
                </a:lnTo>
                <a:lnTo>
                  <a:pt x="302" y="4720"/>
                </a:lnTo>
                <a:lnTo>
                  <a:pt x="408" y="4409"/>
                </a:lnTo>
                <a:lnTo>
                  <a:pt x="528" y="4104"/>
                </a:lnTo>
                <a:lnTo>
                  <a:pt x="662" y="3806"/>
                </a:lnTo>
                <a:lnTo>
                  <a:pt x="810" y="3516"/>
                </a:lnTo>
                <a:lnTo>
                  <a:pt x="973" y="3235"/>
                </a:lnTo>
                <a:lnTo>
                  <a:pt x="1147" y="2963"/>
                </a:lnTo>
                <a:lnTo>
                  <a:pt x="1334" y="2699"/>
                </a:lnTo>
                <a:lnTo>
                  <a:pt x="1535" y="2445"/>
                </a:lnTo>
                <a:lnTo>
                  <a:pt x="1745" y="2201"/>
                </a:lnTo>
                <a:lnTo>
                  <a:pt x="1968" y="1968"/>
                </a:lnTo>
                <a:lnTo>
                  <a:pt x="2201" y="1745"/>
                </a:lnTo>
                <a:lnTo>
                  <a:pt x="2445" y="1535"/>
                </a:lnTo>
                <a:lnTo>
                  <a:pt x="2698" y="1334"/>
                </a:lnTo>
                <a:lnTo>
                  <a:pt x="2962" y="1147"/>
                </a:lnTo>
                <a:lnTo>
                  <a:pt x="3234" y="973"/>
                </a:lnTo>
                <a:lnTo>
                  <a:pt x="3516" y="812"/>
                </a:lnTo>
                <a:lnTo>
                  <a:pt x="3805" y="663"/>
                </a:lnTo>
                <a:lnTo>
                  <a:pt x="4103" y="528"/>
                </a:lnTo>
                <a:lnTo>
                  <a:pt x="4408" y="408"/>
                </a:lnTo>
                <a:lnTo>
                  <a:pt x="4721" y="302"/>
                </a:lnTo>
                <a:lnTo>
                  <a:pt x="5039" y="212"/>
                </a:lnTo>
                <a:lnTo>
                  <a:pt x="5364" y="137"/>
                </a:lnTo>
                <a:lnTo>
                  <a:pt x="5694" y="77"/>
                </a:lnTo>
                <a:lnTo>
                  <a:pt x="6031" y="35"/>
                </a:lnTo>
                <a:lnTo>
                  <a:pt x="6372" y="9"/>
                </a:lnTo>
                <a:lnTo>
                  <a:pt x="6717" y="0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Freeform 6"/>
          <p:cNvSpPr>
            <a:spLocks noEditPoints="1"/>
          </p:cNvSpPr>
          <p:nvPr/>
        </p:nvSpPr>
        <p:spPr bwMode="auto">
          <a:xfrm>
            <a:off x="3902501" y="2681004"/>
            <a:ext cx="1685465" cy="1685465"/>
          </a:xfrm>
          <a:custGeom>
            <a:avLst/>
            <a:gdLst>
              <a:gd name="T0" fmla="*/ 6919 w 11516"/>
              <a:gd name="T1" fmla="*/ 118 h 11519"/>
              <a:gd name="T2" fmla="*/ 8128 w 11516"/>
              <a:gd name="T3" fmla="*/ 510 h 11519"/>
              <a:gd name="T4" fmla="*/ 9203 w 11516"/>
              <a:gd name="T5" fmla="*/ 1145 h 11519"/>
              <a:gd name="T6" fmla="*/ 10112 w 11516"/>
              <a:gd name="T7" fmla="*/ 1991 h 11519"/>
              <a:gd name="T8" fmla="*/ 10821 w 11516"/>
              <a:gd name="T9" fmla="*/ 3015 h 11519"/>
              <a:gd name="T10" fmla="*/ 11298 w 11516"/>
              <a:gd name="T11" fmla="*/ 4184 h 11519"/>
              <a:gd name="T12" fmla="*/ 11509 w 11516"/>
              <a:gd name="T13" fmla="*/ 5464 h 11519"/>
              <a:gd name="T14" fmla="*/ 11448 w 11516"/>
              <a:gd name="T15" fmla="*/ 6637 h 11519"/>
              <a:gd name="T16" fmla="*/ 11115 w 11516"/>
              <a:gd name="T17" fmla="*/ 7872 h 11519"/>
              <a:gd name="T18" fmla="*/ 10531 w 11516"/>
              <a:gd name="T19" fmla="*/ 8980 h 11519"/>
              <a:gd name="T20" fmla="*/ 9731 w 11516"/>
              <a:gd name="T21" fmla="*/ 9928 h 11519"/>
              <a:gd name="T22" fmla="*/ 8744 w 11516"/>
              <a:gd name="T23" fmla="*/ 10684 h 11519"/>
              <a:gd name="T24" fmla="*/ 7605 w 11516"/>
              <a:gd name="T25" fmla="*/ 11215 h 11519"/>
              <a:gd name="T26" fmla="*/ 6347 w 11516"/>
              <a:gd name="T27" fmla="*/ 11489 h 11519"/>
              <a:gd name="T28" fmla="*/ 5025 w 11516"/>
              <a:gd name="T29" fmla="*/ 11472 h 11519"/>
              <a:gd name="T30" fmla="*/ 3779 w 11516"/>
              <a:gd name="T31" fmla="*/ 11169 h 11519"/>
              <a:gd name="T32" fmla="*/ 2655 w 11516"/>
              <a:gd name="T33" fmla="*/ 10610 h 11519"/>
              <a:gd name="T34" fmla="*/ 1687 w 11516"/>
              <a:gd name="T35" fmla="*/ 9832 h 11519"/>
              <a:gd name="T36" fmla="*/ 909 w 11516"/>
              <a:gd name="T37" fmla="*/ 8864 h 11519"/>
              <a:gd name="T38" fmla="*/ 352 w 11516"/>
              <a:gd name="T39" fmla="*/ 7740 h 11519"/>
              <a:gd name="T40" fmla="*/ 50 w 11516"/>
              <a:gd name="T41" fmla="*/ 6494 h 11519"/>
              <a:gd name="T42" fmla="*/ 18 w 11516"/>
              <a:gd name="T43" fmla="*/ 5317 h 11519"/>
              <a:gd name="T44" fmla="*/ 259 w 11516"/>
              <a:gd name="T45" fmla="*/ 4047 h 11519"/>
              <a:gd name="T46" fmla="*/ 763 w 11516"/>
              <a:gd name="T47" fmla="*/ 2893 h 11519"/>
              <a:gd name="T48" fmla="*/ 1497 w 11516"/>
              <a:gd name="T49" fmla="*/ 1888 h 11519"/>
              <a:gd name="T50" fmla="*/ 2425 w 11516"/>
              <a:gd name="T51" fmla="*/ 1064 h 11519"/>
              <a:gd name="T52" fmla="*/ 3517 w 11516"/>
              <a:gd name="T53" fmla="*/ 454 h 11519"/>
              <a:gd name="T54" fmla="*/ 4739 w 11516"/>
              <a:gd name="T55" fmla="*/ 91 h 11519"/>
              <a:gd name="T56" fmla="*/ 8831 w 11516"/>
              <a:gd name="T57" fmla="*/ 2536 h 11519"/>
              <a:gd name="T58" fmla="*/ 8067 w 11516"/>
              <a:gd name="T59" fmla="*/ 1950 h 11519"/>
              <a:gd name="T60" fmla="*/ 7187 w 11516"/>
              <a:gd name="T61" fmla="*/ 1539 h 11519"/>
              <a:gd name="T62" fmla="*/ 6213 w 11516"/>
              <a:gd name="T63" fmla="*/ 1329 h 11519"/>
              <a:gd name="T64" fmla="*/ 5191 w 11516"/>
              <a:gd name="T65" fmla="*/ 1341 h 11519"/>
              <a:gd name="T66" fmla="*/ 4227 w 11516"/>
              <a:gd name="T67" fmla="*/ 1576 h 11519"/>
              <a:gd name="T68" fmla="*/ 3358 w 11516"/>
              <a:gd name="T69" fmla="*/ 2008 h 11519"/>
              <a:gd name="T70" fmla="*/ 2609 w 11516"/>
              <a:gd name="T71" fmla="*/ 2610 h 11519"/>
              <a:gd name="T72" fmla="*/ 2007 w 11516"/>
              <a:gd name="T73" fmla="*/ 3359 h 11519"/>
              <a:gd name="T74" fmla="*/ 1576 w 11516"/>
              <a:gd name="T75" fmla="*/ 4228 h 11519"/>
              <a:gd name="T76" fmla="*/ 1341 w 11516"/>
              <a:gd name="T77" fmla="*/ 5192 h 11519"/>
              <a:gd name="T78" fmla="*/ 1316 w 11516"/>
              <a:gd name="T79" fmla="*/ 6102 h 11519"/>
              <a:gd name="T80" fmla="*/ 1503 w 11516"/>
              <a:gd name="T81" fmla="*/ 7083 h 11519"/>
              <a:gd name="T82" fmla="*/ 1894 w 11516"/>
              <a:gd name="T83" fmla="*/ 7975 h 11519"/>
              <a:gd name="T84" fmla="*/ 2462 w 11516"/>
              <a:gd name="T85" fmla="*/ 8754 h 11519"/>
              <a:gd name="T86" fmla="*/ 3180 w 11516"/>
              <a:gd name="T87" fmla="*/ 9392 h 11519"/>
              <a:gd name="T88" fmla="*/ 4026 w 11516"/>
              <a:gd name="T89" fmla="*/ 9864 h 11519"/>
              <a:gd name="T90" fmla="*/ 4971 w 11516"/>
              <a:gd name="T91" fmla="*/ 10144 h 11519"/>
              <a:gd name="T92" fmla="*/ 5987 w 11516"/>
              <a:gd name="T93" fmla="*/ 10208 h 11519"/>
              <a:gd name="T94" fmla="*/ 6978 w 11516"/>
              <a:gd name="T95" fmla="*/ 10044 h 11519"/>
              <a:gd name="T96" fmla="*/ 7881 w 11516"/>
              <a:gd name="T97" fmla="*/ 9676 h 11519"/>
              <a:gd name="T98" fmla="*/ 8672 w 11516"/>
              <a:gd name="T99" fmla="*/ 9127 h 11519"/>
              <a:gd name="T100" fmla="*/ 9328 w 11516"/>
              <a:gd name="T101" fmla="*/ 8423 h 11519"/>
              <a:gd name="T102" fmla="*/ 9820 w 11516"/>
              <a:gd name="T103" fmla="*/ 7591 h 11519"/>
              <a:gd name="T104" fmla="*/ 10124 w 11516"/>
              <a:gd name="T105" fmla="*/ 6656 h 11519"/>
              <a:gd name="T106" fmla="*/ 10212 w 11516"/>
              <a:gd name="T107" fmla="*/ 5760 h 11519"/>
              <a:gd name="T108" fmla="*/ 10098 w 11516"/>
              <a:gd name="T109" fmla="*/ 4754 h 11519"/>
              <a:gd name="T110" fmla="*/ 9772 w 11516"/>
              <a:gd name="T111" fmla="*/ 3828 h 11519"/>
              <a:gd name="T112" fmla="*/ 9262 w 11516"/>
              <a:gd name="T113" fmla="*/ 3009 h 115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1516" h="11519">
                <a:moveTo>
                  <a:pt x="5758" y="0"/>
                </a:moveTo>
                <a:lnTo>
                  <a:pt x="5907" y="3"/>
                </a:lnTo>
                <a:lnTo>
                  <a:pt x="6055" y="9"/>
                </a:lnTo>
                <a:lnTo>
                  <a:pt x="6201" y="18"/>
                </a:lnTo>
                <a:lnTo>
                  <a:pt x="6347" y="30"/>
                </a:lnTo>
                <a:lnTo>
                  <a:pt x="6492" y="47"/>
                </a:lnTo>
                <a:lnTo>
                  <a:pt x="6636" y="67"/>
                </a:lnTo>
                <a:lnTo>
                  <a:pt x="6777" y="91"/>
                </a:lnTo>
                <a:lnTo>
                  <a:pt x="6919" y="118"/>
                </a:lnTo>
                <a:lnTo>
                  <a:pt x="7059" y="148"/>
                </a:lnTo>
                <a:lnTo>
                  <a:pt x="7197" y="182"/>
                </a:lnTo>
                <a:lnTo>
                  <a:pt x="7335" y="219"/>
                </a:lnTo>
                <a:lnTo>
                  <a:pt x="7471" y="259"/>
                </a:lnTo>
                <a:lnTo>
                  <a:pt x="7605" y="304"/>
                </a:lnTo>
                <a:lnTo>
                  <a:pt x="7738" y="351"/>
                </a:lnTo>
                <a:lnTo>
                  <a:pt x="7869" y="400"/>
                </a:lnTo>
                <a:lnTo>
                  <a:pt x="8000" y="454"/>
                </a:lnTo>
                <a:lnTo>
                  <a:pt x="8128" y="510"/>
                </a:lnTo>
                <a:lnTo>
                  <a:pt x="8254" y="569"/>
                </a:lnTo>
                <a:lnTo>
                  <a:pt x="8380" y="631"/>
                </a:lnTo>
                <a:lnTo>
                  <a:pt x="8503" y="696"/>
                </a:lnTo>
                <a:lnTo>
                  <a:pt x="8624" y="764"/>
                </a:lnTo>
                <a:lnTo>
                  <a:pt x="8744" y="835"/>
                </a:lnTo>
                <a:lnTo>
                  <a:pt x="8861" y="909"/>
                </a:lnTo>
                <a:lnTo>
                  <a:pt x="8977" y="985"/>
                </a:lnTo>
                <a:lnTo>
                  <a:pt x="9091" y="1064"/>
                </a:lnTo>
                <a:lnTo>
                  <a:pt x="9203" y="1145"/>
                </a:lnTo>
                <a:lnTo>
                  <a:pt x="9313" y="1229"/>
                </a:lnTo>
                <a:lnTo>
                  <a:pt x="9421" y="1316"/>
                </a:lnTo>
                <a:lnTo>
                  <a:pt x="9526" y="1405"/>
                </a:lnTo>
                <a:lnTo>
                  <a:pt x="9630" y="1497"/>
                </a:lnTo>
                <a:lnTo>
                  <a:pt x="9731" y="1591"/>
                </a:lnTo>
                <a:lnTo>
                  <a:pt x="9830" y="1687"/>
                </a:lnTo>
                <a:lnTo>
                  <a:pt x="9926" y="1787"/>
                </a:lnTo>
                <a:lnTo>
                  <a:pt x="10020" y="1888"/>
                </a:lnTo>
                <a:lnTo>
                  <a:pt x="10112" y="1991"/>
                </a:lnTo>
                <a:lnTo>
                  <a:pt x="10202" y="2097"/>
                </a:lnTo>
                <a:lnTo>
                  <a:pt x="10288" y="2204"/>
                </a:lnTo>
                <a:lnTo>
                  <a:pt x="10372" y="2314"/>
                </a:lnTo>
                <a:lnTo>
                  <a:pt x="10454" y="2426"/>
                </a:lnTo>
                <a:lnTo>
                  <a:pt x="10532" y="2540"/>
                </a:lnTo>
                <a:lnTo>
                  <a:pt x="10610" y="2656"/>
                </a:lnTo>
                <a:lnTo>
                  <a:pt x="10682" y="2774"/>
                </a:lnTo>
                <a:lnTo>
                  <a:pt x="10753" y="2893"/>
                </a:lnTo>
                <a:lnTo>
                  <a:pt x="10821" y="3015"/>
                </a:lnTo>
                <a:lnTo>
                  <a:pt x="10887" y="3138"/>
                </a:lnTo>
                <a:lnTo>
                  <a:pt x="10948" y="3263"/>
                </a:lnTo>
                <a:lnTo>
                  <a:pt x="11008" y="3390"/>
                </a:lnTo>
                <a:lnTo>
                  <a:pt x="11063" y="3518"/>
                </a:lnTo>
                <a:lnTo>
                  <a:pt x="11117" y="3648"/>
                </a:lnTo>
                <a:lnTo>
                  <a:pt x="11167" y="3780"/>
                </a:lnTo>
                <a:lnTo>
                  <a:pt x="11213" y="3912"/>
                </a:lnTo>
                <a:lnTo>
                  <a:pt x="11258" y="4047"/>
                </a:lnTo>
                <a:lnTo>
                  <a:pt x="11298" y="4184"/>
                </a:lnTo>
                <a:lnTo>
                  <a:pt x="11335" y="4320"/>
                </a:lnTo>
                <a:lnTo>
                  <a:pt x="11369" y="4459"/>
                </a:lnTo>
                <a:lnTo>
                  <a:pt x="11399" y="4599"/>
                </a:lnTo>
                <a:lnTo>
                  <a:pt x="11426" y="4740"/>
                </a:lnTo>
                <a:lnTo>
                  <a:pt x="11450" y="4882"/>
                </a:lnTo>
                <a:lnTo>
                  <a:pt x="11470" y="5026"/>
                </a:lnTo>
                <a:lnTo>
                  <a:pt x="11487" y="5171"/>
                </a:lnTo>
                <a:lnTo>
                  <a:pt x="11500" y="5317"/>
                </a:lnTo>
                <a:lnTo>
                  <a:pt x="11509" y="5464"/>
                </a:lnTo>
                <a:lnTo>
                  <a:pt x="11514" y="5611"/>
                </a:lnTo>
                <a:lnTo>
                  <a:pt x="11516" y="5760"/>
                </a:lnTo>
                <a:lnTo>
                  <a:pt x="11514" y="5760"/>
                </a:lnTo>
                <a:lnTo>
                  <a:pt x="11512" y="5908"/>
                </a:lnTo>
                <a:lnTo>
                  <a:pt x="11506" y="6056"/>
                </a:lnTo>
                <a:lnTo>
                  <a:pt x="11497" y="6203"/>
                </a:lnTo>
                <a:lnTo>
                  <a:pt x="11485" y="6349"/>
                </a:lnTo>
                <a:lnTo>
                  <a:pt x="11468" y="6494"/>
                </a:lnTo>
                <a:lnTo>
                  <a:pt x="11448" y="6637"/>
                </a:lnTo>
                <a:lnTo>
                  <a:pt x="11424" y="6780"/>
                </a:lnTo>
                <a:lnTo>
                  <a:pt x="11397" y="6920"/>
                </a:lnTo>
                <a:lnTo>
                  <a:pt x="11367" y="7061"/>
                </a:lnTo>
                <a:lnTo>
                  <a:pt x="11333" y="7200"/>
                </a:lnTo>
                <a:lnTo>
                  <a:pt x="11296" y="7337"/>
                </a:lnTo>
                <a:lnTo>
                  <a:pt x="11256" y="7473"/>
                </a:lnTo>
                <a:lnTo>
                  <a:pt x="11211" y="7608"/>
                </a:lnTo>
                <a:lnTo>
                  <a:pt x="11165" y="7740"/>
                </a:lnTo>
                <a:lnTo>
                  <a:pt x="11115" y="7872"/>
                </a:lnTo>
                <a:lnTo>
                  <a:pt x="11062" y="8002"/>
                </a:lnTo>
                <a:lnTo>
                  <a:pt x="11006" y="8130"/>
                </a:lnTo>
                <a:lnTo>
                  <a:pt x="10946" y="8257"/>
                </a:lnTo>
                <a:lnTo>
                  <a:pt x="10885" y="8382"/>
                </a:lnTo>
                <a:lnTo>
                  <a:pt x="10820" y="8505"/>
                </a:lnTo>
                <a:lnTo>
                  <a:pt x="10752" y="8627"/>
                </a:lnTo>
                <a:lnTo>
                  <a:pt x="10681" y="8747"/>
                </a:lnTo>
                <a:lnTo>
                  <a:pt x="10608" y="8864"/>
                </a:lnTo>
                <a:lnTo>
                  <a:pt x="10531" y="8980"/>
                </a:lnTo>
                <a:lnTo>
                  <a:pt x="10453" y="9094"/>
                </a:lnTo>
                <a:lnTo>
                  <a:pt x="10371" y="9206"/>
                </a:lnTo>
                <a:lnTo>
                  <a:pt x="10287" y="9315"/>
                </a:lnTo>
                <a:lnTo>
                  <a:pt x="10201" y="9423"/>
                </a:lnTo>
                <a:lnTo>
                  <a:pt x="10111" y="9529"/>
                </a:lnTo>
                <a:lnTo>
                  <a:pt x="10020" y="9631"/>
                </a:lnTo>
                <a:lnTo>
                  <a:pt x="9926" y="9733"/>
                </a:lnTo>
                <a:lnTo>
                  <a:pt x="9830" y="9832"/>
                </a:lnTo>
                <a:lnTo>
                  <a:pt x="9731" y="9928"/>
                </a:lnTo>
                <a:lnTo>
                  <a:pt x="9630" y="10022"/>
                </a:lnTo>
                <a:lnTo>
                  <a:pt x="9526" y="10114"/>
                </a:lnTo>
                <a:lnTo>
                  <a:pt x="9421" y="10203"/>
                </a:lnTo>
                <a:lnTo>
                  <a:pt x="9313" y="10290"/>
                </a:lnTo>
                <a:lnTo>
                  <a:pt x="9203" y="10374"/>
                </a:lnTo>
                <a:lnTo>
                  <a:pt x="9091" y="10455"/>
                </a:lnTo>
                <a:lnTo>
                  <a:pt x="8977" y="10534"/>
                </a:lnTo>
                <a:lnTo>
                  <a:pt x="8861" y="10610"/>
                </a:lnTo>
                <a:lnTo>
                  <a:pt x="8744" y="10684"/>
                </a:lnTo>
                <a:lnTo>
                  <a:pt x="8624" y="10755"/>
                </a:lnTo>
                <a:lnTo>
                  <a:pt x="8503" y="10823"/>
                </a:lnTo>
                <a:lnTo>
                  <a:pt x="8380" y="10888"/>
                </a:lnTo>
                <a:lnTo>
                  <a:pt x="8254" y="10950"/>
                </a:lnTo>
                <a:lnTo>
                  <a:pt x="8128" y="11009"/>
                </a:lnTo>
                <a:lnTo>
                  <a:pt x="8000" y="11065"/>
                </a:lnTo>
                <a:lnTo>
                  <a:pt x="7869" y="11119"/>
                </a:lnTo>
                <a:lnTo>
                  <a:pt x="7738" y="11169"/>
                </a:lnTo>
                <a:lnTo>
                  <a:pt x="7605" y="11215"/>
                </a:lnTo>
                <a:lnTo>
                  <a:pt x="7471" y="11260"/>
                </a:lnTo>
                <a:lnTo>
                  <a:pt x="7335" y="11300"/>
                </a:lnTo>
                <a:lnTo>
                  <a:pt x="7197" y="11337"/>
                </a:lnTo>
                <a:lnTo>
                  <a:pt x="7059" y="11371"/>
                </a:lnTo>
                <a:lnTo>
                  <a:pt x="6919" y="11401"/>
                </a:lnTo>
                <a:lnTo>
                  <a:pt x="6777" y="11428"/>
                </a:lnTo>
                <a:lnTo>
                  <a:pt x="6636" y="11452"/>
                </a:lnTo>
                <a:lnTo>
                  <a:pt x="6492" y="11472"/>
                </a:lnTo>
                <a:lnTo>
                  <a:pt x="6347" y="11489"/>
                </a:lnTo>
                <a:lnTo>
                  <a:pt x="6201" y="11501"/>
                </a:lnTo>
                <a:lnTo>
                  <a:pt x="6055" y="11510"/>
                </a:lnTo>
                <a:lnTo>
                  <a:pt x="5907" y="11516"/>
                </a:lnTo>
                <a:lnTo>
                  <a:pt x="5758" y="11519"/>
                </a:lnTo>
                <a:lnTo>
                  <a:pt x="5609" y="11516"/>
                </a:lnTo>
                <a:lnTo>
                  <a:pt x="5463" y="11510"/>
                </a:lnTo>
                <a:lnTo>
                  <a:pt x="5316" y="11501"/>
                </a:lnTo>
                <a:lnTo>
                  <a:pt x="5170" y="11489"/>
                </a:lnTo>
                <a:lnTo>
                  <a:pt x="5025" y="11472"/>
                </a:lnTo>
                <a:lnTo>
                  <a:pt x="4882" y="11452"/>
                </a:lnTo>
                <a:lnTo>
                  <a:pt x="4739" y="11428"/>
                </a:lnTo>
                <a:lnTo>
                  <a:pt x="4599" y="11401"/>
                </a:lnTo>
                <a:lnTo>
                  <a:pt x="4458" y="11371"/>
                </a:lnTo>
                <a:lnTo>
                  <a:pt x="4319" y="11337"/>
                </a:lnTo>
                <a:lnTo>
                  <a:pt x="4183" y="11300"/>
                </a:lnTo>
                <a:lnTo>
                  <a:pt x="4046" y="11260"/>
                </a:lnTo>
                <a:lnTo>
                  <a:pt x="3912" y="11215"/>
                </a:lnTo>
                <a:lnTo>
                  <a:pt x="3779" y="11169"/>
                </a:lnTo>
                <a:lnTo>
                  <a:pt x="3648" y="11119"/>
                </a:lnTo>
                <a:lnTo>
                  <a:pt x="3517" y="11065"/>
                </a:lnTo>
                <a:lnTo>
                  <a:pt x="3389" y="11009"/>
                </a:lnTo>
                <a:lnTo>
                  <a:pt x="3262" y="10950"/>
                </a:lnTo>
                <a:lnTo>
                  <a:pt x="3137" y="10888"/>
                </a:lnTo>
                <a:lnTo>
                  <a:pt x="3014" y="10823"/>
                </a:lnTo>
                <a:lnTo>
                  <a:pt x="2893" y="10755"/>
                </a:lnTo>
                <a:lnTo>
                  <a:pt x="2774" y="10684"/>
                </a:lnTo>
                <a:lnTo>
                  <a:pt x="2655" y="10610"/>
                </a:lnTo>
                <a:lnTo>
                  <a:pt x="2539" y="10534"/>
                </a:lnTo>
                <a:lnTo>
                  <a:pt x="2425" y="10455"/>
                </a:lnTo>
                <a:lnTo>
                  <a:pt x="2313" y="10374"/>
                </a:lnTo>
                <a:lnTo>
                  <a:pt x="2204" y="10290"/>
                </a:lnTo>
                <a:lnTo>
                  <a:pt x="2097" y="10203"/>
                </a:lnTo>
                <a:lnTo>
                  <a:pt x="1991" y="10114"/>
                </a:lnTo>
                <a:lnTo>
                  <a:pt x="1887" y="10022"/>
                </a:lnTo>
                <a:lnTo>
                  <a:pt x="1787" y="9928"/>
                </a:lnTo>
                <a:lnTo>
                  <a:pt x="1687" y="9832"/>
                </a:lnTo>
                <a:lnTo>
                  <a:pt x="1591" y="9733"/>
                </a:lnTo>
                <a:lnTo>
                  <a:pt x="1497" y="9631"/>
                </a:lnTo>
                <a:lnTo>
                  <a:pt x="1405" y="9529"/>
                </a:lnTo>
                <a:lnTo>
                  <a:pt x="1316" y="9423"/>
                </a:lnTo>
                <a:lnTo>
                  <a:pt x="1230" y="9315"/>
                </a:lnTo>
                <a:lnTo>
                  <a:pt x="1146" y="9206"/>
                </a:lnTo>
                <a:lnTo>
                  <a:pt x="1064" y="9094"/>
                </a:lnTo>
                <a:lnTo>
                  <a:pt x="985" y="8980"/>
                </a:lnTo>
                <a:lnTo>
                  <a:pt x="909" y="8864"/>
                </a:lnTo>
                <a:lnTo>
                  <a:pt x="835" y="8747"/>
                </a:lnTo>
                <a:lnTo>
                  <a:pt x="765" y="8627"/>
                </a:lnTo>
                <a:lnTo>
                  <a:pt x="697" y="8505"/>
                </a:lnTo>
                <a:lnTo>
                  <a:pt x="632" y="8382"/>
                </a:lnTo>
                <a:lnTo>
                  <a:pt x="570" y="8257"/>
                </a:lnTo>
                <a:lnTo>
                  <a:pt x="511" y="8130"/>
                </a:lnTo>
                <a:lnTo>
                  <a:pt x="455" y="8002"/>
                </a:lnTo>
                <a:lnTo>
                  <a:pt x="402" y="7872"/>
                </a:lnTo>
                <a:lnTo>
                  <a:pt x="352" y="7740"/>
                </a:lnTo>
                <a:lnTo>
                  <a:pt x="305" y="7608"/>
                </a:lnTo>
                <a:lnTo>
                  <a:pt x="261" y="7473"/>
                </a:lnTo>
                <a:lnTo>
                  <a:pt x="221" y="7337"/>
                </a:lnTo>
                <a:lnTo>
                  <a:pt x="184" y="7200"/>
                </a:lnTo>
                <a:lnTo>
                  <a:pt x="150" y="7061"/>
                </a:lnTo>
                <a:lnTo>
                  <a:pt x="119" y="6920"/>
                </a:lnTo>
                <a:lnTo>
                  <a:pt x="93" y="6780"/>
                </a:lnTo>
                <a:lnTo>
                  <a:pt x="69" y="6637"/>
                </a:lnTo>
                <a:lnTo>
                  <a:pt x="50" y="6494"/>
                </a:lnTo>
                <a:lnTo>
                  <a:pt x="33" y="6349"/>
                </a:lnTo>
                <a:lnTo>
                  <a:pt x="20" y="6203"/>
                </a:lnTo>
                <a:lnTo>
                  <a:pt x="11" y="6056"/>
                </a:lnTo>
                <a:lnTo>
                  <a:pt x="5" y="5908"/>
                </a:lnTo>
                <a:lnTo>
                  <a:pt x="3" y="5760"/>
                </a:lnTo>
                <a:lnTo>
                  <a:pt x="0" y="5760"/>
                </a:lnTo>
                <a:lnTo>
                  <a:pt x="2" y="5611"/>
                </a:lnTo>
                <a:lnTo>
                  <a:pt x="9" y="5464"/>
                </a:lnTo>
                <a:lnTo>
                  <a:pt x="18" y="5317"/>
                </a:lnTo>
                <a:lnTo>
                  <a:pt x="30" y="5171"/>
                </a:lnTo>
                <a:lnTo>
                  <a:pt x="47" y="5026"/>
                </a:lnTo>
                <a:lnTo>
                  <a:pt x="67" y="4882"/>
                </a:lnTo>
                <a:lnTo>
                  <a:pt x="91" y="4740"/>
                </a:lnTo>
                <a:lnTo>
                  <a:pt x="117" y="4599"/>
                </a:lnTo>
                <a:lnTo>
                  <a:pt x="148" y="4459"/>
                </a:lnTo>
                <a:lnTo>
                  <a:pt x="182" y="4320"/>
                </a:lnTo>
                <a:lnTo>
                  <a:pt x="219" y="4184"/>
                </a:lnTo>
                <a:lnTo>
                  <a:pt x="259" y="4047"/>
                </a:lnTo>
                <a:lnTo>
                  <a:pt x="303" y="3912"/>
                </a:lnTo>
                <a:lnTo>
                  <a:pt x="350" y="3780"/>
                </a:lnTo>
                <a:lnTo>
                  <a:pt x="400" y="3648"/>
                </a:lnTo>
                <a:lnTo>
                  <a:pt x="453" y="3518"/>
                </a:lnTo>
                <a:lnTo>
                  <a:pt x="510" y="3390"/>
                </a:lnTo>
                <a:lnTo>
                  <a:pt x="568" y="3263"/>
                </a:lnTo>
                <a:lnTo>
                  <a:pt x="631" y="3138"/>
                </a:lnTo>
                <a:lnTo>
                  <a:pt x="696" y="3015"/>
                </a:lnTo>
                <a:lnTo>
                  <a:pt x="763" y="2893"/>
                </a:lnTo>
                <a:lnTo>
                  <a:pt x="834" y="2774"/>
                </a:lnTo>
                <a:lnTo>
                  <a:pt x="908" y="2656"/>
                </a:lnTo>
                <a:lnTo>
                  <a:pt x="984" y="2540"/>
                </a:lnTo>
                <a:lnTo>
                  <a:pt x="1063" y="2426"/>
                </a:lnTo>
                <a:lnTo>
                  <a:pt x="1145" y="2314"/>
                </a:lnTo>
                <a:lnTo>
                  <a:pt x="1229" y="2204"/>
                </a:lnTo>
                <a:lnTo>
                  <a:pt x="1316" y="2097"/>
                </a:lnTo>
                <a:lnTo>
                  <a:pt x="1404" y="1991"/>
                </a:lnTo>
                <a:lnTo>
                  <a:pt x="1497" y="1888"/>
                </a:lnTo>
                <a:lnTo>
                  <a:pt x="1590" y="1787"/>
                </a:lnTo>
                <a:lnTo>
                  <a:pt x="1687" y="1687"/>
                </a:lnTo>
                <a:lnTo>
                  <a:pt x="1787" y="1591"/>
                </a:lnTo>
                <a:lnTo>
                  <a:pt x="1887" y="1497"/>
                </a:lnTo>
                <a:lnTo>
                  <a:pt x="1991" y="1405"/>
                </a:lnTo>
                <a:lnTo>
                  <a:pt x="2097" y="1316"/>
                </a:lnTo>
                <a:lnTo>
                  <a:pt x="2204" y="1229"/>
                </a:lnTo>
                <a:lnTo>
                  <a:pt x="2313" y="1145"/>
                </a:lnTo>
                <a:lnTo>
                  <a:pt x="2425" y="1064"/>
                </a:lnTo>
                <a:lnTo>
                  <a:pt x="2539" y="985"/>
                </a:lnTo>
                <a:lnTo>
                  <a:pt x="2655" y="909"/>
                </a:lnTo>
                <a:lnTo>
                  <a:pt x="2774" y="835"/>
                </a:lnTo>
                <a:lnTo>
                  <a:pt x="2893" y="764"/>
                </a:lnTo>
                <a:lnTo>
                  <a:pt x="3014" y="696"/>
                </a:lnTo>
                <a:lnTo>
                  <a:pt x="3137" y="631"/>
                </a:lnTo>
                <a:lnTo>
                  <a:pt x="3262" y="569"/>
                </a:lnTo>
                <a:lnTo>
                  <a:pt x="3389" y="510"/>
                </a:lnTo>
                <a:lnTo>
                  <a:pt x="3517" y="454"/>
                </a:lnTo>
                <a:lnTo>
                  <a:pt x="3648" y="400"/>
                </a:lnTo>
                <a:lnTo>
                  <a:pt x="3779" y="351"/>
                </a:lnTo>
                <a:lnTo>
                  <a:pt x="3912" y="304"/>
                </a:lnTo>
                <a:lnTo>
                  <a:pt x="4046" y="259"/>
                </a:lnTo>
                <a:lnTo>
                  <a:pt x="4183" y="219"/>
                </a:lnTo>
                <a:lnTo>
                  <a:pt x="4319" y="182"/>
                </a:lnTo>
                <a:lnTo>
                  <a:pt x="4458" y="148"/>
                </a:lnTo>
                <a:lnTo>
                  <a:pt x="4599" y="118"/>
                </a:lnTo>
                <a:lnTo>
                  <a:pt x="4739" y="91"/>
                </a:lnTo>
                <a:lnTo>
                  <a:pt x="4882" y="67"/>
                </a:lnTo>
                <a:lnTo>
                  <a:pt x="5025" y="47"/>
                </a:lnTo>
                <a:lnTo>
                  <a:pt x="5170" y="30"/>
                </a:lnTo>
                <a:lnTo>
                  <a:pt x="5316" y="18"/>
                </a:lnTo>
                <a:lnTo>
                  <a:pt x="5463" y="9"/>
                </a:lnTo>
                <a:lnTo>
                  <a:pt x="5609" y="3"/>
                </a:lnTo>
                <a:lnTo>
                  <a:pt x="5758" y="0"/>
                </a:lnTo>
                <a:close/>
                <a:moveTo>
                  <a:pt x="8908" y="2610"/>
                </a:moveTo>
                <a:lnTo>
                  <a:pt x="8831" y="2536"/>
                </a:lnTo>
                <a:lnTo>
                  <a:pt x="8752" y="2463"/>
                </a:lnTo>
                <a:lnTo>
                  <a:pt x="8672" y="2392"/>
                </a:lnTo>
                <a:lnTo>
                  <a:pt x="8591" y="2323"/>
                </a:lnTo>
                <a:lnTo>
                  <a:pt x="8508" y="2255"/>
                </a:lnTo>
                <a:lnTo>
                  <a:pt x="8423" y="2191"/>
                </a:lnTo>
                <a:lnTo>
                  <a:pt x="8336" y="2127"/>
                </a:lnTo>
                <a:lnTo>
                  <a:pt x="8248" y="2066"/>
                </a:lnTo>
                <a:lnTo>
                  <a:pt x="8159" y="2008"/>
                </a:lnTo>
                <a:lnTo>
                  <a:pt x="8067" y="1950"/>
                </a:lnTo>
                <a:lnTo>
                  <a:pt x="7975" y="1896"/>
                </a:lnTo>
                <a:lnTo>
                  <a:pt x="7881" y="1843"/>
                </a:lnTo>
                <a:lnTo>
                  <a:pt x="7786" y="1793"/>
                </a:lnTo>
                <a:lnTo>
                  <a:pt x="7689" y="1745"/>
                </a:lnTo>
                <a:lnTo>
                  <a:pt x="7591" y="1699"/>
                </a:lnTo>
                <a:lnTo>
                  <a:pt x="7492" y="1655"/>
                </a:lnTo>
                <a:lnTo>
                  <a:pt x="7392" y="1614"/>
                </a:lnTo>
                <a:lnTo>
                  <a:pt x="7290" y="1576"/>
                </a:lnTo>
                <a:lnTo>
                  <a:pt x="7187" y="1539"/>
                </a:lnTo>
                <a:lnTo>
                  <a:pt x="7082" y="1505"/>
                </a:lnTo>
                <a:lnTo>
                  <a:pt x="6978" y="1475"/>
                </a:lnTo>
                <a:lnTo>
                  <a:pt x="6872" y="1446"/>
                </a:lnTo>
                <a:lnTo>
                  <a:pt x="6764" y="1419"/>
                </a:lnTo>
                <a:lnTo>
                  <a:pt x="6656" y="1396"/>
                </a:lnTo>
                <a:lnTo>
                  <a:pt x="6547" y="1375"/>
                </a:lnTo>
                <a:lnTo>
                  <a:pt x="6436" y="1357"/>
                </a:lnTo>
                <a:lnTo>
                  <a:pt x="6325" y="1341"/>
                </a:lnTo>
                <a:lnTo>
                  <a:pt x="6213" y="1329"/>
                </a:lnTo>
                <a:lnTo>
                  <a:pt x="6101" y="1319"/>
                </a:lnTo>
                <a:lnTo>
                  <a:pt x="5987" y="1311"/>
                </a:lnTo>
                <a:lnTo>
                  <a:pt x="5873" y="1307"/>
                </a:lnTo>
                <a:lnTo>
                  <a:pt x="5758" y="1305"/>
                </a:lnTo>
                <a:lnTo>
                  <a:pt x="5643" y="1307"/>
                </a:lnTo>
                <a:lnTo>
                  <a:pt x="5529" y="1311"/>
                </a:lnTo>
                <a:lnTo>
                  <a:pt x="5416" y="1319"/>
                </a:lnTo>
                <a:lnTo>
                  <a:pt x="5303" y="1329"/>
                </a:lnTo>
                <a:lnTo>
                  <a:pt x="5191" y="1341"/>
                </a:lnTo>
                <a:lnTo>
                  <a:pt x="5080" y="1357"/>
                </a:lnTo>
                <a:lnTo>
                  <a:pt x="4971" y="1375"/>
                </a:lnTo>
                <a:lnTo>
                  <a:pt x="4861" y="1396"/>
                </a:lnTo>
                <a:lnTo>
                  <a:pt x="4753" y="1419"/>
                </a:lnTo>
                <a:lnTo>
                  <a:pt x="4646" y="1446"/>
                </a:lnTo>
                <a:lnTo>
                  <a:pt x="4539" y="1475"/>
                </a:lnTo>
                <a:lnTo>
                  <a:pt x="4434" y="1505"/>
                </a:lnTo>
                <a:lnTo>
                  <a:pt x="4331" y="1539"/>
                </a:lnTo>
                <a:lnTo>
                  <a:pt x="4227" y="1576"/>
                </a:lnTo>
                <a:lnTo>
                  <a:pt x="4125" y="1614"/>
                </a:lnTo>
                <a:lnTo>
                  <a:pt x="4026" y="1655"/>
                </a:lnTo>
                <a:lnTo>
                  <a:pt x="3926" y="1699"/>
                </a:lnTo>
                <a:lnTo>
                  <a:pt x="3828" y="1745"/>
                </a:lnTo>
                <a:lnTo>
                  <a:pt x="3731" y="1793"/>
                </a:lnTo>
                <a:lnTo>
                  <a:pt x="3636" y="1843"/>
                </a:lnTo>
                <a:lnTo>
                  <a:pt x="3542" y="1896"/>
                </a:lnTo>
                <a:lnTo>
                  <a:pt x="3449" y="1950"/>
                </a:lnTo>
                <a:lnTo>
                  <a:pt x="3358" y="2008"/>
                </a:lnTo>
                <a:lnTo>
                  <a:pt x="3269" y="2066"/>
                </a:lnTo>
                <a:lnTo>
                  <a:pt x="3180" y="2127"/>
                </a:lnTo>
                <a:lnTo>
                  <a:pt x="3094" y="2191"/>
                </a:lnTo>
                <a:lnTo>
                  <a:pt x="3009" y="2255"/>
                </a:lnTo>
                <a:lnTo>
                  <a:pt x="2926" y="2323"/>
                </a:lnTo>
                <a:lnTo>
                  <a:pt x="2844" y="2392"/>
                </a:lnTo>
                <a:lnTo>
                  <a:pt x="2764" y="2463"/>
                </a:lnTo>
                <a:lnTo>
                  <a:pt x="2686" y="2536"/>
                </a:lnTo>
                <a:lnTo>
                  <a:pt x="2609" y="2610"/>
                </a:lnTo>
                <a:lnTo>
                  <a:pt x="2535" y="2687"/>
                </a:lnTo>
                <a:lnTo>
                  <a:pt x="2462" y="2765"/>
                </a:lnTo>
                <a:lnTo>
                  <a:pt x="2391" y="2845"/>
                </a:lnTo>
                <a:lnTo>
                  <a:pt x="2323" y="2926"/>
                </a:lnTo>
                <a:lnTo>
                  <a:pt x="2255" y="3009"/>
                </a:lnTo>
                <a:lnTo>
                  <a:pt x="2190" y="3095"/>
                </a:lnTo>
                <a:lnTo>
                  <a:pt x="2126" y="3181"/>
                </a:lnTo>
                <a:lnTo>
                  <a:pt x="2066" y="3269"/>
                </a:lnTo>
                <a:lnTo>
                  <a:pt x="2007" y="3359"/>
                </a:lnTo>
                <a:lnTo>
                  <a:pt x="1950" y="3450"/>
                </a:lnTo>
                <a:lnTo>
                  <a:pt x="1895" y="3543"/>
                </a:lnTo>
                <a:lnTo>
                  <a:pt x="1843" y="3637"/>
                </a:lnTo>
                <a:lnTo>
                  <a:pt x="1793" y="3732"/>
                </a:lnTo>
                <a:lnTo>
                  <a:pt x="1744" y="3828"/>
                </a:lnTo>
                <a:lnTo>
                  <a:pt x="1698" y="3927"/>
                </a:lnTo>
                <a:lnTo>
                  <a:pt x="1655" y="4026"/>
                </a:lnTo>
                <a:lnTo>
                  <a:pt x="1614" y="4126"/>
                </a:lnTo>
                <a:lnTo>
                  <a:pt x="1576" y="4228"/>
                </a:lnTo>
                <a:lnTo>
                  <a:pt x="1539" y="4332"/>
                </a:lnTo>
                <a:lnTo>
                  <a:pt x="1505" y="4435"/>
                </a:lnTo>
                <a:lnTo>
                  <a:pt x="1474" y="4540"/>
                </a:lnTo>
                <a:lnTo>
                  <a:pt x="1445" y="4647"/>
                </a:lnTo>
                <a:lnTo>
                  <a:pt x="1419" y="4754"/>
                </a:lnTo>
                <a:lnTo>
                  <a:pt x="1396" y="4862"/>
                </a:lnTo>
                <a:lnTo>
                  <a:pt x="1375" y="4972"/>
                </a:lnTo>
                <a:lnTo>
                  <a:pt x="1356" y="5081"/>
                </a:lnTo>
                <a:lnTo>
                  <a:pt x="1341" y="5192"/>
                </a:lnTo>
                <a:lnTo>
                  <a:pt x="1328" y="5304"/>
                </a:lnTo>
                <a:lnTo>
                  <a:pt x="1318" y="5417"/>
                </a:lnTo>
                <a:lnTo>
                  <a:pt x="1311" y="5530"/>
                </a:lnTo>
                <a:lnTo>
                  <a:pt x="1307" y="5644"/>
                </a:lnTo>
                <a:lnTo>
                  <a:pt x="1305" y="5760"/>
                </a:lnTo>
                <a:lnTo>
                  <a:pt x="1303" y="5760"/>
                </a:lnTo>
                <a:lnTo>
                  <a:pt x="1304" y="5875"/>
                </a:lnTo>
                <a:lnTo>
                  <a:pt x="1309" y="5989"/>
                </a:lnTo>
                <a:lnTo>
                  <a:pt x="1316" y="6102"/>
                </a:lnTo>
                <a:lnTo>
                  <a:pt x="1325" y="6215"/>
                </a:lnTo>
                <a:lnTo>
                  <a:pt x="1339" y="6327"/>
                </a:lnTo>
                <a:lnTo>
                  <a:pt x="1354" y="6436"/>
                </a:lnTo>
                <a:lnTo>
                  <a:pt x="1373" y="6547"/>
                </a:lnTo>
                <a:lnTo>
                  <a:pt x="1393" y="6656"/>
                </a:lnTo>
                <a:lnTo>
                  <a:pt x="1417" y="6764"/>
                </a:lnTo>
                <a:lnTo>
                  <a:pt x="1443" y="6871"/>
                </a:lnTo>
                <a:lnTo>
                  <a:pt x="1472" y="6978"/>
                </a:lnTo>
                <a:lnTo>
                  <a:pt x="1503" y="7083"/>
                </a:lnTo>
                <a:lnTo>
                  <a:pt x="1537" y="7186"/>
                </a:lnTo>
                <a:lnTo>
                  <a:pt x="1574" y="7289"/>
                </a:lnTo>
                <a:lnTo>
                  <a:pt x="1612" y="7391"/>
                </a:lnTo>
                <a:lnTo>
                  <a:pt x="1653" y="7492"/>
                </a:lnTo>
                <a:lnTo>
                  <a:pt x="1697" y="7591"/>
                </a:lnTo>
                <a:lnTo>
                  <a:pt x="1742" y="7689"/>
                </a:lnTo>
                <a:lnTo>
                  <a:pt x="1791" y="7786"/>
                </a:lnTo>
                <a:lnTo>
                  <a:pt x="1841" y="7881"/>
                </a:lnTo>
                <a:lnTo>
                  <a:pt x="1894" y="7975"/>
                </a:lnTo>
                <a:lnTo>
                  <a:pt x="1949" y="8068"/>
                </a:lnTo>
                <a:lnTo>
                  <a:pt x="2005" y="8159"/>
                </a:lnTo>
                <a:lnTo>
                  <a:pt x="2065" y="8249"/>
                </a:lnTo>
                <a:lnTo>
                  <a:pt x="2126" y="8337"/>
                </a:lnTo>
                <a:lnTo>
                  <a:pt x="2189" y="8423"/>
                </a:lnTo>
                <a:lnTo>
                  <a:pt x="2255" y="8509"/>
                </a:lnTo>
                <a:lnTo>
                  <a:pt x="2322" y="8592"/>
                </a:lnTo>
                <a:lnTo>
                  <a:pt x="2390" y="8674"/>
                </a:lnTo>
                <a:lnTo>
                  <a:pt x="2462" y="8754"/>
                </a:lnTo>
                <a:lnTo>
                  <a:pt x="2535" y="8832"/>
                </a:lnTo>
                <a:lnTo>
                  <a:pt x="2609" y="8909"/>
                </a:lnTo>
                <a:lnTo>
                  <a:pt x="2686" y="8983"/>
                </a:lnTo>
                <a:lnTo>
                  <a:pt x="2764" y="9056"/>
                </a:lnTo>
                <a:lnTo>
                  <a:pt x="2844" y="9127"/>
                </a:lnTo>
                <a:lnTo>
                  <a:pt x="2926" y="9196"/>
                </a:lnTo>
                <a:lnTo>
                  <a:pt x="3009" y="9264"/>
                </a:lnTo>
                <a:lnTo>
                  <a:pt x="3094" y="9328"/>
                </a:lnTo>
                <a:lnTo>
                  <a:pt x="3180" y="9392"/>
                </a:lnTo>
                <a:lnTo>
                  <a:pt x="3269" y="9453"/>
                </a:lnTo>
                <a:lnTo>
                  <a:pt x="3358" y="9512"/>
                </a:lnTo>
                <a:lnTo>
                  <a:pt x="3449" y="9569"/>
                </a:lnTo>
                <a:lnTo>
                  <a:pt x="3542" y="9623"/>
                </a:lnTo>
                <a:lnTo>
                  <a:pt x="3636" y="9676"/>
                </a:lnTo>
                <a:lnTo>
                  <a:pt x="3731" y="9726"/>
                </a:lnTo>
                <a:lnTo>
                  <a:pt x="3828" y="9774"/>
                </a:lnTo>
                <a:lnTo>
                  <a:pt x="3926" y="9820"/>
                </a:lnTo>
                <a:lnTo>
                  <a:pt x="4026" y="9864"/>
                </a:lnTo>
                <a:lnTo>
                  <a:pt x="4125" y="9905"/>
                </a:lnTo>
                <a:lnTo>
                  <a:pt x="4227" y="9944"/>
                </a:lnTo>
                <a:lnTo>
                  <a:pt x="4331" y="9980"/>
                </a:lnTo>
                <a:lnTo>
                  <a:pt x="4434" y="10014"/>
                </a:lnTo>
                <a:lnTo>
                  <a:pt x="4539" y="10044"/>
                </a:lnTo>
                <a:lnTo>
                  <a:pt x="4646" y="10073"/>
                </a:lnTo>
                <a:lnTo>
                  <a:pt x="4753" y="10100"/>
                </a:lnTo>
                <a:lnTo>
                  <a:pt x="4861" y="10123"/>
                </a:lnTo>
                <a:lnTo>
                  <a:pt x="4971" y="10144"/>
                </a:lnTo>
                <a:lnTo>
                  <a:pt x="5080" y="10162"/>
                </a:lnTo>
                <a:lnTo>
                  <a:pt x="5191" y="10178"/>
                </a:lnTo>
                <a:lnTo>
                  <a:pt x="5303" y="10190"/>
                </a:lnTo>
                <a:lnTo>
                  <a:pt x="5416" y="10200"/>
                </a:lnTo>
                <a:lnTo>
                  <a:pt x="5529" y="10208"/>
                </a:lnTo>
                <a:lnTo>
                  <a:pt x="5643" y="10212"/>
                </a:lnTo>
                <a:lnTo>
                  <a:pt x="5758" y="10214"/>
                </a:lnTo>
                <a:lnTo>
                  <a:pt x="5873" y="10212"/>
                </a:lnTo>
                <a:lnTo>
                  <a:pt x="5987" y="10208"/>
                </a:lnTo>
                <a:lnTo>
                  <a:pt x="6101" y="10200"/>
                </a:lnTo>
                <a:lnTo>
                  <a:pt x="6213" y="10190"/>
                </a:lnTo>
                <a:lnTo>
                  <a:pt x="6325" y="10178"/>
                </a:lnTo>
                <a:lnTo>
                  <a:pt x="6436" y="10162"/>
                </a:lnTo>
                <a:lnTo>
                  <a:pt x="6547" y="10144"/>
                </a:lnTo>
                <a:lnTo>
                  <a:pt x="6656" y="10123"/>
                </a:lnTo>
                <a:lnTo>
                  <a:pt x="6764" y="10100"/>
                </a:lnTo>
                <a:lnTo>
                  <a:pt x="6872" y="10073"/>
                </a:lnTo>
                <a:lnTo>
                  <a:pt x="6978" y="10044"/>
                </a:lnTo>
                <a:lnTo>
                  <a:pt x="7082" y="10014"/>
                </a:lnTo>
                <a:lnTo>
                  <a:pt x="7187" y="9980"/>
                </a:lnTo>
                <a:lnTo>
                  <a:pt x="7290" y="9944"/>
                </a:lnTo>
                <a:lnTo>
                  <a:pt x="7392" y="9905"/>
                </a:lnTo>
                <a:lnTo>
                  <a:pt x="7492" y="9864"/>
                </a:lnTo>
                <a:lnTo>
                  <a:pt x="7591" y="9820"/>
                </a:lnTo>
                <a:lnTo>
                  <a:pt x="7689" y="9774"/>
                </a:lnTo>
                <a:lnTo>
                  <a:pt x="7786" y="9726"/>
                </a:lnTo>
                <a:lnTo>
                  <a:pt x="7881" y="9676"/>
                </a:lnTo>
                <a:lnTo>
                  <a:pt x="7975" y="9623"/>
                </a:lnTo>
                <a:lnTo>
                  <a:pt x="8067" y="9569"/>
                </a:lnTo>
                <a:lnTo>
                  <a:pt x="8159" y="9512"/>
                </a:lnTo>
                <a:lnTo>
                  <a:pt x="8248" y="9453"/>
                </a:lnTo>
                <a:lnTo>
                  <a:pt x="8336" y="9392"/>
                </a:lnTo>
                <a:lnTo>
                  <a:pt x="8423" y="9328"/>
                </a:lnTo>
                <a:lnTo>
                  <a:pt x="8508" y="9264"/>
                </a:lnTo>
                <a:lnTo>
                  <a:pt x="8591" y="9196"/>
                </a:lnTo>
                <a:lnTo>
                  <a:pt x="8672" y="9127"/>
                </a:lnTo>
                <a:lnTo>
                  <a:pt x="8752" y="9056"/>
                </a:lnTo>
                <a:lnTo>
                  <a:pt x="8831" y="8983"/>
                </a:lnTo>
                <a:lnTo>
                  <a:pt x="8908" y="8909"/>
                </a:lnTo>
                <a:lnTo>
                  <a:pt x="8983" y="8832"/>
                </a:lnTo>
                <a:lnTo>
                  <a:pt x="9055" y="8754"/>
                </a:lnTo>
                <a:lnTo>
                  <a:pt x="9126" y="8674"/>
                </a:lnTo>
                <a:lnTo>
                  <a:pt x="9195" y="8592"/>
                </a:lnTo>
                <a:lnTo>
                  <a:pt x="9263" y="8509"/>
                </a:lnTo>
                <a:lnTo>
                  <a:pt x="9328" y="8423"/>
                </a:lnTo>
                <a:lnTo>
                  <a:pt x="9391" y="8337"/>
                </a:lnTo>
                <a:lnTo>
                  <a:pt x="9452" y="8249"/>
                </a:lnTo>
                <a:lnTo>
                  <a:pt x="9512" y="8159"/>
                </a:lnTo>
                <a:lnTo>
                  <a:pt x="9568" y="8068"/>
                </a:lnTo>
                <a:lnTo>
                  <a:pt x="9623" y="7975"/>
                </a:lnTo>
                <a:lnTo>
                  <a:pt x="9676" y="7881"/>
                </a:lnTo>
                <a:lnTo>
                  <a:pt x="9726" y="7786"/>
                </a:lnTo>
                <a:lnTo>
                  <a:pt x="9774" y="7689"/>
                </a:lnTo>
                <a:lnTo>
                  <a:pt x="9820" y="7591"/>
                </a:lnTo>
                <a:lnTo>
                  <a:pt x="9864" y="7492"/>
                </a:lnTo>
                <a:lnTo>
                  <a:pt x="9905" y="7391"/>
                </a:lnTo>
                <a:lnTo>
                  <a:pt x="9944" y="7289"/>
                </a:lnTo>
                <a:lnTo>
                  <a:pt x="9980" y="7186"/>
                </a:lnTo>
                <a:lnTo>
                  <a:pt x="10014" y="7083"/>
                </a:lnTo>
                <a:lnTo>
                  <a:pt x="10045" y="6978"/>
                </a:lnTo>
                <a:lnTo>
                  <a:pt x="10074" y="6871"/>
                </a:lnTo>
                <a:lnTo>
                  <a:pt x="10100" y="6764"/>
                </a:lnTo>
                <a:lnTo>
                  <a:pt x="10124" y="6656"/>
                </a:lnTo>
                <a:lnTo>
                  <a:pt x="10144" y="6547"/>
                </a:lnTo>
                <a:lnTo>
                  <a:pt x="10163" y="6436"/>
                </a:lnTo>
                <a:lnTo>
                  <a:pt x="10178" y="6327"/>
                </a:lnTo>
                <a:lnTo>
                  <a:pt x="10191" y="6215"/>
                </a:lnTo>
                <a:lnTo>
                  <a:pt x="10202" y="6102"/>
                </a:lnTo>
                <a:lnTo>
                  <a:pt x="10209" y="5989"/>
                </a:lnTo>
                <a:lnTo>
                  <a:pt x="10213" y="5875"/>
                </a:lnTo>
                <a:lnTo>
                  <a:pt x="10214" y="5760"/>
                </a:lnTo>
                <a:lnTo>
                  <a:pt x="10212" y="5760"/>
                </a:lnTo>
                <a:lnTo>
                  <a:pt x="10210" y="5644"/>
                </a:lnTo>
                <a:lnTo>
                  <a:pt x="10206" y="5530"/>
                </a:lnTo>
                <a:lnTo>
                  <a:pt x="10199" y="5417"/>
                </a:lnTo>
                <a:lnTo>
                  <a:pt x="10188" y="5304"/>
                </a:lnTo>
                <a:lnTo>
                  <a:pt x="10176" y="5192"/>
                </a:lnTo>
                <a:lnTo>
                  <a:pt x="10161" y="5081"/>
                </a:lnTo>
                <a:lnTo>
                  <a:pt x="10142" y="4972"/>
                </a:lnTo>
                <a:lnTo>
                  <a:pt x="10122" y="4862"/>
                </a:lnTo>
                <a:lnTo>
                  <a:pt x="10098" y="4754"/>
                </a:lnTo>
                <a:lnTo>
                  <a:pt x="10071" y="4647"/>
                </a:lnTo>
                <a:lnTo>
                  <a:pt x="10043" y="4540"/>
                </a:lnTo>
                <a:lnTo>
                  <a:pt x="10012" y="4435"/>
                </a:lnTo>
                <a:lnTo>
                  <a:pt x="9978" y="4332"/>
                </a:lnTo>
                <a:lnTo>
                  <a:pt x="9942" y="4228"/>
                </a:lnTo>
                <a:lnTo>
                  <a:pt x="9903" y="4126"/>
                </a:lnTo>
                <a:lnTo>
                  <a:pt x="9862" y="4026"/>
                </a:lnTo>
                <a:lnTo>
                  <a:pt x="9819" y="3927"/>
                </a:lnTo>
                <a:lnTo>
                  <a:pt x="9772" y="3828"/>
                </a:lnTo>
                <a:lnTo>
                  <a:pt x="9724" y="3732"/>
                </a:lnTo>
                <a:lnTo>
                  <a:pt x="9674" y="3637"/>
                </a:lnTo>
                <a:lnTo>
                  <a:pt x="9621" y="3543"/>
                </a:lnTo>
                <a:lnTo>
                  <a:pt x="9567" y="3450"/>
                </a:lnTo>
                <a:lnTo>
                  <a:pt x="9510" y="3359"/>
                </a:lnTo>
                <a:lnTo>
                  <a:pt x="9451" y="3269"/>
                </a:lnTo>
                <a:lnTo>
                  <a:pt x="9390" y="3181"/>
                </a:lnTo>
                <a:lnTo>
                  <a:pt x="9327" y="3095"/>
                </a:lnTo>
                <a:lnTo>
                  <a:pt x="9262" y="3009"/>
                </a:lnTo>
                <a:lnTo>
                  <a:pt x="9195" y="2926"/>
                </a:lnTo>
                <a:lnTo>
                  <a:pt x="9125" y="2845"/>
                </a:lnTo>
                <a:lnTo>
                  <a:pt x="9054" y="2765"/>
                </a:lnTo>
                <a:lnTo>
                  <a:pt x="8982" y="2687"/>
                </a:lnTo>
                <a:lnTo>
                  <a:pt x="8908" y="261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7" name="Freeform 7"/>
          <p:cNvSpPr>
            <a:spLocks/>
          </p:cNvSpPr>
          <p:nvPr/>
        </p:nvSpPr>
        <p:spPr bwMode="auto">
          <a:xfrm>
            <a:off x="5938523" y="3133009"/>
            <a:ext cx="314955" cy="745874"/>
          </a:xfrm>
          <a:custGeom>
            <a:avLst/>
            <a:gdLst>
              <a:gd name="T0" fmla="*/ 0 w 2155"/>
              <a:gd name="T1" fmla="*/ 5091 h 5091"/>
              <a:gd name="T2" fmla="*/ 1 w 2155"/>
              <a:gd name="T3" fmla="*/ 4195 h 5091"/>
              <a:gd name="T4" fmla="*/ 8 w 2155"/>
              <a:gd name="T5" fmla="*/ 4082 h 5091"/>
              <a:gd name="T6" fmla="*/ 22 w 2155"/>
              <a:gd name="T7" fmla="*/ 3974 h 5091"/>
              <a:gd name="T8" fmla="*/ 39 w 2155"/>
              <a:gd name="T9" fmla="*/ 3871 h 5091"/>
              <a:gd name="T10" fmla="*/ 64 w 2155"/>
              <a:gd name="T11" fmla="*/ 3773 h 5091"/>
              <a:gd name="T12" fmla="*/ 93 w 2155"/>
              <a:gd name="T13" fmla="*/ 3680 h 5091"/>
              <a:gd name="T14" fmla="*/ 126 w 2155"/>
              <a:gd name="T15" fmla="*/ 3595 h 5091"/>
              <a:gd name="T16" fmla="*/ 164 w 2155"/>
              <a:gd name="T17" fmla="*/ 3518 h 5091"/>
              <a:gd name="T18" fmla="*/ 208 w 2155"/>
              <a:gd name="T19" fmla="*/ 3448 h 5091"/>
              <a:gd name="T20" fmla="*/ 256 w 2155"/>
              <a:gd name="T21" fmla="*/ 3388 h 5091"/>
              <a:gd name="T22" fmla="*/ 307 w 2155"/>
              <a:gd name="T23" fmla="*/ 3335 h 5091"/>
              <a:gd name="T24" fmla="*/ 290 w 2155"/>
              <a:gd name="T25" fmla="*/ 1739 h 5091"/>
              <a:gd name="T26" fmla="*/ 239 w 2155"/>
              <a:gd name="T27" fmla="*/ 1684 h 5091"/>
              <a:gd name="T28" fmla="*/ 193 w 2155"/>
              <a:gd name="T29" fmla="*/ 1621 h 5091"/>
              <a:gd name="T30" fmla="*/ 151 w 2155"/>
              <a:gd name="T31" fmla="*/ 1548 h 5091"/>
              <a:gd name="T32" fmla="*/ 114 w 2155"/>
              <a:gd name="T33" fmla="*/ 1468 h 5091"/>
              <a:gd name="T34" fmla="*/ 82 w 2155"/>
              <a:gd name="T35" fmla="*/ 1380 h 5091"/>
              <a:gd name="T36" fmla="*/ 55 w 2155"/>
              <a:gd name="T37" fmla="*/ 1287 h 5091"/>
              <a:gd name="T38" fmla="*/ 33 w 2155"/>
              <a:gd name="T39" fmla="*/ 1186 h 5091"/>
              <a:gd name="T40" fmla="*/ 17 w 2155"/>
              <a:gd name="T41" fmla="*/ 1081 h 5091"/>
              <a:gd name="T42" fmla="*/ 5 w 2155"/>
              <a:gd name="T43" fmla="*/ 971 h 5091"/>
              <a:gd name="T44" fmla="*/ 0 w 2155"/>
              <a:gd name="T45" fmla="*/ 857 h 5091"/>
              <a:gd name="T46" fmla="*/ 1462 w 2155"/>
              <a:gd name="T47" fmla="*/ 1272 h 5091"/>
              <a:gd name="T48" fmla="*/ 1883 w 2155"/>
              <a:gd name="T49" fmla="*/ 1642 h 5091"/>
              <a:gd name="T50" fmla="*/ 1932 w 2155"/>
              <a:gd name="T51" fmla="*/ 1700 h 5091"/>
              <a:gd name="T52" fmla="*/ 1976 w 2155"/>
              <a:gd name="T53" fmla="*/ 1767 h 5091"/>
              <a:gd name="T54" fmla="*/ 2016 w 2155"/>
              <a:gd name="T55" fmla="*/ 1842 h 5091"/>
              <a:gd name="T56" fmla="*/ 2052 w 2155"/>
              <a:gd name="T57" fmla="*/ 1925 h 5091"/>
              <a:gd name="T58" fmla="*/ 2083 w 2155"/>
              <a:gd name="T59" fmla="*/ 2014 h 5091"/>
              <a:gd name="T60" fmla="*/ 2108 w 2155"/>
              <a:gd name="T61" fmla="*/ 2111 h 5091"/>
              <a:gd name="T62" fmla="*/ 2128 w 2155"/>
              <a:gd name="T63" fmla="*/ 2212 h 5091"/>
              <a:gd name="T64" fmla="*/ 2143 w 2155"/>
              <a:gd name="T65" fmla="*/ 2319 h 5091"/>
              <a:gd name="T66" fmla="*/ 2152 w 2155"/>
              <a:gd name="T67" fmla="*/ 2430 h 5091"/>
              <a:gd name="T68" fmla="*/ 2155 w 2155"/>
              <a:gd name="T69" fmla="*/ 2545 h 5091"/>
              <a:gd name="T70" fmla="*/ 2152 w 2155"/>
              <a:gd name="T71" fmla="*/ 2660 h 5091"/>
              <a:gd name="T72" fmla="*/ 2143 w 2155"/>
              <a:gd name="T73" fmla="*/ 2772 h 5091"/>
              <a:gd name="T74" fmla="*/ 2128 w 2155"/>
              <a:gd name="T75" fmla="*/ 2879 h 5091"/>
              <a:gd name="T76" fmla="*/ 2108 w 2155"/>
              <a:gd name="T77" fmla="*/ 2981 h 5091"/>
              <a:gd name="T78" fmla="*/ 2083 w 2155"/>
              <a:gd name="T79" fmla="*/ 3076 h 5091"/>
              <a:gd name="T80" fmla="*/ 2052 w 2155"/>
              <a:gd name="T81" fmla="*/ 3167 h 5091"/>
              <a:gd name="T82" fmla="*/ 2016 w 2155"/>
              <a:gd name="T83" fmla="*/ 3249 h 5091"/>
              <a:gd name="T84" fmla="*/ 1976 w 2155"/>
              <a:gd name="T85" fmla="*/ 3324 h 5091"/>
              <a:gd name="T86" fmla="*/ 1932 w 2155"/>
              <a:gd name="T87" fmla="*/ 3391 h 5091"/>
              <a:gd name="T88" fmla="*/ 1883 w 2155"/>
              <a:gd name="T89" fmla="*/ 3449 h 50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155" h="5091">
                <a:moveTo>
                  <a:pt x="1848" y="3482"/>
                </a:moveTo>
                <a:lnTo>
                  <a:pt x="1462" y="3818"/>
                </a:lnTo>
                <a:lnTo>
                  <a:pt x="0" y="5091"/>
                </a:lnTo>
                <a:lnTo>
                  <a:pt x="0" y="4272"/>
                </a:lnTo>
                <a:lnTo>
                  <a:pt x="0" y="4233"/>
                </a:lnTo>
                <a:lnTo>
                  <a:pt x="1" y="4195"/>
                </a:lnTo>
                <a:lnTo>
                  <a:pt x="3" y="4157"/>
                </a:lnTo>
                <a:lnTo>
                  <a:pt x="5" y="4120"/>
                </a:lnTo>
                <a:lnTo>
                  <a:pt x="8" y="4082"/>
                </a:lnTo>
                <a:lnTo>
                  <a:pt x="12" y="4046"/>
                </a:lnTo>
                <a:lnTo>
                  <a:pt x="17" y="4010"/>
                </a:lnTo>
                <a:lnTo>
                  <a:pt x="22" y="3974"/>
                </a:lnTo>
                <a:lnTo>
                  <a:pt x="27" y="3939"/>
                </a:lnTo>
                <a:lnTo>
                  <a:pt x="33" y="3904"/>
                </a:lnTo>
                <a:lnTo>
                  <a:pt x="39" y="3871"/>
                </a:lnTo>
                <a:lnTo>
                  <a:pt x="47" y="3838"/>
                </a:lnTo>
                <a:lnTo>
                  <a:pt x="55" y="3805"/>
                </a:lnTo>
                <a:lnTo>
                  <a:pt x="64" y="3773"/>
                </a:lnTo>
                <a:lnTo>
                  <a:pt x="72" y="3741"/>
                </a:lnTo>
                <a:lnTo>
                  <a:pt x="82" y="3710"/>
                </a:lnTo>
                <a:lnTo>
                  <a:pt x="93" y="3680"/>
                </a:lnTo>
                <a:lnTo>
                  <a:pt x="103" y="3652"/>
                </a:lnTo>
                <a:lnTo>
                  <a:pt x="114" y="3623"/>
                </a:lnTo>
                <a:lnTo>
                  <a:pt x="126" y="3595"/>
                </a:lnTo>
                <a:lnTo>
                  <a:pt x="139" y="3568"/>
                </a:lnTo>
                <a:lnTo>
                  <a:pt x="151" y="3543"/>
                </a:lnTo>
                <a:lnTo>
                  <a:pt x="164" y="3518"/>
                </a:lnTo>
                <a:lnTo>
                  <a:pt x="179" y="3493"/>
                </a:lnTo>
                <a:lnTo>
                  <a:pt x="193" y="3471"/>
                </a:lnTo>
                <a:lnTo>
                  <a:pt x="208" y="3448"/>
                </a:lnTo>
                <a:lnTo>
                  <a:pt x="223" y="3427"/>
                </a:lnTo>
                <a:lnTo>
                  <a:pt x="239" y="3406"/>
                </a:lnTo>
                <a:lnTo>
                  <a:pt x="256" y="3388"/>
                </a:lnTo>
                <a:lnTo>
                  <a:pt x="272" y="3369"/>
                </a:lnTo>
                <a:lnTo>
                  <a:pt x="290" y="3352"/>
                </a:lnTo>
                <a:lnTo>
                  <a:pt x="307" y="3335"/>
                </a:lnTo>
                <a:lnTo>
                  <a:pt x="1215" y="2545"/>
                </a:lnTo>
                <a:lnTo>
                  <a:pt x="307" y="1755"/>
                </a:lnTo>
                <a:lnTo>
                  <a:pt x="290" y="1739"/>
                </a:lnTo>
                <a:lnTo>
                  <a:pt x="272" y="1722"/>
                </a:lnTo>
                <a:lnTo>
                  <a:pt x="256" y="1704"/>
                </a:lnTo>
                <a:lnTo>
                  <a:pt x="239" y="1684"/>
                </a:lnTo>
                <a:lnTo>
                  <a:pt x="223" y="1664"/>
                </a:lnTo>
                <a:lnTo>
                  <a:pt x="208" y="1643"/>
                </a:lnTo>
                <a:lnTo>
                  <a:pt x="193" y="1621"/>
                </a:lnTo>
                <a:lnTo>
                  <a:pt x="179" y="1597"/>
                </a:lnTo>
                <a:lnTo>
                  <a:pt x="164" y="1573"/>
                </a:lnTo>
                <a:lnTo>
                  <a:pt x="151" y="1548"/>
                </a:lnTo>
                <a:lnTo>
                  <a:pt x="139" y="1522"/>
                </a:lnTo>
                <a:lnTo>
                  <a:pt x="126" y="1495"/>
                </a:lnTo>
                <a:lnTo>
                  <a:pt x="114" y="1468"/>
                </a:lnTo>
                <a:lnTo>
                  <a:pt x="103" y="1440"/>
                </a:lnTo>
                <a:lnTo>
                  <a:pt x="93" y="1410"/>
                </a:lnTo>
                <a:lnTo>
                  <a:pt x="82" y="1380"/>
                </a:lnTo>
                <a:lnTo>
                  <a:pt x="72" y="1350"/>
                </a:lnTo>
                <a:lnTo>
                  <a:pt x="64" y="1319"/>
                </a:lnTo>
                <a:lnTo>
                  <a:pt x="55" y="1287"/>
                </a:lnTo>
                <a:lnTo>
                  <a:pt x="47" y="1254"/>
                </a:lnTo>
                <a:lnTo>
                  <a:pt x="39" y="1221"/>
                </a:lnTo>
                <a:lnTo>
                  <a:pt x="33" y="1186"/>
                </a:lnTo>
                <a:lnTo>
                  <a:pt x="27" y="1152"/>
                </a:lnTo>
                <a:lnTo>
                  <a:pt x="22" y="1117"/>
                </a:lnTo>
                <a:lnTo>
                  <a:pt x="17" y="1081"/>
                </a:lnTo>
                <a:lnTo>
                  <a:pt x="12" y="1045"/>
                </a:lnTo>
                <a:lnTo>
                  <a:pt x="8" y="1008"/>
                </a:lnTo>
                <a:lnTo>
                  <a:pt x="5" y="971"/>
                </a:lnTo>
                <a:lnTo>
                  <a:pt x="3" y="933"/>
                </a:lnTo>
                <a:lnTo>
                  <a:pt x="1" y="895"/>
                </a:lnTo>
                <a:lnTo>
                  <a:pt x="0" y="857"/>
                </a:lnTo>
                <a:lnTo>
                  <a:pt x="0" y="818"/>
                </a:lnTo>
                <a:lnTo>
                  <a:pt x="0" y="0"/>
                </a:lnTo>
                <a:lnTo>
                  <a:pt x="1462" y="1272"/>
                </a:lnTo>
                <a:lnTo>
                  <a:pt x="1848" y="1608"/>
                </a:lnTo>
                <a:lnTo>
                  <a:pt x="1865" y="1625"/>
                </a:lnTo>
                <a:lnTo>
                  <a:pt x="1883" y="1642"/>
                </a:lnTo>
                <a:lnTo>
                  <a:pt x="1899" y="1661"/>
                </a:lnTo>
                <a:lnTo>
                  <a:pt x="1916" y="1679"/>
                </a:lnTo>
                <a:lnTo>
                  <a:pt x="1932" y="1700"/>
                </a:lnTo>
                <a:lnTo>
                  <a:pt x="1948" y="1721"/>
                </a:lnTo>
                <a:lnTo>
                  <a:pt x="1962" y="1744"/>
                </a:lnTo>
                <a:lnTo>
                  <a:pt x="1976" y="1767"/>
                </a:lnTo>
                <a:lnTo>
                  <a:pt x="1991" y="1791"/>
                </a:lnTo>
                <a:lnTo>
                  <a:pt x="2004" y="1816"/>
                </a:lnTo>
                <a:lnTo>
                  <a:pt x="2016" y="1842"/>
                </a:lnTo>
                <a:lnTo>
                  <a:pt x="2029" y="1868"/>
                </a:lnTo>
                <a:lnTo>
                  <a:pt x="2041" y="1896"/>
                </a:lnTo>
                <a:lnTo>
                  <a:pt x="2052" y="1925"/>
                </a:lnTo>
                <a:lnTo>
                  <a:pt x="2063" y="1954"/>
                </a:lnTo>
                <a:lnTo>
                  <a:pt x="2073" y="1983"/>
                </a:lnTo>
                <a:lnTo>
                  <a:pt x="2083" y="2014"/>
                </a:lnTo>
                <a:lnTo>
                  <a:pt x="2091" y="2046"/>
                </a:lnTo>
                <a:lnTo>
                  <a:pt x="2101" y="2078"/>
                </a:lnTo>
                <a:lnTo>
                  <a:pt x="2108" y="2111"/>
                </a:lnTo>
                <a:lnTo>
                  <a:pt x="2115" y="2144"/>
                </a:lnTo>
                <a:lnTo>
                  <a:pt x="2122" y="2178"/>
                </a:lnTo>
                <a:lnTo>
                  <a:pt x="2128" y="2212"/>
                </a:lnTo>
                <a:lnTo>
                  <a:pt x="2133" y="2247"/>
                </a:lnTo>
                <a:lnTo>
                  <a:pt x="2139" y="2283"/>
                </a:lnTo>
                <a:lnTo>
                  <a:pt x="2143" y="2319"/>
                </a:lnTo>
                <a:lnTo>
                  <a:pt x="2147" y="2355"/>
                </a:lnTo>
                <a:lnTo>
                  <a:pt x="2150" y="2393"/>
                </a:lnTo>
                <a:lnTo>
                  <a:pt x="2152" y="2430"/>
                </a:lnTo>
                <a:lnTo>
                  <a:pt x="2154" y="2468"/>
                </a:lnTo>
                <a:lnTo>
                  <a:pt x="2155" y="2506"/>
                </a:lnTo>
                <a:lnTo>
                  <a:pt x="2155" y="2545"/>
                </a:lnTo>
                <a:lnTo>
                  <a:pt x="2155" y="2584"/>
                </a:lnTo>
                <a:lnTo>
                  <a:pt x="2154" y="2622"/>
                </a:lnTo>
                <a:lnTo>
                  <a:pt x="2152" y="2660"/>
                </a:lnTo>
                <a:lnTo>
                  <a:pt x="2150" y="2698"/>
                </a:lnTo>
                <a:lnTo>
                  <a:pt x="2147" y="2735"/>
                </a:lnTo>
                <a:lnTo>
                  <a:pt x="2143" y="2772"/>
                </a:lnTo>
                <a:lnTo>
                  <a:pt x="2139" y="2808"/>
                </a:lnTo>
                <a:lnTo>
                  <a:pt x="2133" y="2844"/>
                </a:lnTo>
                <a:lnTo>
                  <a:pt x="2128" y="2879"/>
                </a:lnTo>
                <a:lnTo>
                  <a:pt x="2122" y="2913"/>
                </a:lnTo>
                <a:lnTo>
                  <a:pt x="2115" y="2948"/>
                </a:lnTo>
                <a:lnTo>
                  <a:pt x="2108" y="2981"/>
                </a:lnTo>
                <a:lnTo>
                  <a:pt x="2101" y="3014"/>
                </a:lnTo>
                <a:lnTo>
                  <a:pt x="2091" y="3046"/>
                </a:lnTo>
                <a:lnTo>
                  <a:pt x="2083" y="3076"/>
                </a:lnTo>
                <a:lnTo>
                  <a:pt x="2073" y="3107"/>
                </a:lnTo>
                <a:lnTo>
                  <a:pt x="2063" y="3137"/>
                </a:lnTo>
                <a:lnTo>
                  <a:pt x="2052" y="3167"/>
                </a:lnTo>
                <a:lnTo>
                  <a:pt x="2041" y="3195"/>
                </a:lnTo>
                <a:lnTo>
                  <a:pt x="2029" y="3222"/>
                </a:lnTo>
                <a:lnTo>
                  <a:pt x="2016" y="3249"/>
                </a:lnTo>
                <a:lnTo>
                  <a:pt x="2004" y="3275"/>
                </a:lnTo>
                <a:lnTo>
                  <a:pt x="1991" y="3300"/>
                </a:lnTo>
                <a:lnTo>
                  <a:pt x="1976" y="3324"/>
                </a:lnTo>
                <a:lnTo>
                  <a:pt x="1962" y="3348"/>
                </a:lnTo>
                <a:lnTo>
                  <a:pt x="1948" y="3370"/>
                </a:lnTo>
                <a:lnTo>
                  <a:pt x="1932" y="3391"/>
                </a:lnTo>
                <a:lnTo>
                  <a:pt x="1916" y="3411"/>
                </a:lnTo>
                <a:lnTo>
                  <a:pt x="1899" y="3431"/>
                </a:lnTo>
                <a:lnTo>
                  <a:pt x="1883" y="3449"/>
                </a:lnTo>
                <a:lnTo>
                  <a:pt x="1865" y="3466"/>
                </a:lnTo>
                <a:lnTo>
                  <a:pt x="1848" y="348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9" name="Freeform 5"/>
          <p:cNvSpPr>
            <a:spLocks/>
          </p:cNvSpPr>
          <p:nvPr/>
        </p:nvSpPr>
        <p:spPr bwMode="auto">
          <a:xfrm>
            <a:off x="6463028" y="2540000"/>
            <a:ext cx="1967474" cy="1967474"/>
          </a:xfrm>
          <a:custGeom>
            <a:avLst/>
            <a:gdLst>
              <a:gd name="T0" fmla="*/ 7405 w 13435"/>
              <a:gd name="T1" fmla="*/ 35 h 13437"/>
              <a:gd name="T2" fmla="*/ 8396 w 13435"/>
              <a:gd name="T3" fmla="*/ 212 h 13437"/>
              <a:gd name="T4" fmla="*/ 9332 w 13435"/>
              <a:gd name="T5" fmla="*/ 528 h 13437"/>
              <a:gd name="T6" fmla="*/ 10200 w 13435"/>
              <a:gd name="T7" fmla="*/ 973 h 13437"/>
              <a:gd name="T8" fmla="*/ 10990 w 13435"/>
              <a:gd name="T9" fmla="*/ 1535 h 13437"/>
              <a:gd name="T10" fmla="*/ 11690 w 13435"/>
              <a:gd name="T11" fmla="*/ 2201 h 13437"/>
              <a:gd name="T12" fmla="*/ 12287 w 13435"/>
              <a:gd name="T13" fmla="*/ 2963 h 13437"/>
              <a:gd name="T14" fmla="*/ 12772 w 13435"/>
              <a:gd name="T15" fmla="*/ 3806 h 13437"/>
              <a:gd name="T16" fmla="*/ 13133 w 13435"/>
              <a:gd name="T17" fmla="*/ 4720 h 13437"/>
              <a:gd name="T18" fmla="*/ 13358 w 13435"/>
              <a:gd name="T19" fmla="*/ 5695 h 13437"/>
              <a:gd name="T20" fmla="*/ 13435 w 13435"/>
              <a:gd name="T21" fmla="*/ 6719 h 13437"/>
              <a:gd name="T22" fmla="*/ 13358 w 13435"/>
              <a:gd name="T23" fmla="*/ 7742 h 13437"/>
              <a:gd name="T24" fmla="*/ 13133 w 13435"/>
              <a:gd name="T25" fmla="*/ 8717 h 13437"/>
              <a:gd name="T26" fmla="*/ 12772 w 13435"/>
              <a:gd name="T27" fmla="*/ 9631 h 13437"/>
              <a:gd name="T28" fmla="*/ 12287 w 13435"/>
              <a:gd name="T29" fmla="*/ 10474 h 13437"/>
              <a:gd name="T30" fmla="*/ 11690 w 13435"/>
              <a:gd name="T31" fmla="*/ 11236 h 13437"/>
              <a:gd name="T32" fmla="*/ 10990 w 13435"/>
              <a:gd name="T33" fmla="*/ 11902 h 13437"/>
              <a:gd name="T34" fmla="*/ 10200 w 13435"/>
              <a:gd name="T35" fmla="*/ 12464 h 13437"/>
              <a:gd name="T36" fmla="*/ 9332 w 13435"/>
              <a:gd name="T37" fmla="*/ 12909 h 13437"/>
              <a:gd name="T38" fmla="*/ 8396 w 13435"/>
              <a:gd name="T39" fmla="*/ 13225 h 13437"/>
              <a:gd name="T40" fmla="*/ 7405 w 13435"/>
              <a:gd name="T41" fmla="*/ 13402 h 13437"/>
              <a:gd name="T42" fmla="*/ 6372 w 13435"/>
              <a:gd name="T43" fmla="*/ 13429 h 13437"/>
              <a:gd name="T44" fmla="*/ 5364 w 13435"/>
              <a:gd name="T45" fmla="*/ 13300 h 13437"/>
              <a:gd name="T46" fmla="*/ 4408 w 13435"/>
              <a:gd name="T47" fmla="*/ 13029 h 13437"/>
              <a:gd name="T48" fmla="*/ 3516 w 13435"/>
              <a:gd name="T49" fmla="*/ 12626 h 13437"/>
              <a:gd name="T50" fmla="*/ 2698 w 13435"/>
              <a:gd name="T51" fmla="*/ 12103 h 13437"/>
              <a:gd name="T52" fmla="*/ 1968 w 13435"/>
              <a:gd name="T53" fmla="*/ 11469 h 13437"/>
              <a:gd name="T54" fmla="*/ 1334 w 13435"/>
              <a:gd name="T55" fmla="*/ 10738 h 13437"/>
              <a:gd name="T56" fmla="*/ 810 w 13435"/>
              <a:gd name="T57" fmla="*/ 9921 h 13437"/>
              <a:gd name="T58" fmla="*/ 408 w 13435"/>
              <a:gd name="T59" fmla="*/ 9028 h 13437"/>
              <a:gd name="T60" fmla="*/ 137 w 13435"/>
              <a:gd name="T61" fmla="*/ 8072 h 13437"/>
              <a:gd name="T62" fmla="*/ 8 w 13435"/>
              <a:gd name="T63" fmla="*/ 7065 h 13437"/>
              <a:gd name="T64" fmla="*/ 35 w 13435"/>
              <a:gd name="T65" fmla="*/ 6031 h 13437"/>
              <a:gd name="T66" fmla="*/ 212 w 13435"/>
              <a:gd name="T67" fmla="*/ 5040 h 13437"/>
              <a:gd name="T68" fmla="*/ 528 w 13435"/>
              <a:gd name="T69" fmla="*/ 4104 h 13437"/>
              <a:gd name="T70" fmla="*/ 973 w 13435"/>
              <a:gd name="T71" fmla="*/ 3235 h 13437"/>
              <a:gd name="T72" fmla="*/ 1535 w 13435"/>
              <a:gd name="T73" fmla="*/ 2445 h 13437"/>
              <a:gd name="T74" fmla="*/ 2201 w 13435"/>
              <a:gd name="T75" fmla="*/ 1745 h 13437"/>
              <a:gd name="T76" fmla="*/ 2962 w 13435"/>
              <a:gd name="T77" fmla="*/ 1147 h 13437"/>
              <a:gd name="T78" fmla="*/ 3805 w 13435"/>
              <a:gd name="T79" fmla="*/ 663 h 13437"/>
              <a:gd name="T80" fmla="*/ 4721 w 13435"/>
              <a:gd name="T81" fmla="*/ 302 h 13437"/>
              <a:gd name="T82" fmla="*/ 5694 w 13435"/>
              <a:gd name="T83" fmla="*/ 77 h 13437"/>
              <a:gd name="T84" fmla="*/ 6717 w 13435"/>
              <a:gd name="T85" fmla="*/ 0 h 13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435" h="13437">
                <a:moveTo>
                  <a:pt x="6717" y="0"/>
                </a:moveTo>
                <a:lnTo>
                  <a:pt x="7064" y="9"/>
                </a:lnTo>
                <a:lnTo>
                  <a:pt x="7405" y="35"/>
                </a:lnTo>
                <a:lnTo>
                  <a:pt x="7740" y="77"/>
                </a:lnTo>
                <a:lnTo>
                  <a:pt x="8071" y="137"/>
                </a:lnTo>
                <a:lnTo>
                  <a:pt x="8396" y="212"/>
                </a:lnTo>
                <a:lnTo>
                  <a:pt x="8715" y="302"/>
                </a:lnTo>
                <a:lnTo>
                  <a:pt x="9027" y="408"/>
                </a:lnTo>
                <a:lnTo>
                  <a:pt x="9332" y="528"/>
                </a:lnTo>
                <a:lnTo>
                  <a:pt x="9629" y="663"/>
                </a:lnTo>
                <a:lnTo>
                  <a:pt x="9919" y="812"/>
                </a:lnTo>
                <a:lnTo>
                  <a:pt x="10200" y="973"/>
                </a:lnTo>
                <a:lnTo>
                  <a:pt x="10473" y="1147"/>
                </a:lnTo>
                <a:lnTo>
                  <a:pt x="10737" y="1334"/>
                </a:lnTo>
                <a:lnTo>
                  <a:pt x="10990" y="1535"/>
                </a:lnTo>
                <a:lnTo>
                  <a:pt x="11234" y="1745"/>
                </a:lnTo>
                <a:lnTo>
                  <a:pt x="11467" y="1968"/>
                </a:lnTo>
                <a:lnTo>
                  <a:pt x="11690" y="2201"/>
                </a:lnTo>
                <a:lnTo>
                  <a:pt x="11901" y="2445"/>
                </a:lnTo>
                <a:lnTo>
                  <a:pt x="12101" y="2699"/>
                </a:lnTo>
                <a:lnTo>
                  <a:pt x="12287" y="2963"/>
                </a:lnTo>
                <a:lnTo>
                  <a:pt x="12462" y="3235"/>
                </a:lnTo>
                <a:lnTo>
                  <a:pt x="12624" y="3516"/>
                </a:lnTo>
                <a:lnTo>
                  <a:pt x="12772" y="3806"/>
                </a:lnTo>
                <a:lnTo>
                  <a:pt x="12907" y="4104"/>
                </a:lnTo>
                <a:lnTo>
                  <a:pt x="13027" y="4409"/>
                </a:lnTo>
                <a:lnTo>
                  <a:pt x="13133" y="4720"/>
                </a:lnTo>
                <a:lnTo>
                  <a:pt x="13223" y="5040"/>
                </a:lnTo>
                <a:lnTo>
                  <a:pt x="13298" y="5365"/>
                </a:lnTo>
                <a:lnTo>
                  <a:pt x="13358" y="5695"/>
                </a:lnTo>
                <a:lnTo>
                  <a:pt x="13401" y="6031"/>
                </a:lnTo>
                <a:lnTo>
                  <a:pt x="13427" y="6373"/>
                </a:lnTo>
                <a:lnTo>
                  <a:pt x="13435" y="6719"/>
                </a:lnTo>
                <a:lnTo>
                  <a:pt x="13427" y="7065"/>
                </a:lnTo>
                <a:lnTo>
                  <a:pt x="13401" y="7406"/>
                </a:lnTo>
                <a:lnTo>
                  <a:pt x="13358" y="7742"/>
                </a:lnTo>
                <a:lnTo>
                  <a:pt x="13298" y="8072"/>
                </a:lnTo>
                <a:lnTo>
                  <a:pt x="13223" y="8397"/>
                </a:lnTo>
                <a:lnTo>
                  <a:pt x="13133" y="8717"/>
                </a:lnTo>
                <a:lnTo>
                  <a:pt x="13027" y="9028"/>
                </a:lnTo>
                <a:lnTo>
                  <a:pt x="12907" y="9333"/>
                </a:lnTo>
                <a:lnTo>
                  <a:pt x="12772" y="9631"/>
                </a:lnTo>
                <a:lnTo>
                  <a:pt x="12624" y="9921"/>
                </a:lnTo>
                <a:lnTo>
                  <a:pt x="12462" y="10202"/>
                </a:lnTo>
                <a:lnTo>
                  <a:pt x="12287" y="10474"/>
                </a:lnTo>
                <a:lnTo>
                  <a:pt x="12101" y="10738"/>
                </a:lnTo>
                <a:lnTo>
                  <a:pt x="11901" y="10992"/>
                </a:lnTo>
                <a:lnTo>
                  <a:pt x="11690" y="11236"/>
                </a:lnTo>
                <a:lnTo>
                  <a:pt x="11467" y="11469"/>
                </a:lnTo>
                <a:lnTo>
                  <a:pt x="11234" y="11692"/>
                </a:lnTo>
                <a:lnTo>
                  <a:pt x="10990" y="11902"/>
                </a:lnTo>
                <a:lnTo>
                  <a:pt x="10737" y="12103"/>
                </a:lnTo>
                <a:lnTo>
                  <a:pt x="10473" y="12290"/>
                </a:lnTo>
                <a:lnTo>
                  <a:pt x="10200" y="12464"/>
                </a:lnTo>
                <a:lnTo>
                  <a:pt x="9919" y="12626"/>
                </a:lnTo>
                <a:lnTo>
                  <a:pt x="9629" y="12774"/>
                </a:lnTo>
                <a:lnTo>
                  <a:pt x="9332" y="12909"/>
                </a:lnTo>
                <a:lnTo>
                  <a:pt x="9027" y="13029"/>
                </a:lnTo>
                <a:lnTo>
                  <a:pt x="8715" y="13135"/>
                </a:lnTo>
                <a:lnTo>
                  <a:pt x="8396" y="13225"/>
                </a:lnTo>
                <a:lnTo>
                  <a:pt x="8071" y="13300"/>
                </a:lnTo>
                <a:lnTo>
                  <a:pt x="7740" y="13360"/>
                </a:lnTo>
                <a:lnTo>
                  <a:pt x="7405" y="13402"/>
                </a:lnTo>
                <a:lnTo>
                  <a:pt x="7064" y="13429"/>
                </a:lnTo>
                <a:lnTo>
                  <a:pt x="6717" y="13437"/>
                </a:lnTo>
                <a:lnTo>
                  <a:pt x="6372" y="13429"/>
                </a:lnTo>
                <a:lnTo>
                  <a:pt x="6031" y="13402"/>
                </a:lnTo>
                <a:lnTo>
                  <a:pt x="5694" y="13360"/>
                </a:lnTo>
                <a:lnTo>
                  <a:pt x="5364" y="13300"/>
                </a:lnTo>
                <a:lnTo>
                  <a:pt x="5039" y="13225"/>
                </a:lnTo>
                <a:lnTo>
                  <a:pt x="4721" y="13135"/>
                </a:lnTo>
                <a:lnTo>
                  <a:pt x="4408" y="13029"/>
                </a:lnTo>
                <a:lnTo>
                  <a:pt x="4103" y="12909"/>
                </a:lnTo>
                <a:lnTo>
                  <a:pt x="3805" y="12774"/>
                </a:lnTo>
                <a:lnTo>
                  <a:pt x="3516" y="12626"/>
                </a:lnTo>
                <a:lnTo>
                  <a:pt x="3234" y="12464"/>
                </a:lnTo>
                <a:lnTo>
                  <a:pt x="2962" y="12290"/>
                </a:lnTo>
                <a:lnTo>
                  <a:pt x="2698" y="12103"/>
                </a:lnTo>
                <a:lnTo>
                  <a:pt x="2445" y="11902"/>
                </a:lnTo>
                <a:lnTo>
                  <a:pt x="2201" y="11692"/>
                </a:lnTo>
                <a:lnTo>
                  <a:pt x="1968" y="11469"/>
                </a:lnTo>
                <a:lnTo>
                  <a:pt x="1745" y="11236"/>
                </a:lnTo>
                <a:lnTo>
                  <a:pt x="1535" y="10992"/>
                </a:lnTo>
                <a:lnTo>
                  <a:pt x="1334" y="10738"/>
                </a:lnTo>
                <a:lnTo>
                  <a:pt x="1147" y="10474"/>
                </a:lnTo>
                <a:lnTo>
                  <a:pt x="973" y="10202"/>
                </a:lnTo>
                <a:lnTo>
                  <a:pt x="810" y="9921"/>
                </a:lnTo>
                <a:lnTo>
                  <a:pt x="662" y="9631"/>
                </a:lnTo>
                <a:lnTo>
                  <a:pt x="528" y="9333"/>
                </a:lnTo>
                <a:lnTo>
                  <a:pt x="408" y="9028"/>
                </a:lnTo>
                <a:lnTo>
                  <a:pt x="302" y="8717"/>
                </a:lnTo>
                <a:lnTo>
                  <a:pt x="212" y="8397"/>
                </a:lnTo>
                <a:lnTo>
                  <a:pt x="137" y="8072"/>
                </a:lnTo>
                <a:lnTo>
                  <a:pt x="77" y="7742"/>
                </a:lnTo>
                <a:lnTo>
                  <a:pt x="35" y="7406"/>
                </a:lnTo>
                <a:lnTo>
                  <a:pt x="8" y="7065"/>
                </a:lnTo>
                <a:lnTo>
                  <a:pt x="0" y="6719"/>
                </a:lnTo>
                <a:lnTo>
                  <a:pt x="8" y="6373"/>
                </a:lnTo>
                <a:lnTo>
                  <a:pt x="35" y="6031"/>
                </a:lnTo>
                <a:lnTo>
                  <a:pt x="77" y="5695"/>
                </a:lnTo>
                <a:lnTo>
                  <a:pt x="137" y="5365"/>
                </a:lnTo>
                <a:lnTo>
                  <a:pt x="212" y="5040"/>
                </a:lnTo>
                <a:lnTo>
                  <a:pt x="302" y="4720"/>
                </a:lnTo>
                <a:lnTo>
                  <a:pt x="408" y="4409"/>
                </a:lnTo>
                <a:lnTo>
                  <a:pt x="528" y="4104"/>
                </a:lnTo>
                <a:lnTo>
                  <a:pt x="662" y="3806"/>
                </a:lnTo>
                <a:lnTo>
                  <a:pt x="810" y="3516"/>
                </a:lnTo>
                <a:lnTo>
                  <a:pt x="973" y="3235"/>
                </a:lnTo>
                <a:lnTo>
                  <a:pt x="1147" y="2963"/>
                </a:lnTo>
                <a:lnTo>
                  <a:pt x="1334" y="2699"/>
                </a:lnTo>
                <a:lnTo>
                  <a:pt x="1535" y="2445"/>
                </a:lnTo>
                <a:lnTo>
                  <a:pt x="1745" y="2201"/>
                </a:lnTo>
                <a:lnTo>
                  <a:pt x="1968" y="1968"/>
                </a:lnTo>
                <a:lnTo>
                  <a:pt x="2201" y="1745"/>
                </a:lnTo>
                <a:lnTo>
                  <a:pt x="2445" y="1535"/>
                </a:lnTo>
                <a:lnTo>
                  <a:pt x="2698" y="1334"/>
                </a:lnTo>
                <a:lnTo>
                  <a:pt x="2962" y="1147"/>
                </a:lnTo>
                <a:lnTo>
                  <a:pt x="3234" y="973"/>
                </a:lnTo>
                <a:lnTo>
                  <a:pt x="3516" y="812"/>
                </a:lnTo>
                <a:lnTo>
                  <a:pt x="3805" y="663"/>
                </a:lnTo>
                <a:lnTo>
                  <a:pt x="4103" y="528"/>
                </a:lnTo>
                <a:lnTo>
                  <a:pt x="4408" y="408"/>
                </a:lnTo>
                <a:lnTo>
                  <a:pt x="4721" y="302"/>
                </a:lnTo>
                <a:lnTo>
                  <a:pt x="5039" y="212"/>
                </a:lnTo>
                <a:lnTo>
                  <a:pt x="5364" y="137"/>
                </a:lnTo>
                <a:lnTo>
                  <a:pt x="5694" y="77"/>
                </a:lnTo>
                <a:lnTo>
                  <a:pt x="6031" y="35"/>
                </a:lnTo>
                <a:lnTo>
                  <a:pt x="6372" y="9"/>
                </a:lnTo>
                <a:lnTo>
                  <a:pt x="6717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Freeform 6"/>
          <p:cNvSpPr>
            <a:spLocks noEditPoints="1"/>
          </p:cNvSpPr>
          <p:nvPr/>
        </p:nvSpPr>
        <p:spPr bwMode="auto">
          <a:xfrm>
            <a:off x="6604032" y="2681004"/>
            <a:ext cx="1685465" cy="1685465"/>
          </a:xfrm>
          <a:custGeom>
            <a:avLst/>
            <a:gdLst>
              <a:gd name="T0" fmla="*/ 6919 w 11516"/>
              <a:gd name="T1" fmla="*/ 118 h 11519"/>
              <a:gd name="T2" fmla="*/ 8128 w 11516"/>
              <a:gd name="T3" fmla="*/ 510 h 11519"/>
              <a:gd name="T4" fmla="*/ 9203 w 11516"/>
              <a:gd name="T5" fmla="*/ 1145 h 11519"/>
              <a:gd name="T6" fmla="*/ 10112 w 11516"/>
              <a:gd name="T7" fmla="*/ 1991 h 11519"/>
              <a:gd name="T8" fmla="*/ 10821 w 11516"/>
              <a:gd name="T9" fmla="*/ 3015 h 11519"/>
              <a:gd name="T10" fmla="*/ 11298 w 11516"/>
              <a:gd name="T11" fmla="*/ 4184 h 11519"/>
              <a:gd name="T12" fmla="*/ 11509 w 11516"/>
              <a:gd name="T13" fmla="*/ 5464 h 11519"/>
              <a:gd name="T14" fmla="*/ 11448 w 11516"/>
              <a:gd name="T15" fmla="*/ 6637 h 11519"/>
              <a:gd name="T16" fmla="*/ 11115 w 11516"/>
              <a:gd name="T17" fmla="*/ 7872 h 11519"/>
              <a:gd name="T18" fmla="*/ 10531 w 11516"/>
              <a:gd name="T19" fmla="*/ 8980 h 11519"/>
              <a:gd name="T20" fmla="*/ 9731 w 11516"/>
              <a:gd name="T21" fmla="*/ 9928 h 11519"/>
              <a:gd name="T22" fmla="*/ 8744 w 11516"/>
              <a:gd name="T23" fmla="*/ 10684 h 11519"/>
              <a:gd name="T24" fmla="*/ 7605 w 11516"/>
              <a:gd name="T25" fmla="*/ 11215 h 11519"/>
              <a:gd name="T26" fmla="*/ 6347 w 11516"/>
              <a:gd name="T27" fmla="*/ 11489 h 11519"/>
              <a:gd name="T28" fmla="*/ 5025 w 11516"/>
              <a:gd name="T29" fmla="*/ 11472 h 11519"/>
              <a:gd name="T30" fmla="*/ 3779 w 11516"/>
              <a:gd name="T31" fmla="*/ 11169 h 11519"/>
              <a:gd name="T32" fmla="*/ 2655 w 11516"/>
              <a:gd name="T33" fmla="*/ 10610 h 11519"/>
              <a:gd name="T34" fmla="*/ 1687 w 11516"/>
              <a:gd name="T35" fmla="*/ 9832 h 11519"/>
              <a:gd name="T36" fmla="*/ 909 w 11516"/>
              <a:gd name="T37" fmla="*/ 8864 h 11519"/>
              <a:gd name="T38" fmla="*/ 352 w 11516"/>
              <a:gd name="T39" fmla="*/ 7740 h 11519"/>
              <a:gd name="T40" fmla="*/ 50 w 11516"/>
              <a:gd name="T41" fmla="*/ 6494 h 11519"/>
              <a:gd name="T42" fmla="*/ 18 w 11516"/>
              <a:gd name="T43" fmla="*/ 5317 h 11519"/>
              <a:gd name="T44" fmla="*/ 259 w 11516"/>
              <a:gd name="T45" fmla="*/ 4047 h 11519"/>
              <a:gd name="T46" fmla="*/ 763 w 11516"/>
              <a:gd name="T47" fmla="*/ 2893 h 11519"/>
              <a:gd name="T48" fmla="*/ 1497 w 11516"/>
              <a:gd name="T49" fmla="*/ 1888 h 11519"/>
              <a:gd name="T50" fmla="*/ 2425 w 11516"/>
              <a:gd name="T51" fmla="*/ 1064 h 11519"/>
              <a:gd name="T52" fmla="*/ 3517 w 11516"/>
              <a:gd name="T53" fmla="*/ 454 h 11519"/>
              <a:gd name="T54" fmla="*/ 4739 w 11516"/>
              <a:gd name="T55" fmla="*/ 91 h 11519"/>
              <a:gd name="T56" fmla="*/ 8831 w 11516"/>
              <a:gd name="T57" fmla="*/ 2536 h 11519"/>
              <a:gd name="T58" fmla="*/ 8067 w 11516"/>
              <a:gd name="T59" fmla="*/ 1950 h 11519"/>
              <a:gd name="T60" fmla="*/ 7187 w 11516"/>
              <a:gd name="T61" fmla="*/ 1539 h 11519"/>
              <a:gd name="T62" fmla="*/ 6213 w 11516"/>
              <a:gd name="T63" fmla="*/ 1329 h 11519"/>
              <a:gd name="T64" fmla="*/ 5191 w 11516"/>
              <a:gd name="T65" fmla="*/ 1341 h 11519"/>
              <a:gd name="T66" fmla="*/ 4227 w 11516"/>
              <a:gd name="T67" fmla="*/ 1576 h 11519"/>
              <a:gd name="T68" fmla="*/ 3358 w 11516"/>
              <a:gd name="T69" fmla="*/ 2008 h 11519"/>
              <a:gd name="T70" fmla="*/ 2609 w 11516"/>
              <a:gd name="T71" fmla="*/ 2610 h 11519"/>
              <a:gd name="T72" fmla="*/ 2007 w 11516"/>
              <a:gd name="T73" fmla="*/ 3359 h 11519"/>
              <a:gd name="T74" fmla="*/ 1576 w 11516"/>
              <a:gd name="T75" fmla="*/ 4228 h 11519"/>
              <a:gd name="T76" fmla="*/ 1341 w 11516"/>
              <a:gd name="T77" fmla="*/ 5192 h 11519"/>
              <a:gd name="T78" fmla="*/ 1316 w 11516"/>
              <a:gd name="T79" fmla="*/ 6102 h 11519"/>
              <a:gd name="T80" fmla="*/ 1503 w 11516"/>
              <a:gd name="T81" fmla="*/ 7083 h 11519"/>
              <a:gd name="T82" fmla="*/ 1894 w 11516"/>
              <a:gd name="T83" fmla="*/ 7975 h 11519"/>
              <a:gd name="T84" fmla="*/ 2462 w 11516"/>
              <a:gd name="T85" fmla="*/ 8754 h 11519"/>
              <a:gd name="T86" fmla="*/ 3180 w 11516"/>
              <a:gd name="T87" fmla="*/ 9392 h 11519"/>
              <a:gd name="T88" fmla="*/ 4026 w 11516"/>
              <a:gd name="T89" fmla="*/ 9864 h 11519"/>
              <a:gd name="T90" fmla="*/ 4971 w 11516"/>
              <a:gd name="T91" fmla="*/ 10144 h 11519"/>
              <a:gd name="T92" fmla="*/ 5987 w 11516"/>
              <a:gd name="T93" fmla="*/ 10208 h 11519"/>
              <a:gd name="T94" fmla="*/ 6978 w 11516"/>
              <a:gd name="T95" fmla="*/ 10044 h 11519"/>
              <a:gd name="T96" fmla="*/ 7881 w 11516"/>
              <a:gd name="T97" fmla="*/ 9676 h 11519"/>
              <a:gd name="T98" fmla="*/ 8672 w 11516"/>
              <a:gd name="T99" fmla="*/ 9127 h 11519"/>
              <a:gd name="T100" fmla="*/ 9328 w 11516"/>
              <a:gd name="T101" fmla="*/ 8423 h 11519"/>
              <a:gd name="T102" fmla="*/ 9820 w 11516"/>
              <a:gd name="T103" fmla="*/ 7591 h 11519"/>
              <a:gd name="T104" fmla="*/ 10124 w 11516"/>
              <a:gd name="T105" fmla="*/ 6656 h 11519"/>
              <a:gd name="T106" fmla="*/ 10212 w 11516"/>
              <a:gd name="T107" fmla="*/ 5760 h 11519"/>
              <a:gd name="T108" fmla="*/ 10098 w 11516"/>
              <a:gd name="T109" fmla="*/ 4754 h 11519"/>
              <a:gd name="T110" fmla="*/ 9772 w 11516"/>
              <a:gd name="T111" fmla="*/ 3828 h 11519"/>
              <a:gd name="T112" fmla="*/ 9262 w 11516"/>
              <a:gd name="T113" fmla="*/ 3009 h 115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1516" h="11519">
                <a:moveTo>
                  <a:pt x="5758" y="0"/>
                </a:moveTo>
                <a:lnTo>
                  <a:pt x="5907" y="3"/>
                </a:lnTo>
                <a:lnTo>
                  <a:pt x="6055" y="9"/>
                </a:lnTo>
                <a:lnTo>
                  <a:pt x="6201" y="18"/>
                </a:lnTo>
                <a:lnTo>
                  <a:pt x="6347" y="30"/>
                </a:lnTo>
                <a:lnTo>
                  <a:pt x="6492" y="47"/>
                </a:lnTo>
                <a:lnTo>
                  <a:pt x="6636" y="67"/>
                </a:lnTo>
                <a:lnTo>
                  <a:pt x="6777" y="91"/>
                </a:lnTo>
                <a:lnTo>
                  <a:pt x="6919" y="118"/>
                </a:lnTo>
                <a:lnTo>
                  <a:pt x="7059" y="148"/>
                </a:lnTo>
                <a:lnTo>
                  <a:pt x="7197" y="182"/>
                </a:lnTo>
                <a:lnTo>
                  <a:pt x="7335" y="219"/>
                </a:lnTo>
                <a:lnTo>
                  <a:pt x="7471" y="259"/>
                </a:lnTo>
                <a:lnTo>
                  <a:pt x="7605" y="304"/>
                </a:lnTo>
                <a:lnTo>
                  <a:pt x="7738" y="351"/>
                </a:lnTo>
                <a:lnTo>
                  <a:pt x="7869" y="400"/>
                </a:lnTo>
                <a:lnTo>
                  <a:pt x="8000" y="454"/>
                </a:lnTo>
                <a:lnTo>
                  <a:pt x="8128" y="510"/>
                </a:lnTo>
                <a:lnTo>
                  <a:pt x="8254" y="569"/>
                </a:lnTo>
                <a:lnTo>
                  <a:pt x="8380" y="631"/>
                </a:lnTo>
                <a:lnTo>
                  <a:pt x="8503" y="696"/>
                </a:lnTo>
                <a:lnTo>
                  <a:pt x="8624" y="764"/>
                </a:lnTo>
                <a:lnTo>
                  <a:pt x="8744" y="835"/>
                </a:lnTo>
                <a:lnTo>
                  <a:pt x="8861" y="909"/>
                </a:lnTo>
                <a:lnTo>
                  <a:pt x="8977" y="985"/>
                </a:lnTo>
                <a:lnTo>
                  <a:pt x="9091" y="1064"/>
                </a:lnTo>
                <a:lnTo>
                  <a:pt x="9203" y="1145"/>
                </a:lnTo>
                <a:lnTo>
                  <a:pt x="9313" y="1229"/>
                </a:lnTo>
                <a:lnTo>
                  <a:pt x="9421" y="1316"/>
                </a:lnTo>
                <a:lnTo>
                  <a:pt x="9526" y="1405"/>
                </a:lnTo>
                <a:lnTo>
                  <a:pt x="9630" y="1497"/>
                </a:lnTo>
                <a:lnTo>
                  <a:pt x="9731" y="1591"/>
                </a:lnTo>
                <a:lnTo>
                  <a:pt x="9830" y="1687"/>
                </a:lnTo>
                <a:lnTo>
                  <a:pt x="9926" y="1787"/>
                </a:lnTo>
                <a:lnTo>
                  <a:pt x="10020" y="1888"/>
                </a:lnTo>
                <a:lnTo>
                  <a:pt x="10112" y="1991"/>
                </a:lnTo>
                <a:lnTo>
                  <a:pt x="10202" y="2097"/>
                </a:lnTo>
                <a:lnTo>
                  <a:pt x="10288" y="2204"/>
                </a:lnTo>
                <a:lnTo>
                  <a:pt x="10372" y="2314"/>
                </a:lnTo>
                <a:lnTo>
                  <a:pt x="10454" y="2426"/>
                </a:lnTo>
                <a:lnTo>
                  <a:pt x="10532" y="2540"/>
                </a:lnTo>
                <a:lnTo>
                  <a:pt x="10610" y="2656"/>
                </a:lnTo>
                <a:lnTo>
                  <a:pt x="10682" y="2774"/>
                </a:lnTo>
                <a:lnTo>
                  <a:pt x="10753" y="2893"/>
                </a:lnTo>
                <a:lnTo>
                  <a:pt x="10821" y="3015"/>
                </a:lnTo>
                <a:lnTo>
                  <a:pt x="10887" y="3138"/>
                </a:lnTo>
                <a:lnTo>
                  <a:pt x="10948" y="3263"/>
                </a:lnTo>
                <a:lnTo>
                  <a:pt x="11008" y="3390"/>
                </a:lnTo>
                <a:lnTo>
                  <a:pt x="11063" y="3518"/>
                </a:lnTo>
                <a:lnTo>
                  <a:pt x="11117" y="3648"/>
                </a:lnTo>
                <a:lnTo>
                  <a:pt x="11167" y="3780"/>
                </a:lnTo>
                <a:lnTo>
                  <a:pt x="11213" y="3912"/>
                </a:lnTo>
                <a:lnTo>
                  <a:pt x="11258" y="4047"/>
                </a:lnTo>
                <a:lnTo>
                  <a:pt x="11298" y="4184"/>
                </a:lnTo>
                <a:lnTo>
                  <a:pt x="11335" y="4320"/>
                </a:lnTo>
                <a:lnTo>
                  <a:pt x="11369" y="4459"/>
                </a:lnTo>
                <a:lnTo>
                  <a:pt x="11399" y="4599"/>
                </a:lnTo>
                <a:lnTo>
                  <a:pt x="11426" y="4740"/>
                </a:lnTo>
                <a:lnTo>
                  <a:pt x="11450" y="4882"/>
                </a:lnTo>
                <a:lnTo>
                  <a:pt x="11470" y="5026"/>
                </a:lnTo>
                <a:lnTo>
                  <a:pt x="11487" y="5171"/>
                </a:lnTo>
                <a:lnTo>
                  <a:pt x="11500" y="5317"/>
                </a:lnTo>
                <a:lnTo>
                  <a:pt x="11509" y="5464"/>
                </a:lnTo>
                <a:lnTo>
                  <a:pt x="11514" y="5611"/>
                </a:lnTo>
                <a:lnTo>
                  <a:pt x="11516" y="5760"/>
                </a:lnTo>
                <a:lnTo>
                  <a:pt x="11514" y="5760"/>
                </a:lnTo>
                <a:lnTo>
                  <a:pt x="11512" y="5908"/>
                </a:lnTo>
                <a:lnTo>
                  <a:pt x="11506" y="6056"/>
                </a:lnTo>
                <a:lnTo>
                  <a:pt x="11497" y="6203"/>
                </a:lnTo>
                <a:lnTo>
                  <a:pt x="11485" y="6349"/>
                </a:lnTo>
                <a:lnTo>
                  <a:pt x="11468" y="6494"/>
                </a:lnTo>
                <a:lnTo>
                  <a:pt x="11448" y="6637"/>
                </a:lnTo>
                <a:lnTo>
                  <a:pt x="11424" y="6780"/>
                </a:lnTo>
                <a:lnTo>
                  <a:pt x="11397" y="6920"/>
                </a:lnTo>
                <a:lnTo>
                  <a:pt x="11367" y="7061"/>
                </a:lnTo>
                <a:lnTo>
                  <a:pt x="11333" y="7200"/>
                </a:lnTo>
                <a:lnTo>
                  <a:pt x="11296" y="7337"/>
                </a:lnTo>
                <a:lnTo>
                  <a:pt x="11256" y="7473"/>
                </a:lnTo>
                <a:lnTo>
                  <a:pt x="11211" y="7608"/>
                </a:lnTo>
                <a:lnTo>
                  <a:pt x="11165" y="7740"/>
                </a:lnTo>
                <a:lnTo>
                  <a:pt x="11115" y="7872"/>
                </a:lnTo>
                <a:lnTo>
                  <a:pt x="11062" y="8002"/>
                </a:lnTo>
                <a:lnTo>
                  <a:pt x="11006" y="8130"/>
                </a:lnTo>
                <a:lnTo>
                  <a:pt x="10946" y="8257"/>
                </a:lnTo>
                <a:lnTo>
                  <a:pt x="10885" y="8382"/>
                </a:lnTo>
                <a:lnTo>
                  <a:pt x="10820" y="8505"/>
                </a:lnTo>
                <a:lnTo>
                  <a:pt x="10752" y="8627"/>
                </a:lnTo>
                <a:lnTo>
                  <a:pt x="10681" y="8747"/>
                </a:lnTo>
                <a:lnTo>
                  <a:pt x="10608" y="8864"/>
                </a:lnTo>
                <a:lnTo>
                  <a:pt x="10531" y="8980"/>
                </a:lnTo>
                <a:lnTo>
                  <a:pt x="10453" y="9094"/>
                </a:lnTo>
                <a:lnTo>
                  <a:pt x="10371" y="9206"/>
                </a:lnTo>
                <a:lnTo>
                  <a:pt x="10287" y="9315"/>
                </a:lnTo>
                <a:lnTo>
                  <a:pt x="10201" y="9423"/>
                </a:lnTo>
                <a:lnTo>
                  <a:pt x="10111" y="9529"/>
                </a:lnTo>
                <a:lnTo>
                  <a:pt x="10020" y="9631"/>
                </a:lnTo>
                <a:lnTo>
                  <a:pt x="9926" y="9733"/>
                </a:lnTo>
                <a:lnTo>
                  <a:pt x="9830" y="9832"/>
                </a:lnTo>
                <a:lnTo>
                  <a:pt x="9731" y="9928"/>
                </a:lnTo>
                <a:lnTo>
                  <a:pt x="9630" y="10022"/>
                </a:lnTo>
                <a:lnTo>
                  <a:pt x="9526" y="10114"/>
                </a:lnTo>
                <a:lnTo>
                  <a:pt x="9421" y="10203"/>
                </a:lnTo>
                <a:lnTo>
                  <a:pt x="9313" y="10290"/>
                </a:lnTo>
                <a:lnTo>
                  <a:pt x="9203" y="10374"/>
                </a:lnTo>
                <a:lnTo>
                  <a:pt x="9091" y="10455"/>
                </a:lnTo>
                <a:lnTo>
                  <a:pt x="8977" y="10534"/>
                </a:lnTo>
                <a:lnTo>
                  <a:pt x="8861" y="10610"/>
                </a:lnTo>
                <a:lnTo>
                  <a:pt x="8744" y="10684"/>
                </a:lnTo>
                <a:lnTo>
                  <a:pt x="8624" y="10755"/>
                </a:lnTo>
                <a:lnTo>
                  <a:pt x="8503" y="10823"/>
                </a:lnTo>
                <a:lnTo>
                  <a:pt x="8380" y="10888"/>
                </a:lnTo>
                <a:lnTo>
                  <a:pt x="8254" y="10950"/>
                </a:lnTo>
                <a:lnTo>
                  <a:pt x="8128" y="11009"/>
                </a:lnTo>
                <a:lnTo>
                  <a:pt x="8000" y="11065"/>
                </a:lnTo>
                <a:lnTo>
                  <a:pt x="7869" y="11119"/>
                </a:lnTo>
                <a:lnTo>
                  <a:pt x="7738" y="11169"/>
                </a:lnTo>
                <a:lnTo>
                  <a:pt x="7605" y="11215"/>
                </a:lnTo>
                <a:lnTo>
                  <a:pt x="7471" y="11260"/>
                </a:lnTo>
                <a:lnTo>
                  <a:pt x="7335" y="11300"/>
                </a:lnTo>
                <a:lnTo>
                  <a:pt x="7197" y="11337"/>
                </a:lnTo>
                <a:lnTo>
                  <a:pt x="7059" y="11371"/>
                </a:lnTo>
                <a:lnTo>
                  <a:pt x="6919" y="11401"/>
                </a:lnTo>
                <a:lnTo>
                  <a:pt x="6777" y="11428"/>
                </a:lnTo>
                <a:lnTo>
                  <a:pt x="6636" y="11452"/>
                </a:lnTo>
                <a:lnTo>
                  <a:pt x="6492" y="11472"/>
                </a:lnTo>
                <a:lnTo>
                  <a:pt x="6347" y="11489"/>
                </a:lnTo>
                <a:lnTo>
                  <a:pt x="6201" y="11501"/>
                </a:lnTo>
                <a:lnTo>
                  <a:pt x="6055" y="11510"/>
                </a:lnTo>
                <a:lnTo>
                  <a:pt x="5907" y="11516"/>
                </a:lnTo>
                <a:lnTo>
                  <a:pt x="5758" y="11519"/>
                </a:lnTo>
                <a:lnTo>
                  <a:pt x="5609" y="11516"/>
                </a:lnTo>
                <a:lnTo>
                  <a:pt x="5463" y="11510"/>
                </a:lnTo>
                <a:lnTo>
                  <a:pt x="5316" y="11501"/>
                </a:lnTo>
                <a:lnTo>
                  <a:pt x="5170" y="11489"/>
                </a:lnTo>
                <a:lnTo>
                  <a:pt x="5025" y="11472"/>
                </a:lnTo>
                <a:lnTo>
                  <a:pt x="4882" y="11452"/>
                </a:lnTo>
                <a:lnTo>
                  <a:pt x="4739" y="11428"/>
                </a:lnTo>
                <a:lnTo>
                  <a:pt x="4599" y="11401"/>
                </a:lnTo>
                <a:lnTo>
                  <a:pt x="4458" y="11371"/>
                </a:lnTo>
                <a:lnTo>
                  <a:pt x="4319" y="11337"/>
                </a:lnTo>
                <a:lnTo>
                  <a:pt x="4183" y="11300"/>
                </a:lnTo>
                <a:lnTo>
                  <a:pt x="4046" y="11260"/>
                </a:lnTo>
                <a:lnTo>
                  <a:pt x="3912" y="11215"/>
                </a:lnTo>
                <a:lnTo>
                  <a:pt x="3779" y="11169"/>
                </a:lnTo>
                <a:lnTo>
                  <a:pt x="3648" y="11119"/>
                </a:lnTo>
                <a:lnTo>
                  <a:pt x="3517" y="11065"/>
                </a:lnTo>
                <a:lnTo>
                  <a:pt x="3389" y="11009"/>
                </a:lnTo>
                <a:lnTo>
                  <a:pt x="3262" y="10950"/>
                </a:lnTo>
                <a:lnTo>
                  <a:pt x="3137" y="10888"/>
                </a:lnTo>
                <a:lnTo>
                  <a:pt x="3014" y="10823"/>
                </a:lnTo>
                <a:lnTo>
                  <a:pt x="2893" y="10755"/>
                </a:lnTo>
                <a:lnTo>
                  <a:pt x="2774" y="10684"/>
                </a:lnTo>
                <a:lnTo>
                  <a:pt x="2655" y="10610"/>
                </a:lnTo>
                <a:lnTo>
                  <a:pt x="2539" y="10534"/>
                </a:lnTo>
                <a:lnTo>
                  <a:pt x="2425" y="10455"/>
                </a:lnTo>
                <a:lnTo>
                  <a:pt x="2313" y="10374"/>
                </a:lnTo>
                <a:lnTo>
                  <a:pt x="2204" y="10290"/>
                </a:lnTo>
                <a:lnTo>
                  <a:pt x="2097" y="10203"/>
                </a:lnTo>
                <a:lnTo>
                  <a:pt x="1991" y="10114"/>
                </a:lnTo>
                <a:lnTo>
                  <a:pt x="1887" y="10022"/>
                </a:lnTo>
                <a:lnTo>
                  <a:pt x="1787" y="9928"/>
                </a:lnTo>
                <a:lnTo>
                  <a:pt x="1687" y="9832"/>
                </a:lnTo>
                <a:lnTo>
                  <a:pt x="1591" y="9733"/>
                </a:lnTo>
                <a:lnTo>
                  <a:pt x="1497" y="9631"/>
                </a:lnTo>
                <a:lnTo>
                  <a:pt x="1405" y="9529"/>
                </a:lnTo>
                <a:lnTo>
                  <a:pt x="1316" y="9423"/>
                </a:lnTo>
                <a:lnTo>
                  <a:pt x="1230" y="9315"/>
                </a:lnTo>
                <a:lnTo>
                  <a:pt x="1146" y="9206"/>
                </a:lnTo>
                <a:lnTo>
                  <a:pt x="1064" y="9094"/>
                </a:lnTo>
                <a:lnTo>
                  <a:pt x="985" y="8980"/>
                </a:lnTo>
                <a:lnTo>
                  <a:pt x="909" y="8864"/>
                </a:lnTo>
                <a:lnTo>
                  <a:pt x="835" y="8747"/>
                </a:lnTo>
                <a:lnTo>
                  <a:pt x="765" y="8627"/>
                </a:lnTo>
                <a:lnTo>
                  <a:pt x="697" y="8505"/>
                </a:lnTo>
                <a:lnTo>
                  <a:pt x="632" y="8382"/>
                </a:lnTo>
                <a:lnTo>
                  <a:pt x="570" y="8257"/>
                </a:lnTo>
                <a:lnTo>
                  <a:pt x="511" y="8130"/>
                </a:lnTo>
                <a:lnTo>
                  <a:pt x="455" y="8002"/>
                </a:lnTo>
                <a:lnTo>
                  <a:pt x="402" y="7872"/>
                </a:lnTo>
                <a:lnTo>
                  <a:pt x="352" y="7740"/>
                </a:lnTo>
                <a:lnTo>
                  <a:pt x="305" y="7608"/>
                </a:lnTo>
                <a:lnTo>
                  <a:pt x="261" y="7473"/>
                </a:lnTo>
                <a:lnTo>
                  <a:pt x="221" y="7337"/>
                </a:lnTo>
                <a:lnTo>
                  <a:pt x="184" y="7200"/>
                </a:lnTo>
                <a:lnTo>
                  <a:pt x="150" y="7061"/>
                </a:lnTo>
                <a:lnTo>
                  <a:pt x="119" y="6920"/>
                </a:lnTo>
                <a:lnTo>
                  <a:pt x="93" y="6780"/>
                </a:lnTo>
                <a:lnTo>
                  <a:pt x="69" y="6637"/>
                </a:lnTo>
                <a:lnTo>
                  <a:pt x="50" y="6494"/>
                </a:lnTo>
                <a:lnTo>
                  <a:pt x="33" y="6349"/>
                </a:lnTo>
                <a:lnTo>
                  <a:pt x="20" y="6203"/>
                </a:lnTo>
                <a:lnTo>
                  <a:pt x="11" y="6056"/>
                </a:lnTo>
                <a:lnTo>
                  <a:pt x="5" y="5908"/>
                </a:lnTo>
                <a:lnTo>
                  <a:pt x="3" y="5760"/>
                </a:lnTo>
                <a:lnTo>
                  <a:pt x="0" y="5760"/>
                </a:lnTo>
                <a:lnTo>
                  <a:pt x="2" y="5611"/>
                </a:lnTo>
                <a:lnTo>
                  <a:pt x="9" y="5464"/>
                </a:lnTo>
                <a:lnTo>
                  <a:pt x="18" y="5317"/>
                </a:lnTo>
                <a:lnTo>
                  <a:pt x="30" y="5171"/>
                </a:lnTo>
                <a:lnTo>
                  <a:pt x="47" y="5026"/>
                </a:lnTo>
                <a:lnTo>
                  <a:pt x="67" y="4882"/>
                </a:lnTo>
                <a:lnTo>
                  <a:pt x="91" y="4740"/>
                </a:lnTo>
                <a:lnTo>
                  <a:pt x="117" y="4599"/>
                </a:lnTo>
                <a:lnTo>
                  <a:pt x="148" y="4459"/>
                </a:lnTo>
                <a:lnTo>
                  <a:pt x="182" y="4320"/>
                </a:lnTo>
                <a:lnTo>
                  <a:pt x="219" y="4184"/>
                </a:lnTo>
                <a:lnTo>
                  <a:pt x="259" y="4047"/>
                </a:lnTo>
                <a:lnTo>
                  <a:pt x="303" y="3912"/>
                </a:lnTo>
                <a:lnTo>
                  <a:pt x="350" y="3780"/>
                </a:lnTo>
                <a:lnTo>
                  <a:pt x="400" y="3648"/>
                </a:lnTo>
                <a:lnTo>
                  <a:pt x="453" y="3518"/>
                </a:lnTo>
                <a:lnTo>
                  <a:pt x="510" y="3390"/>
                </a:lnTo>
                <a:lnTo>
                  <a:pt x="568" y="3263"/>
                </a:lnTo>
                <a:lnTo>
                  <a:pt x="631" y="3138"/>
                </a:lnTo>
                <a:lnTo>
                  <a:pt x="696" y="3015"/>
                </a:lnTo>
                <a:lnTo>
                  <a:pt x="763" y="2893"/>
                </a:lnTo>
                <a:lnTo>
                  <a:pt x="834" y="2774"/>
                </a:lnTo>
                <a:lnTo>
                  <a:pt x="908" y="2656"/>
                </a:lnTo>
                <a:lnTo>
                  <a:pt x="984" y="2540"/>
                </a:lnTo>
                <a:lnTo>
                  <a:pt x="1063" y="2426"/>
                </a:lnTo>
                <a:lnTo>
                  <a:pt x="1145" y="2314"/>
                </a:lnTo>
                <a:lnTo>
                  <a:pt x="1229" y="2204"/>
                </a:lnTo>
                <a:lnTo>
                  <a:pt x="1316" y="2097"/>
                </a:lnTo>
                <a:lnTo>
                  <a:pt x="1404" y="1991"/>
                </a:lnTo>
                <a:lnTo>
                  <a:pt x="1497" y="1888"/>
                </a:lnTo>
                <a:lnTo>
                  <a:pt x="1590" y="1787"/>
                </a:lnTo>
                <a:lnTo>
                  <a:pt x="1687" y="1687"/>
                </a:lnTo>
                <a:lnTo>
                  <a:pt x="1787" y="1591"/>
                </a:lnTo>
                <a:lnTo>
                  <a:pt x="1887" y="1497"/>
                </a:lnTo>
                <a:lnTo>
                  <a:pt x="1991" y="1405"/>
                </a:lnTo>
                <a:lnTo>
                  <a:pt x="2097" y="1316"/>
                </a:lnTo>
                <a:lnTo>
                  <a:pt x="2204" y="1229"/>
                </a:lnTo>
                <a:lnTo>
                  <a:pt x="2313" y="1145"/>
                </a:lnTo>
                <a:lnTo>
                  <a:pt x="2425" y="1064"/>
                </a:lnTo>
                <a:lnTo>
                  <a:pt x="2539" y="985"/>
                </a:lnTo>
                <a:lnTo>
                  <a:pt x="2655" y="909"/>
                </a:lnTo>
                <a:lnTo>
                  <a:pt x="2774" y="835"/>
                </a:lnTo>
                <a:lnTo>
                  <a:pt x="2893" y="764"/>
                </a:lnTo>
                <a:lnTo>
                  <a:pt x="3014" y="696"/>
                </a:lnTo>
                <a:lnTo>
                  <a:pt x="3137" y="631"/>
                </a:lnTo>
                <a:lnTo>
                  <a:pt x="3262" y="569"/>
                </a:lnTo>
                <a:lnTo>
                  <a:pt x="3389" y="510"/>
                </a:lnTo>
                <a:lnTo>
                  <a:pt x="3517" y="454"/>
                </a:lnTo>
                <a:lnTo>
                  <a:pt x="3648" y="400"/>
                </a:lnTo>
                <a:lnTo>
                  <a:pt x="3779" y="351"/>
                </a:lnTo>
                <a:lnTo>
                  <a:pt x="3912" y="304"/>
                </a:lnTo>
                <a:lnTo>
                  <a:pt x="4046" y="259"/>
                </a:lnTo>
                <a:lnTo>
                  <a:pt x="4183" y="219"/>
                </a:lnTo>
                <a:lnTo>
                  <a:pt x="4319" y="182"/>
                </a:lnTo>
                <a:lnTo>
                  <a:pt x="4458" y="148"/>
                </a:lnTo>
                <a:lnTo>
                  <a:pt x="4599" y="118"/>
                </a:lnTo>
                <a:lnTo>
                  <a:pt x="4739" y="91"/>
                </a:lnTo>
                <a:lnTo>
                  <a:pt x="4882" y="67"/>
                </a:lnTo>
                <a:lnTo>
                  <a:pt x="5025" y="47"/>
                </a:lnTo>
                <a:lnTo>
                  <a:pt x="5170" y="30"/>
                </a:lnTo>
                <a:lnTo>
                  <a:pt x="5316" y="18"/>
                </a:lnTo>
                <a:lnTo>
                  <a:pt x="5463" y="9"/>
                </a:lnTo>
                <a:lnTo>
                  <a:pt x="5609" y="3"/>
                </a:lnTo>
                <a:lnTo>
                  <a:pt x="5758" y="0"/>
                </a:lnTo>
                <a:close/>
                <a:moveTo>
                  <a:pt x="8908" y="2610"/>
                </a:moveTo>
                <a:lnTo>
                  <a:pt x="8831" y="2536"/>
                </a:lnTo>
                <a:lnTo>
                  <a:pt x="8752" y="2463"/>
                </a:lnTo>
                <a:lnTo>
                  <a:pt x="8672" y="2392"/>
                </a:lnTo>
                <a:lnTo>
                  <a:pt x="8591" y="2323"/>
                </a:lnTo>
                <a:lnTo>
                  <a:pt x="8508" y="2255"/>
                </a:lnTo>
                <a:lnTo>
                  <a:pt x="8423" y="2191"/>
                </a:lnTo>
                <a:lnTo>
                  <a:pt x="8336" y="2127"/>
                </a:lnTo>
                <a:lnTo>
                  <a:pt x="8248" y="2066"/>
                </a:lnTo>
                <a:lnTo>
                  <a:pt x="8159" y="2008"/>
                </a:lnTo>
                <a:lnTo>
                  <a:pt x="8067" y="1950"/>
                </a:lnTo>
                <a:lnTo>
                  <a:pt x="7975" y="1896"/>
                </a:lnTo>
                <a:lnTo>
                  <a:pt x="7881" y="1843"/>
                </a:lnTo>
                <a:lnTo>
                  <a:pt x="7786" y="1793"/>
                </a:lnTo>
                <a:lnTo>
                  <a:pt x="7689" y="1745"/>
                </a:lnTo>
                <a:lnTo>
                  <a:pt x="7591" y="1699"/>
                </a:lnTo>
                <a:lnTo>
                  <a:pt x="7492" y="1655"/>
                </a:lnTo>
                <a:lnTo>
                  <a:pt x="7392" y="1614"/>
                </a:lnTo>
                <a:lnTo>
                  <a:pt x="7290" y="1576"/>
                </a:lnTo>
                <a:lnTo>
                  <a:pt x="7187" y="1539"/>
                </a:lnTo>
                <a:lnTo>
                  <a:pt x="7082" y="1505"/>
                </a:lnTo>
                <a:lnTo>
                  <a:pt x="6978" y="1475"/>
                </a:lnTo>
                <a:lnTo>
                  <a:pt x="6872" y="1446"/>
                </a:lnTo>
                <a:lnTo>
                  <a:pt x="6764" y="1419"/>
                </a:lnTo>
                <a:lnTo>
                  <a:pt x="6656" y="1396"/>
                </a:lnTo>
                <a:lnTo>
                  <a:pt x="6547" y="1375"/>
                </a:lnTo>
                <a:lnTo>
                  <a:pt x="6436" y="1357"/>
                </a:lnTo>
                <a:lnTo>
                  <a:pt x="6325" y="1341"/>
                </a:lnTo>
                <a:lnTo>
                  <a:pt x="6213" y="1329"/>
                </a:lnTo>
                <a:lnTo>
                  <a:pt x="6101" y="1319"/>
                </a:lnTo>
                <a:lnTo>
                  <a:pt x="5987" y="1311"/>
                </a:lnTo>
                <a:lnTo>
                  <a:pt x="5873" y="1307"/>
                </a:lnTo>
                <a:lnTo>
                  <a:pt x="5758" y="1305"/>
                </a:lnTo>
                <a:lnTo>
                  <a:pt x="5643" y="1307"/>
                </a:lnTo>
                <a:lnTo>
                  <a:pt x="5529" y="1311"/>
                </a:lnTo>
                <a:lnTo>
                  <a:pt x="5416" y="1319"/>
                </a:lnTo>
                <a:lnTo>
                  <a:pt x="5303" y="1329"/>
                </a:lnTo>
                <a:lnTo>
                  <a:pt x="5191" y="1341"/>
                </a:lnTo>
                <a:lnTo>
                  <a:pt x="5080" y="1357"/>
                </a:lnTo>
                <a:lnTo>
                  <a:pt x="4971" y="1375"/>
                </a:lnTo>
                <a:lnTo>
                  <a:pt x="4861" y="1396"/>
                </a:lnTo>
                <a:lnTo>
                  <a:pt x="4753" y="1419"/>
                </a:lnTo>
                <a:lnTo>
                  <a:pt x="4646" y="1446"/>
                </a:lnTo>
                <a:lnTo>
                  <a:pt x="4539" y="1475"/>
                </a:lnTo>
                <a:lnTo>
                  <a:pt x="4434" y="1505"/>
                </a:lnTo>
                <a:lnTo>
                  <a:pt x="4331" y="1539"/>
                </a:lnTo>
                <a:lnTo>
                  <a:pt x="4227" y="1576"/>
                </a:lnTo>
                <a:lnTo>
                  <a:pt x="4125" y="1614"/>
                </a:lnTo>
                <a:lnTo>
                  <a:pt x="4026" y="1655"/>
                </a:lnTo>
                <a:lnTo>
                  <a:pt x="3926" y="1699"/>
                </a:lnTo>
                <a:lnTo>
                  <a:pt x="3828" y="1745"/>
                </a:lnTo>
                <a:lnTo>
                  <a:pt x="3731" y="1793"/>
                </a:lnTo>
                <a:lnTo>
                  <a:pt x="3636" y="1843"/>
                </a:lnTo>
                <a:lnTo>
                  <a:pt x="3542" y="1896"/>
                </a:lnTo>
                <a:lnTo>
                  <a:pt x="3449" y="1950"/>
                </a:lnTo>
                <a:lnTo>
                  <a:pt x="3358" y="2008"/>
                </a:lnTo>
                <a:lnTo>
                  <a:pt x="3269" y="2066"/>
                </a:lnTo>
                <a:lnTo>
                  <a:pt x="3180" y="2127"/>
                </a:lnTo>
                <a:lnTo>
                  <a:pt x="3094" y="2191"/>
                </a:lnTo>
                <a:lnTo>
                  <a:pt x="3009" y="2255"/>
                </a:lnTo>
                <a:lnTo>
                  <a:pt x="2926" y="2323"/>
                </a:lnTo>
                <a:lnTo>
                  <a:pt x="2844" y="2392"/>
                </a:lnTo>
                <a:lnTo>
                  <a:pt x="2764" y="2463"/>
                </a:lnTo>
                <a:lnTo>
                  <a:pt x="2686" y="2536"/>
                </a:lnTo>
                <a:lnTo>
                  <a:pt x="2609" y="2610"/>
                </a:lnTo>
                <a:lnTo>
                  <a:pt x="2535" y="2687"/>
                </a:lnTo>
                <a:lnTo>
                  <a:pt x="2462" y="2765"/>
                </a:lnTo>
                <a:lnTo>
                  <a:pt x="2391" y="2845"/>
                </a:lnTo>
                <a:lnTo>
                  <a:pt x="2323" y="2926"/>
                </a:lnTo>
                <a:lnTo>
                  <a:pt x="2255" y="3009"/>
                </a:lnTo>
                <a:lnTo>
                  <a:pt x="2190" y="3095"/>
                </a:lnTo>
                <a:lnTo>
                  <a:pt x="2126" y="3181"/>
                </a:lnTo>
                <a:lnTo>
                  <a:pt x="2066" y="3269"/>
                </a:lnTo>
                <a:lnTo>
                  <a:pt x="2007" y="3359"/>
                </a:lnTo>
                <a:lnTo>
                  <a:pt x="1950" y="3450"/>
                </a:lnTo>
                <a:lnTo>
                  <a:pt x="1895" y="3543"/>
                </a:lnTo>
                <a:lnTo>
                  <a:pt x="1843" y="3637"/>
                </a:lnTo>
                <a:lnTo>
                  <a:pt x="1793" y="3732"/>
                </a:lnTo>
                <a:lnTo>
                  <a:pt x="1744" y="3828"/>
                </a:lnTo>
                <a:lnTo>
                  <a:pt x="1698" y="3927"/>
                </a:lnTo>
                <a:lnTo>
                  <a:pt x="1655" y="4026"/>
                </a:lnTo>
                <a:lnTo>
                  <a:pt x="1614" y="4126"/>
                </a:lnTo>
                <a:lnTo>
                  <a:pt x="1576" y="4228"/>
                </a:lnTo>
                <a:lnTo>
                  <a:pt x="1539" y="4332"/>
                </a:lnTo>
                <a:lnTo>
                  <a:pt x="1505" y="4435"/>
                </a:lnTo>
                <a:lnTo>
                  <a:pt x="1474" y="4540"/>
                </a:lnTo>
                <a:lnTo>
                  <a:pt x="1445" y="4647"/>
                </a:lnTo>
                <a:lnTo>
                  <a:pt x="1419" y="4754"/>
                </a:lnTo>
                <a:lnTo>
                  <a:pt x="1396" y="4862"/>
                </a:lnTo>
                <a:lnTo>
                  <a:pt x="1375" y="4972"/>
                </a:lnTo>
                <a:lnTo>
                  <a:pt x="1356" y="5081"/>
                </a:lnTo>
                <a:lnTo>
                  <a:pt x="1341" y="5192"/>
                </a:lnTo>
                <a:lnTo>
                  <a:pt x="1328" y="5304"/>
                </a:lnTo>
                <a:lnTo>
                  <a:pt x="1318" y="5417"/>
                </a:lnTo>
                <a:lnTo>
                  <a:pt x="1311" y="5530"/>
                </a:lnTo>
                <a:lnTo>
                  <a:pt x="1307" y="5644"/>
                </a:lnTo>
                <a:lnTo>
                  <a:pt x="1305" y="5760"/>
                </a:lnTo>
                <a:lnTo>
                  <a:pt x="1303" y="5760"/>
                </a:lnTo>
                <a:lnTo>
                  <a:pt x="1304" y="5875"/>
                </a:lnTo>
                <a:lnTo>
                  <a:pt x="1309" y="5989"/>
                </a:lnTo>
                <a:lnTo>
                  <a:pt x="1316" y="6102"/>
                </a:lnTo>
                <a:lnTo>
                  <a:pt x="1325" y="6215"/>
                </a:lnTo>
                <a:lnTo>
                  <a:pt x="1339" y="6327"/>
                </a:lnTo>
                <a:lnTo>
                  <a:pt x="1354" y="6436"/>
                </a:lnTo>
                <a:lnTo>
                  <a:pt x="1373" y="6547"/>
                </a:lnTo>
                <a:lnTo>
                  <a:pt x="1393" y="6656"/>
                </a:lnTo>
                <a:lnTo>
                  <a:pt x="1417" y="6764"/>
                </a:lnTo>
                <a:lnTo>
                  <a:pt x="1443" y="6871"/>
                </a:lnTo>
                <a:lnTo>
                  <a:pt x="1472" y="6978"/>
                </a:lnTo>
                <a:lnTo>
                  <a:pt x="1503" y="7083"/>
                </a:lnTo>
                <a:lnTo>
                  <a:pt x="1537" y="7186"/>
                </a:lnTo>
                <a:lnTo>
                  <a:pt x="1574" y="7289"/>
                </a:lnTo>
                <a:lnTo>
                  <a:pt x="1612" y="7391"/>
                </a:lnTo>
                <a:lnTo>
                  <a:pt x="1653" y="7492"/>
                </a:lnTo>
                <a:lnTo>
                  <a:pt x="1697" y="7591"/>
                </a:lnTo>
                <a:lnTo>
                  <a:pt x="1742" y="7689"/>
                </a:lnTo>
                <a:lnTo>
                  <a:pt x="1791" y="7786"/>
                </a:lnTo>
                <a:lnTo>
                  <a:pt x="1841" y="7881"/>
                </a:lnTo>
                <a:lnTo>
                  <a:pt x="1894" y="7975"/>
                </a:lnTo>
                <a:lnTo>
                  <a:pt x="1949" y="8068"/>
                </a:lnTo>
                <a:lnTo>
                  <a:pt x="2005" y="8159"/>
                </a:lnTo>
                <a:lnTo>
                  <a:pt x="2065" y="8249"/>
                </a:lnTo>
                <a:lnTo>
                  <a:pt x="2126" y="8337"/>
                </a:lnTo>
                <a:lnTo>
                  <a:pt x="2189" y="8423"/>
                </a:lnTo>
                <a:lnTo>
                  <a:pt x="2255" y="8509"/>
                </a:lnTo>
                <a:lnTo>
                  <a:pt x="2322" y="8592"/>
                </a:lnTo>
                <a:lnTo>
                  <a:pt x="2390" y="8674"/>
                </a:lnTo>
                <a:lnTo>
                  <a:pt x="2462" y="8754"/>
                </a:lnTo>
                <a:lnTo>
                  <a:pt x="2535" y="8832"/>
                </a:lnTo>
                <a:lnTo>
                  <a:pt x="2609" y="8909"/>
                </a:lnTo>
                <a:lnTo>
                  <a:pt x="2686" y="8983"/>
                </a:lnTo>
                <a:lnTo>
                  <a:pt x="2764" y="9056"/>
                </a:lnTo>
                <a:lnTo>
                  <a:pt x="2844" y="9127"/>
                </a:lnTo>
                <a:lnTo>
                  <a:pt x="2926" y="9196"/>
                </a:lnTo>
                <a:lnTo>
                  <a:pt x="3009" y="9264"/>
                </a:lnTo>
                <a:lnTo>
                  <a:pt x="3094" y="9328"/>
                </a:lnTo>
                <a:lnTo>
                  <a:pt x="3180" y="9392"/>
                </a:lnTo>
                <a:lnTo>
                  <a:pt x="3269" y="9453"/>
                </a:lnTo>
                <a:lnTo>
                  <a:pt x="3358" y="9512"/>
                </a:lnTo>
                <a:lnTo>
                  <a:pt x="3449" y="9569"/>
                </a:lnTo>
                <a:lnTo>
                  <a:pt x="3542" y="9623"/>
                </a:lnTo>
                <a:lnTo>
                  <a:pt x="3636" y="9676"/>
                </a:lnTo>
                <a:lnTo>
                  <a:pt x="3731" y="9726"/>
                </a:lnTo>
                <a:lnTo>
                  <a:pt x="3828" y="9774"/>
                </a:lnTo>
                <a:lnTo>
                  <a:pt x="3926" y="9820"/>
                </a:lnTo>
                <a:lnTo>
                  <a:pt x="4026" y="9864"/>
                </a:lnTo>
                <a:lnTo>
                  <a:pt x="4125" y="9905"/>
                </a:lnTo>
                <a:lnTo>
                  <a:pt x="4227" y="9944"/>
                </a:lnTo>
                <a:lnTo>
                  <a:pt x="4331" y="9980"/>
                </a:lnTo>
                <a:lnTo>
                  <a:pt x="4434" y="10014"/>
                </a:lnTo>
                <a:lnTo>
                  <a:pt x="4539" y="10044"/>
                </a:lnTo>
                <a:lnTo>
                  <a:pt x="4646" y="10073"/>
                </a:lnTo>
                <a:lnTo>
                  <a:pt x="4753" y="10100"/>
                </a:lnTo>
                <a:lnTo>
                  <a:pt x="4861" y="10123"/>
                </a:lnTo>
                <a:lnTo>
                  <a:pt x="4971" y="10144"/>
                </a:lnTo>
                <a:lnTo>
                  <a:pt x="5080" y="10162"/>
                </a:lnTo>
                <a:lnTo>
                  <a:pt x="5191" y="10178"/>
                </a:lnTo>
                <a:lnTo>
                  <a:pt x="5303" y="10190"/>
                </a:lnTo>
                <a:lnTo>
                  <a:pt x="5416" y="10200"/>
                </a:lnTo>
                <a:lnTo>
                  <a:pt x="5529" y="10208"/>
                </a:lnTo>
                <a:lnTo>
                  <a:pt x="5643" y="10212"/>
                </a:lnTo>
                <a:lnTo>
                  <a:pt x="5758" y="10214"/>
                </a:lnTo>
                <a:lnTo>
                  <a:pt x="5873" y="10212"/>
                </a:lnTo>
                <a:lnTo>
                  <a:pt x="5987" y="10208"/>
                </a:lnTo>
                <a:lnTo>
                  <a:pt x="6101" y="10200"/>
                </a:lnTo>
                <a:lnTo>
                  <a:pt x="6213" y="10190"/>
                </a:lnTo>
                <a:lnTo>
                  <a:pt x="6325" y="10178"/>
                </a:lnTo>
                <a:lnTo>
                  <a:pt x="6436" y="10162"/>
                </a:lnTo>
                <a:lnTo>
                  <a:pt x="6547" y="10144"/>
                </a:lnTo>
                <a:lnTo>
                  <a:pt x="6656" y="10123"/>
                </a:lnTo>
                <a:lnTo>
                  <a:pt x="6764" y="10100"/>
                </a:lnTo>
                <a:lnTo>
                  <a:pt x="6872" y="10073"/>
                </a:lnTo>
                <a:lnTo>
                  <a:pt x="6978" y="10044"/>
                </a:lnTo>
                <a:lnTo>
                  <a:pt x="7082" y="10014"/>
                </a:lnTo>
                <a:lnTo>
                  <a:pt x="7187" y="9980"/>
                </a:lnTo>
                <a:lnTo>
                  <a:pt x="7290" y="9944"/>
                </a:lnTo>
                <a:lnTo>
                  <a:pt x="7392" y="9905"/>
                </a:lnTo>
                <a:lnTo>
                  <a:pt x="7492" y="9864"/>
                </a:lnTo>
                <a:lnTo>
                  <a:pt x="7591" y="9820"/>
                </a:lnTo>
                <a:lnTo>
                  <a:pt x="7689" y="9774"/>
                </a:lnTo>
                <a:lnTo>
                  <a:pt x="7786" y="9726"/>
                </a:lnTo>
                <a:lnTo>
                  <a:pt x="7881" y="9676"/>
                </a:lnTo>
                <a:lnTo>
                  <a:pt x="7975" y="9623"/>
                </a:lnTo>
                <a:lnTo>
                  <a:pt x="8067" y="9569"/>
                </a:lnTo>
                <a:lnTo>
                  <a:pt x="8159" y="9512"/>
                </a:lnTo>
                <a:lnTo>
                  <a:pt x="8248" y="9453"/>
                </a:lnTo>
                <a:lnTo>
                  <a:pt x="8336" y="9392"/>
                </a:lnTo>
                <a:lnTo>
                  <a:pt x="8423" y="9328"/>
                </a:lnTo>
                <a:lnTo>
                  <a:pt x="8508" y="9264"/>
                </a:lnTo>
                <a:lnTo>
                  <a:pt x="8591" y="9196"/>
                </a:lnTo>
                <a:lnTo>
                  <a:pt x="8672" y="9127"/>
                </a:lnTo>
                <a:lnTo>
                  <a:pt x="8752" y="9056"/>
                </a:lnTo>
                <a:lnTo>
                  <a:pt x="8831" y="8983"/>
                </a:lnTo>
                <a:lnTo>
                  <a:pt x="8908" y="8909"/>
                </a:lnTo>
                <a:lnTo>
                  <a:pt x="8983" y="8832"/>
                </a:lnTo>
                <a:lnTo>
                  <a:pt x="9055" y="8754"/>
                </a:lnTo>
                <a:lnTo>
                  <a:pt x="9126" y="8674"/>
                </a:lnTo>
                <a:lnTo>
                  <a:pt x="9195" y="8592"/>
                </a:lnTo>
                <a:lnTo>
                  <a:pt x="9263" y="8509"/>
                </a:lnTo>
                <a:lnTo>
                  <a:pt x="9328" y="8423"/>
                </a:lnTo>
                <a:lnTo>
                  <a:pt x="9391" y="8337"/>
                </a:lnTo>
                <a:lnTo>
                  <a:pt x="9452" y="8249"/>
                </a:lnTo>
                <a:lnTo>
                  <a:pt x="9512" y="8159"/>
                </a:lnTo>
                <a:lnTo>
                  <a:pt x="9568" y="8068"/>
                </a:lnTo>
                <a:lnTo>
                  <a:pt x="9623" y="7975"/>
                </a:lnTo>
                <a:lnTo>
                  <a:pt x="9676" y="7881"/>
                </a:lnTo>
                <a:lnTo>
                  <a:pt x="9726" y="7786"/>
                </a:lnTo>
                <a:lnTo>
                  <a:pt x="9774" y="7689"/>
                </a:lnTo>
                <a:lnTo>
                  <a:pt x="9820" y="7591"/>
                </a:lnTo>
                <a:lnTo>
                  <a:pt x="9864" y="7492"/>
                </a:lnTo>
                <a:lnTo>
                  <a:pt x="9905" y="7391"/>
                </a:lnTo>
                <a:lnTo>
                  <a:pt x="9944" y="7289"/>
                </a:lnTo>
                <a:lnTo>
                  <a:pt x="9980" y="7186"/>
                </a:lnTo>
                <a:lnTo>
                  <a:pt x="10014" y="7083"/>
                </a:lnTo>
                <a:lnTo>
                  <a:pt x="10045" y="6978"/>
                </a:lnTo>
                <a:lnTo>
                  <a:pt x="10074" y="6871"/>
                </a:lnTo>
                <a:lnTo>
                  <a:pt x="10100" y="6764"/>
                </a:lnTo>
                <a:lnTo>
                  <a:pt x="10124" y="6656"/>
                </a:lnTo>
                <a:lnTo>
                  <a:pt x="10144" y="6547"/>
                </a:lnTo>
                <a:lnTo>
                  <a:pt x="10163" y="6436"/>
                </a:lnTo>
                <a:lnTo>
                  <a:pt x="10178" y="6327"/>
                </a:lnTo>
                <a:lnTo>
                  <a:pt x="10191" y="6215"/>
                </a:lnTo>
                <a:lnTo>
                  <a:pt x="10202" y="6102"/>
                </a:lnTo>
                <a:lnTo>
                  <a:pt x="10209" y="5989"/>
                </a:lnTo>
                <a:lnTo>
                  <a:pt x="10213" y="5875"/>
                </a:lnTo>
                <a:lnTo>
                  <a:pt x="10214" y="5760"/>
                </a:lnTo>
                <a:lnTo>
                  <a:pt x="10212" y="5760"/>
                </a:lnTo>
                <a:lnTo>
                  <a:pt x="10210" y="5644"/>
                </a:lnTo>
                <a:lnTo>
                  <a:pt x="10206" y="5530"/>
                </a:lnTo>
                <a:lnTo>
                  <a:pt x="10199" y="5417"/>
                </a:lnTo>
                <a:lnTo>
                  <a:pt x="10188" y="5304"/>
                </a:lnTo>
                <a:lnTo>
                  <a:pt x="10176" y="5192"/>
                </a:lnTo>
                <a:lnTo>
                  <a:pt x="10161" y="5081"/>
                </a:lnTo>
                <a:lnTo>
                  <a:pt x="10142" y="4972"/>
                </a:lnTo>
                <a:lnTo>
                  <a:pt x="10122" y="4862"/>
                </a:lnTo>
                <a:lnTo>
                  <a:pt x="10098" y="4754"/>
                </a:lnTo>
                <a:lnTo>
                  <a:pt x="10071" y="4647"/>
                </a:lnTo>
                <a:lnTo>
                  <a:pt x="10043" y="4540"/>
                </a:lnTo>
                <a:lnTo>
                  <a:pt x="10012" y="4435"/>
                </a:lnTo>
                <a:lnTo>
                  <a:pt x="9978" y="4332"/>
                </a:lnTo>
                <a:lnTo>
                  <a:pt x="9942" y="4228"/>
                </a:lnTo>
                <a:lnTo>
                  <a:pt x="9903" y="4126"/>
                </a:lnTo>
                <a:lnTo>
                  <a:pt x="9862" y="4026"/>
                </a:lnTo>
                <a:lnTo>
                  <a:pt x="9819" y="3927"/>
                </a:lnTo>
                <a:lnTo>
                  <a:pt x="9772" y="3828"/>
                </a:lnTo>
                <a:lnTo>
                  <a:pt x="9724" y="3732"/>
                </a:lnTo>
                <a:lnTo>
                  <a:pt x="9674" y="3637"/>
                </a:lnTo>
                <a:lnTo>
                  <a:pt x="9621" y="3543"/>
                </a:lnTo>
                <a:lnTo>
                  <a:pt x="9567" y="3450"/>
                </a:lnTo>
                <a:lnTo>
                  <a:pt x="9510" y="3359"/>
                </a:lnTo>
                <a:lnTo>
                  <a:pt x="9451" y="3269"/>
                </a:lnTo>
                <a:lnTo>
                  <a:pt x="9390" y="3181"/>
                </a:lnTo>
                <a:lnTo>
                  <a:pt x="9327" y="3095"/>
                </a:lnTo>
                <a:lnTo>
                  <a:pt x="9262" y="3009"/>
                </a:lnTo>
                <a:lnTo>
                  <a:pt x="9195" y="2926"/>
                </a:lnTo>
                <a:lnTo>
                  <a:pt x="9125" y="2845"/>
                </a:lnTo>
                <a:lnTo>
                  <a:pt x="9054" y="2765"/>
                </a:lnTo>
                <a:lnTo>
                  <a:pt x="8982" y="2687"/>
                </a:lnTo>
                <a:lnTo>
                  <a:pt x="8908" y="2610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1" name="Freeform 7"/>
          <p:cNvSpPr>
            <a:spLocks/>
          </p:cNvSpPr>
          <p:nvPr/>
        </p:nvSpPr>
        <p:spPr bwMode="auto">
          <a:xfrm>
            <a:off x="8640054" y="3133009"/>
            <a:ext cx="314955" cy="745874"/>
          </a:xfrm>
          <a:custGeom>
            <a:avLst/>
            <a:gdLst>
              <a:gd name="T0" fmla="*/ 0 w 2155"/>
              <a:gd name="T1" fmla="*/ 5091 h 5091"/>
              <a:gd name="T2" fmla="*/ 1 w 2155"/>
              <a:gd name="T3" fmla="*/ 4195 h 5091"/>
              <a:gd name="T4" fmla="*/ 8 w 2155"/>
              <a:gd name="T5" fmla="*/ 4082 h 5091"/>
              <a:gd name="T6" fmla="*/ 22 w 2155"/>
              <a:gd name="T7" fmla="*/ 3974 h 5091"/>
              <a:gd name="T8" fmla="*/ 39 w 2155"/>
              <a:gd name="T9" fmla="*/ 3871 h 5091"/>
              <a:gd name="T10" fmla="*/ 64 w 2155"/>
              <a:gd name="T11" fmla="*/ 3773 h 5091"/>
              <a:gd name="T12" fmla="*/ 93 w 2155"/>
              <a:gd name="T13" fmla="*/ 3680 h 5091"/>
              <a:gd name="T14" fmla="*/ 126 w 2155"/>
              <a:gd name="T15" fmla="*/ 3595 h 5091"/>
              <a:gd name="T16" fmla="*/ 164 w 2155"/>
              <a:gd name="T17" fmla="*/ 3518 h 5091"/>
              <a:gd name="T18" fmla="*/ 208 w 2155"/>
              <a:gd name="T19" fmla="*/ 3448 h 5091"/>
              <a:gd name="T20" fmla="*/ 256 w 2155"/>
              <a:gd name="T21" fmla="*/ 3388 h 5091"/>
              <a:gd name="T22" fmla="*/ 307 w 2155"/>
              <a:gd name="T23" fmla="*/ 3335 h 5091"/>
              <a:gd name="T24" fmla="*/ 290 w 2155"/>
              <a:gd name="T25" fmla="*/ 1739 h 5091"/>
              <a:gd name="T26" fmla="*/ 239 w 2155"/>
              <a:gd name="T27" fmla="*/ 1684 h 5091"/>
              <a:gd name="T28" fmla="*/ 193 w 2155"/>
              <a:gd name="T29" fmla="*/ 1621 h 5091"/>
              <a:gd name="T30" fmla="*/ 151 w 2155"/>
              <a:gd name="T31" fmla="*/ 1548 h 5091"/>
              <a:gd name="T32" fmla="*/ 114 w 2155"/>
              <a:gd name="T33" fmla="*/ 1468 h 5091"/>
              <a:gd name="T34" fmla="*/ 82 w 2155"/>
              <a:gd name="T35" fmla="*/ 1380 h 5091"/>
              <a:gd name="T36" fmla="*/ 55 w 2155"/>
              <a:gd name="T37" fmla="*/ 1287 h 5091"/>
              <a:gd name="T38" fmla="*/ 33 w 2155"/>
              <a:gd name="T39" fmla="*/ 1186 h 5091"/>
              <a:gd name="T40" fmla="*/ 17 w 2155"/>
              <a:gd name="T41" fmla="*/ 1081 h 5091"/>
              <a:gd name="T42" fmla="*/ 5 w 2155"/>
              <a:gd name="T43" fmla="*/ 971 h 5091"/>
              <a:gd name="T44" fmla="*/ 0 w 2155"/>
              <a:gd name="T45" fmla="*/ 857 h 5091"/>
              <a:gd name="T46" fmla="*/ 1462 w 2155"/>
              <a:gd name="T47" fmla="*/ 1272 h 5091"/>
              <a:gd name="T48" fmla="*/ 1883 w 2155"/>
              <a:gd name="T49" fmla="*/ 1642 h 5091"/>
              <a:gd name="T50" fmla="*/ 1932 w 2155"/>
              <a:gd name="T51" fmla="*/ 1700 h 5091"/>
              <a:gd name="T52" fmla="*/ 1976 w 2155"/>
              <a:gd name="T53" fmla="*/ 1767 h 5091"/>
              <a:gd name="T54" fmla="*/ 2016 w 2155"/>
              <a:gd name="T55" fmla="*/ 1842 h 5091"/>
              <a:gd name="T56" fmla="*/ 2052 w 2155"/>
              <a:gd name="T57" fmla="*/ 1925 h 5091"/>
              <a:gd name="T58" fmla="*/ 2083 w 2155"/>
              <a:gd name="T59" fmla="*/ 2014 h 5091"/>
              <a:gd name="T60" fmla="*/ 2108 w 2155"/>
              <a:gd name="T61" fmla="*/ 2111 h 5091"/>
              <a:gd name="T62" fmla="*/ 2128 w 2155"/>
              <a:gd name="T63" fmla="*/ 2212 h 5091"/>
              <a:gd name="T64" fmla="*/ 2143 w 2155"/>
              <a:gd name="T65" fmla="*/ 2319 h 5091"/>
              <a:gd name="T66" fmla="*/ 2152 w 2155"/>
              <a:gd name="T67" fmla="*/ 2430 h 5091"/>
              <a:gd name="T68" fmla="*/ 2155 w 2155"/>
              <a:gd name="T69" fmla="*/ 2545 h 5091"/>
              <a:gd name="T70" fmla="*/ 2152 w 2155"/>
              <a:gd name="T71" fmla="*/ 2660 h 5091"/>
              <a:gd name="T72" fmla="*/ 2143 w 2155"/>
              <a:gd name="T73" fmla="*/ 2772 h 5091"/>
              <a:gd name="T74" fmla="*/ 2128 w 2155"/>
              <a:gd name="T75" fmla="*/ 2879 h 5091"/>
              <a:gd name="T76" fmla="*/ 2108 w 2155"/>
              <a:gd name="T77" fmla="*/ 2981 h 5091"/>
              <a:gd name="T78" fmla="*/ 2083 w 2155"/>
              <a:gd name="T79" fmla="*/ 3076 h 5091"/>
              <a:gd name="T80" fmla="*/ 2052 w 2155"/>
              <a:gd name="T81" fmla="*/ 3167 h 5091"/>
              <a:gd name="T82" fmla="*/ 2016 w 2155"/>
              <a:gd name="T83" fmla="*/ 3249 h 5091"/>
              <a:gd name="T84" fmla="*/ 1976 w 2155"/>
              <a:gd name="T85" fmla="*/ 3324 h 5091"/>
              <a:gd name="T86" fmla="*/ 1932 w 2155"/>
              <a:gd name="T87" fmla="*/ 3391 h 5091"/>
              <a:gd name="T88" fmla="*/ 1883 w 2155"/>
              <a:gd name="T89" fmla="*/ 3449 h 50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155" h="5091">
                <a:moveTo>
                  <a:pt x="1848" y="3482"/>
                </a:moveTo>
                <a:lnTo>
                  <a:pt x="1462" y="3818"/>
                </a:lnTo>
                <a:lnTo>
                  <a:pt x="0" y="5091"/>
                </a:lnTo>
                <a:lnTo>
                  <a:pt x="0" y="4272"/>
                </a:lnTo>
                <a:lnTo>
                  <a:pt x="0" y="4233"/>
                </a:lnTo>
                <a:lnTo>
                  <a:pt x="1" y="4195"/>
                </a:lnTo>
                <a:lnTo>
                  <a:pt x="3" y="4157"/>
                </a:lnTo>
                <a:lnTo>
                  <a:pt x="5" y="4120"/>
                </a:lnTo>
                <a:lnTo>
                  <a:pt x="8" y="4082"/>
                </a:lnTo>
                <a:lnTo>
                  <a:pt x="12" y="4046"/>
                </a:lnTo>
                <a:lnTo>
                  <a:pt x="17" y="4010"/>
                </a:lnTo>
                <a:lnTo>
                  <a:pt x="22" y="3974"/>
                </a:lnTo>
                <a:lnTo>
                  <a:pt x="27" y="3939"/>
                </a:lnTo>
                <a:lnTo>
                  <a:pt x="33" y="3904"/>
                </a:lnTo>
                <a:lnTo>
                  <a:pt x="39" y="3871"/>
                </a:lnTo>
                <a:lnTo>
                  <a:pt x="47" y="3838"/>
                </a:lnTo>
                <a:lnTo>
                  <a:pt x="55" y="3805"/>
                </a:lnTo>
                <a:lnTo>
                  <a:pt x="64" y="3773"/>
                </a:lnTo>
                <a:lnTo>
                  <a:pt x="72" y="3741"/>
                </a:lnTo>
                <a:lnTo>
                  <a:pt x="82" y="3710"/>
                </a:lnTo>
                <a:lnTo>
                  <a:pt x="93" y="3680"/>
                </a:lnTo>
                <a:lnTo>
                  <a:pt x="103" y="3652"/>
                </a:lnTo>
                <a:lnTo>
                  <a:pt x="114" y="3623"/>
                </a:lnTo>
                <a:lnTo>
                  <a:pt x="126" y="3595"/>
                </a:lnTo>
                <a:lnTo>
                  <a:pt x="139" y="3568"/>
                </a:lnTo>
                <a:lnTo>
                  <a:pt x="151" y="3543"/>
                </a:lnTo>
                <a:lnTo>
                  <a:pt x="164" y="3518"/>
                </a:lnTo>
                <a:lnTo>
                  <a:pt x="179" y="3493"/>
                </a:lnTo>
                <a:lnTo>
                  <a:pt x="193" y="3471"/>
                </a:lnTo>
                <a:lnTo>
                  <a:pt x="208" y="3448"/>
                </a:lnTo>
                <a:lnTo>
                  <a:pt x="223" y="3427"/>
                </a:lnTo>
                <a:lnTo>
                  <a:pt x="239" y="3406"/>
                </a:lnTo>
                <a:lnTo>
                  <a:pt x="256" y="3388"/>
                </a:lnTo>
                <a:lnTo>
                  <a:pt x="272" y="3369"/>
                </a:lnTo>
                <a:lnTo>
                  <a:pt x="290" y="3352"/>
                </a:lnTo>
                <a:lnTo>
                  <a:pt x="307" y="3335"/>
                </a:lnTo>
                <a:lnTo>
                  <a:pt x="1215" y="2545"/>
                </a:lnTo>
                <a:lnTo>
                  <a:pt x="307" y="1755"/>
                </a:lnTo>
                <a:lnTo>
                  <a:pt x="290" y="1739"/>
                </a:lnTo>
                <a:lnTo>
                  <a:pt x="272" y="1722"/>
                </a:lnTo>
                <a:lnTo>
                  <a:pt x="256" y="1704"/>
                </a:lnTo>
                <a:lnTo>
                  <a:pt x="239" y="1684"/>
                </a:lnTo>
                <a:lnTo>
                  <a:pt x="223" y="1664"/>
                </a:lnTo>
                <a:lnTo>
                  <a:pt x="208" y="1643"/>
                </a:lnTo>
                <a:lnTo>
                  <a:pt x="193" y="1621"/>
                </a:lnTo>
                <a:lnTo>
                  <a:pt x="179" y="1597"/>
                </a:lnTo>
                <a:lnTo>
                  <a:pt x="164" y="1573"/>
                </a:lnTo>
                <a:lnTo>
                  <a:pt x="151" y="1548"/>
                </a:lnTo>
                <a:lnTo>
                  <a:pt x="139" y="1522"/>
                </a:lnTo>
                <a:lnTo>
                  <a:pt x="126" y="1495"/>
                </a:lnTo>
                <a:lnTo>
                  <a:pt x="114" y="1468"/>
                </a:lnTo>
                <a:lnTo>
                  <a:pt x="103" y="1440"/>
                </a:lnTo>
                <a:lnTo>
                  <a:pt x="93" y="1410"/>
                </a:lnTo>
                <a:lnTo>
                  <a:pt x="82" y="1380"/>
                </a:lnTo>
                <a:lnTo>
                  <a:pt x="72" y="1350"/>
                </a:lnTo>
                <a:lnTo>
                  <a:pt x="64" y="1319"/>
                </a:lnTo>
                <a:lnTo>
                  <a:pt x="55" y="1287"/>
                </a:lnTo>
                <a:lnTo>
                  <a:pt x="47" y="1254"/>
                </a:lnTo>
                <a:lnTo>
                  <a:pt x="39" y="1221"/>
                </a:lnTo>
                <a:lnTo>
                  <a:pt x="33" y="1186"/>
                </a:lnTo>
                <a:lnTo>
                  <a:pt x="27" y="1152"/>
                </a:lnTo>
                <a:lnTo>
                  <a:pt x="22" y="1117"/>
                </a:lnTo>
                <a:lnTo>
                  <a:pt x="17" y="1081"/>
                </a:lnTo>
                <a:lnTo>
                  <a:pt x="12" y="1045"/>
                </a:lnTo>
                <a:lnTo>
                  <a:pt x="8" y="1008"/>
                </a:lnTo>
                <a:lnTo>
                  <a:pt x="5" y="971"/>
                </a:lnTo>
                <a:lnTo>
                  <a:pt x="3" y="933"/>
                </a:lnTo>
                <a:lnTo>
                  <a:pt x="1" y="895"/>
                </a:lnTo>
                <a:lnTo>
                  <a:pt x="0" y="857"/>
                </a:lnTo>
                <a:lnTo>
                  <a:pt x="0" y="818"/>
                </a:lnTo>
                <a:lnTo>
                  <a:pt x="0" y="0"/>
                </a:lnTo>
                <a:lnTo>
                  <a:pt x="1462" y="1272"/>
                </a:lnTo>
                <a:lnTo>
                  <a:pt x="1848" y="1608"/>
                </a:lnTo>
                <a:lnTo>
                  <a:pt x="1865" y="1625"/>
                </a:lnTo>
                <a:lnTo>
                  <a:pt x="1883" y="1642"/>
                </a:lnTo>
                <a:lnTo>
                  <a:pt x="1899" y="1661"/>
                </a:lnTo>
                <a:lnTo>
                  <a:pt x="1916" y="1679"/>
                </a:lnTo>
                <a:lnTo>
                  <a:pt x="1932" y="1700"/>
                </a:lnTo>
                <a:lnTo>
                  <a:pt x="1948" y="1721"/>
                </a:lnTo>
                <a:lnTo>
                  <a:pt x="1962" y="1744"/>
                </a:lnTo>
                <a:lnTo>
                  <a:pt x="1976" y="1767"/>
                </a:lnTo>
                <a:lnTo>
                  <a:pt x="1991" y="1791"/>
                </a:lnTo>
                <a:lnTo>
                  <a:pt x="2004" y="1816"/>
                </a:lnTo>
                <a:lnTo>
                  <a:pt x="2016" y="1842"/>
                </a:lnTo>
                <a:lnTo>
                  <a:pt x="2029" y="1868"/>
                </a:lnTo>
                <a:lnTo>
                  <a:pt x="2041" y="1896"/>
                </a:lnTo>
                <a:lnTo>
                  <a:pt x="2052" y="1925"/>
                </a:lnTo>
                <a:lnTo>
                  <a:pt x="2063" y="1954"/>
                </a:lnTo>
                <a:lnTo>
                  <a:pt x="2073" y="1983"/>
                </a:lnTo>
                <a:lnTo>
                  <a:pt x="2083" y="2014"/>
                </a:lnTo>
                <a:lnTo>
                  <a:pt x="2091" y="2046"/>
                </a:lnTo>
                <a:lnTo>
                  <a:pt x="2101" y="2078"/>
                </a:lnTo>
                <a:lnTo>
                  <a:pt x="2108" y="2111"/>
                </a:lnTo>
                <a:lnTo>
                  <a:pt x="2115" y="2144"/>
                </a:lnTo>
                <a:lnTo>
                  <a:pt x="2122" y="2178"/>
                </a:lnTo>
                <a:lnTo>
                  <a:pt x="2128" y="2212"/>
                </a:lnTo>
                <a:lnTo>
                  <a:pt x="2133" y="2247"/>
                </a:lnTo>
                <a:lnTo>
                  <a:pt x="2139" y="2283"/>
                </a:lnTo>
                <a:lnTo>
                  <a:pt x="2143" y="2319"/>
                </a:lnTo>
                <a:lnTo>
                  <a:pt x="2147" y="2355"/>
                </a:lnTo>
                <a:lnTo>
                  <a:pt x="2150" y="2393"/>
                </a:lnTo>
                <a:lnTo>
                  <a:pt x="2152" y="2430"/>
                </a:lnTo>
                <a:lnTo>
                  <a:pt x="2154" y="2468"/>
                </a:lnTo>
                <a:lnTo>
                  <a:pt x="2155" y="2506"/>
                </a:lnTo>
                <a:lnTo>
                  <a:pt x="2155" y="2545"/>
                </a:lnTo>
                <a:lnTo>
                  <a:pt x="2155" y="2584"/>
                </a:lnTo>
                <a:lnTo>
                  <a:pt x="2154" y="2622"/>
                </a:lnTo>
                <a:lnTo>
                  <a:pt x="2152" y="2660"/>
                </a:lnTo>
                <a:lnTo>
                  <a:pt x="2150" y="2698"/>
                </a:lnTo>
                <a:lnTo>
                  <a:pt x="2147" y="2735"/>
                </a:lnTo>
                <a:lnTo>
                  <a:pt x="2143" y="2772"/>
                </a:lnTo>
                <a:lnTo>
                  <a:pt x="2139" y="2808"/>
                </a:lnTo>
                <a:lnTo>
                  <a:pt x="2133" y="2844"/>
                </a:lnTo>
                <a:lnTo>
                  <a:pt x="2128" y="2879"/>
                </a:lnTo>
                <a:lnTo>
                  <a:pt x="2122" y="2913"/>
                </a:lnTo>
                <a:lnTo>
                  <a:pt x="2115" y="2948"/>
                </a:lnTo>
                <a:lnTo>
                  <a:pt x="2108" y="2981"/>
                </a:lnTo>
                <a:lnTo>
                  <a:pt x="2101" y="3014"/>
                </a:lnTo>
                <a:lnTo>
                  <a:pt x="2091" y="3046"/>
                </a:lnTo>
                <a:lnTo>
                  <a:pt x="2083" y="3076"/>
                </a:lnTo>
                <a:lnTo>
                  <a:pt x="2073" y="3107"/>
                </a:lnTo>
                <a:lnTo>
                  <a:pt x="2063" y="3137"/>
                </a:lnTo>
                <a:lnTo>
                  <a:pt x="2052" y="3167"/>
                </a:lnTo>
                <a:lnTo>
                  <a:pt x="2041" y="3195"/>
                </a:lnTo>
                <a:lnTo>
                  <a:pt x="2029" y="3222"/>
                </a:lnTo>
                <a:lnTo>
                  <a:pt x="2016" y="3249"/>
                </a:lnTo>
                <a:lnTo>
                  <a:pt x="2004" y="3275"/>
                </a:lnTo>
                <a:lnTo>
                  <a:pt x="1991" y="3300"/>
                </a:lnTo>
                <a:lnTo>
                  <a:pt x="1976" y="3324"/>
                </a:lnTo>
                <a:lnTo>
                  <a:pt x="1962" y="3348"/>
                </a:lnTo>
                <a:lnTo>
                  <a:pt x="1948" y="3370"/>
                </a:lnTo>
                <a:lnTo>
                  <a:pt x="1932" y="3391"/>
                </a:lnTo>
                <a:lnTo>
                  <a:pt x="1916" y="3411"/>
                </a:lnTo>
                <a:lnTo>
                  <a:pt x="1899" y="3431"/>
                </a:lnTo>
                <a:lnTo>
                  <a:pt x="1883" y="3449"/>
                </a:lnTo>
                <a:lnTo>
                  <a:pt x="1865" y="3466"/>
                </a:lnTo>
                <a:lnTo>
                  <a:pt x="1848" y="3482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3" name="Freeform 5"/>
          <p:cNvSpPr>
            <a:spLocks/>
          </p:cNvSpPr>
          <p:nvPr/>
        </p:nvSpPr>
        <p:spPr bwMode="auto">
          <a:xfrm>
            <a:off x="9164560" y="2540000"/>
            <a:ext cx="1967474" cy="1967474"/>
          </a:xfrm>
          <a:custGeom>
            <a:avLst/>
            <a:gdLst>
              <a:gd name="T0" fmla="*/ 7405 w 13435"/>
              <a:gd name="T1" fmla="*/ 35 h 13437"/>
              <a:gd name="T2" fmla="*/ 8396 w 13435"/>
              <a:gd name="T3" fmla="*/ 212 h 13437"/>
              <a:gd name="T4" fmla="*/ 9332 w 13435"/>
              <a:gd name="T5" fmla="*/ 528 h 13437"/>
              <a:gd name="T6" fmla="*/ 10200 w 13435"/>
              <a:gd name="T7" fmla="*/ 973 h 13437"/>
              <a:gd name="T8" fmla="*/ 10990 w 13435"/>
              <a:gd name="T9" fmla="*/ 1535 h 13437"/>
              <a:gd name="T10" fmla="*/ 11690 w 13435"/>
              <a:gd name="T11" fmla="*/ 2201 h 13437"/>
              <a:gd name="T12" fmla="*/ 12287 w 13435"/>
              <a:gd name="T13" fmla="*/ 2963 h 13437"/>
              <a:gd name="T14" fmla="*/ 12772 w 13435"/>
              <a:gd name="T15" fmla="*/ 3806 h 13437"/>
              <a:gd name="T16" fmla="*/ 13133 w 13435"/>
              <a:gd name="T17" fmla="*/ 4720 h 13437"/>
              <a:gd name="T18" fmla="*/ 13358 w 13435"/>
              <a:gd name="T19" fmla="*/ 5695 h 13437"/>
              <a:gd name="T20" fmla="*/ 13435 w 13435"/>
              <a:gd name="T21" fmla="*/ 6719 h 13437"/>
              <a:gd name="T22" fmla="*/ 13358 w 13435"/>
              <a:gd name="T23" fmla="*/ 7742 h 13437"/>
              <a:gd name="T24" fmla="*/ 13133 w 13435"/>
              <a:gd name="T25" fmla="*/ 8717 h 13437"/>
              <a:gd name="T26" fmla="*/ 12772 w 13435"/>
              <a:gd name="T27" fmla="*/ 9631 h 13437"/>
              <a:gd name="T28" fmla="*/ 12287 w 13435"/>
              <a:gd name="T29" fmla="*/ 10474 h 13437"/>
              <a:gd name="T30" fmla="*/ 11690 w 13435"/>
              <a:gd name="T31" fmla="*/ 11236 h 13437"/>
              <a:gd name="T32" fmla="*/ 10990 w 13435"/>
              <a:gd name="T33" fmla="*/ 11902 h 13437"/>
              <a:gd name="T34" fmla="*/ 10200 w 13435"/>
              <a:gd name="T35" fmla="*/ 12464 h 13437"/>
              <a:gd name="T36" fmla="*/ 9332 w 13435"/>
              <a:gd name="T37" fmla="*/ 12909 h 13437"/>
              <a:gd name="T38" fmla="*/ 8396 w 13435"/>
              <a:gd name="T39" fmla="*/ 13225 h 13437"/>
              <a:gd name="T40" fmla="*/ 7405 w 13435"/>
              <a:gd name="T41" fmla="*/ 13402 h 13437"/>
              <a:gd name="T42" fmla="*/ 6372 w 13435"/>
              <a:gd name="T43" fmla="*/ 13429 h 13437"/>
              <a:gd name="T44" fmla="*/ 5364 w 13435"/>
              <a:gd name="T45" fmla="*/ 13300 h 13437"/>
              <a:gd name="T46" fmla="*/ 4408 w 13435"/>
              <a:gd name="T47" fmla="*/ 13029 h 13437"/>
              <a:gd name="T48" fmla="*/ 3516 w 13435"/>
              <a:gd name="T49" fmla="*/ 12626 h 13437"/>
              <a:gd name="T50" fmla="*/ 2698 w 13435"/>
              <a:gd name="T51" fmla="*/ 12103 h 13437"/>
              <a:gd name="T52" fmla="*/ 1968 w 13435"/>
              <a:gd name="T53" fmla="*/ 11469 h 13437"/>
              <a:gd name="T54" fmla="*/ 1334 w 13435"/>
              <a:gd name="T55" fmla="*/ 10738 h 13437"/>
              <a:gd name="T56" fmla="*/ 810 w 13435"/>
              <a:gd name="T57" fmla="*/ 9921 h 13437"/>
              <a:gd name="T58" fmla="*/ 408 w 13435"/>
              <a:gd name="T59" fmla="*/ 9028 h 13437"/>
              <a:gd name="T60" fmla="*/ 137 w 13435"/>
              <a:gd name="T61" fmla="*/ 8072 h 13437"/>
              <a:gd name="T62" fmla="*/ 8 w 13435"/>
              <a:gd name="T63" fmla="*/ 7065 h 13437"/>
              <a:gd name="T64" fmla="*/ 35 w 13435"/>
              <a:gd name="T65" fmla="*/ 6031 h 13437"/>
              <a:gd name="T66" fmla="*/ 212 w 13435"/>
              <a:gd name="T67" fmla="*/ 5040 h 13437"/>
              <a:gd name="T68" fmla="*/ 528 w 13435"/>
              <a:gd name="T69" fmla="*/ 4104 h 13437"/>
              <a:gd name="T70" fmla="*/ 973 w 13435"/>
              <a:gd name="T71" fmla="*/ 3235 h 13437"/>
              <a:gd name="T72" fmla="*/ 1535 w 13435"/>
              <a:gd name="T73" fmla="*/ 2445 h 13437"/>
              <a:gd name="T74" fmla="*/ 2201 w 13435"/>
              <a:gd name="T75" fmla="*/ 1745 h 13437"/>
              <a:gd name="T76" fmla="*/ 2962 w 13435"/>
              <a:gd name="T77" fmla="*/ 1147 h 13437"/>
              <a:gd name="T78" fmla="*/ 3805 w 13435"/>
              <a:gd name="T79" fmla="*/ 663 h 13437"/>
              <a:gd name="T80" fmla="*/ 4721 w 13435"/>
              <a:gd name="T81" fmla="*/ 302 h 13437"/>
              <a:gd name="T82" fmla="*/ 5694 w 13435"/>
              <a:gd name="T83" fmla="*/ 77 h 13437"/>
              <a:gd name="T84" fmla="*/ 6717 w 13435"/>
              <a:gd name="T85" fmla="*/ 0 h 13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13435" h="13437">
                <a:moveTo>
                  <a:pt x="6717" y="0"/>
                </a:moveTo>
                <a:lnTo>
                  <a:pt x="7064" y="9"/>
                </a:lnTo>
                <a:lnTo>
                  <a:pt x="7405" y="35"/>
                </a:lnTo>
                <a:lnTo>
                  <a:pt x="7740" y="77"/>
                </a:lnTo>
                <a:lnTo>
                  <a:pt x="8071" y="137"/>
                </a:lnTo>
                <a:lnTo>
                  <a:pt x="8396" y="212"/>
                </a:lnTo>
                <a:lnTo>
                  <a:pt x="8715" y="302"/>
                </a:lnTo>
                <a:lnTo>
                  <a:pt x="9027" y="408"/>
                </a:lnTo>
                <a:lnTo>
                  <a:pt x="9332" y="528"/>
                </a:lnTo>
                <a:lnTo>
                  <a:pt x="9629" y="663"/>
                </a:lnTo>
                <a:lnTo>
                  <a:pt x="9919" y="812"/>
                </a:lnTo>
                <a:lnTo>
                  <a:pt x="10200" y="973"/>
                </a:lnTo>
                <a:lnTo>
                  <a:pt x="10473" y="1147"/>
                </a:lnTo>
                <a:lnTo>
                  <a:pt x="10737" y="1334"/>
                </a:lnTo>
                <a:lnTo>
                  <a:pt x="10990" y="1535"/>
                </a:lnTo>
                <a:lnTo>
                  <a:pt x="11234" y="1745"/>
                </a:lnTo>
                <a:lnTo>
                  <a:pt x="11467" y="1968"/>
                </a:lnTo>
                <a:lnTo>
                  <a:pt x="11690" y="2201"/>
                </a:lnTo>
                <a:lnTo>
                  <a:pt x="11901" y="2445"/>
                </a:lnTo>
                <a:lnTo>
                  <a:pt x="12101" y="2699"/>
                </a:lnTo>
                <a:lnTo>
                  <a:pt x="12287" y="2963"/>
                </a:lnTo>
                <a:lnTo>
                  <a:pt x="12462" y="3235"/>
                </a:lnTo>
                <a:lnTo>
                  <a:pt x="12624" y="3516"/>
                </a:lnTo>
                <a:lnTo>
                  <a:pt x="12772" y="3806"/>
                </a:lnTo>
                <a:lnTo>
                  <a:pt x="12907" y="4104"/>
                </a:lnTo>
                <a:lnTo>
                  <a:pt x="13027" y="4409"/>
                </a:lnTo>
                <a:lnTo>
                  <a:pt x="13133" y="4720"/>
                </a:lnTo>
                <a:lnTo>
                  <a:pt x="13223" y="5040"/>
                </a:lnTo>
                <a:lnTo>
                  <a:pt x="13298" y="5365"/>
                </a:lnTo>
                <a:lnTo>
                  <a:pt x="13358" y="5695"/>
                </a:lnTo>
                <a:lnTo>
                  <a:pt x="13401" y="6031"/>
                </a:lnTo>
                <a:lnTo>
                  <a:pt x="13427" y="6373"/>
                </a:lnTo>
                <a:lnTo>
                  <a:pt x="13435" y="6719"/>
                </a:lnTo>
                <a:lnTo>
                  <a:pt x="13427" y="7065"/>
                </a:lnTo>
                <a:lnTo>
                  <a:pt x="13401" y="7406"/>
                </a:lnTo>
                <a:lnTo>
                  <a:pt x="13358" y="7742"/>
                </a:lnTo>
                <a:lnTo>
                  <a:pt x="13298" y="8072"/>
                </a:lnTo>
                <a:lnTo>
                  <a:pt x="13223" y="8397"/>
                </a:lnTo>
                <a:lnTo>
                  <a:pt x="13133" y="8717"/>
                </a:lnTo>
                <a:lnTo>
                  <a:pt x="13027" y="9028"/>
                </a:lnTo>
                <a:lnTo>
                  <a:pt x="12907" y="9333"/>
                </a:lnTo>
                <a:lnTo>
                  <a:pt x="12772" y="9631"/>
                </a:lnTo>
                <a:lnTo>
                  <a:pt x="12624" y="9921"/>
                </a:lnTo>
                <a:lnTo>
                  <a:pt x="12462" y="10202"/>
                </a:lnTo>
                <a:lnTo>
                  <a:pt x="12287" y="10474"/>
                </a:lnTo>
                <a:lnTo>
                  <a:pt x="12101" y="10738"/>
                </a:lnTo>
                <a:lnTo>
                  <a:pt x="11901" y="10992"/>
                </a:lnTo>
                <a:lnTo>
                  <a:pt x="11690" y="11236"/>
                </a:lnTo>
                <a:lnTo>
                  <a:pt x="11467" y="11469"/>
                </a:lnTo>
                <a:lnTo>
                  <a:pt x="11234" y="11692"/>
                </a:lnTo>
                <a:lnTo>
                  <a:pt x="10990" y="11902"/>
                </a:lnTo>
                <a:lnTo>
                  <a:pt x="10737" y="12103"/>
                </a:lnTo>
                <a:lnTo>
                  <a:pt x="10473" y="12290"/>
                </a:lnTo>
                <a:lnTo>
                  <a:pt x="10200" y="12464"/>
                </a:lnTo>
                <a:lnTo>
                  <a:pt x="9919" y="12626"/>
                </a:lnTo>
                <a:lnTo>
                  <a:pt x="9629" y="12774"/>
                </a:lnTo>
                <a:lnTo>
                  <a:pt x="9332" y="12909"/>
                </a:lnTo>
                <a:lnTo>
                  <a:pt x="9027" y="13029"/>
                </a:lnTo>
                <a:lnTo>
                  <a:pt x="8715" y="13135"/>
                </a:lnTo>
                <a:lnTo>
                  <a:pt x="8396" y="13225"/>
                </a:lnTo>
                <a:lnTo>
                  <a:pt x="8071" y="13300"/>
                </a:lnTo>
                <a:lnTo>
                  <a:pt x="7740" y="13360"/>
                </a:lnTo>
                <a:lnTo>
                  <a:pt x="7405" y="13402"/>
                </a:lnTo>
                <a:lnTo>
                  <a:pt x="7064" y="13429"/>
                </a:lnTo>
                <a:lnTo>
                  <a:pt x="6717" y="13437"/>
                </a:lnTo>
                <a:lnTo>
                  <a:pt x="6372" y="13429"/>
                </a:lnTo>
                <a:lnTo>
                  <a:pt x="6031" y="13402"/>
                </a:lnTo>
                <a:lnTo>
                  <a:pt x="5694" y="13360"/>
                </a:lnTo>
                <a:lnTo>
                  <a:pt x="5364" y="13300"/>
                </a:lnTo>
                <a:lnTo>
                  <a:pt x="5039" y="13225"/>
                </a:lnTo>
                <a:lnTo>
                  <a:pt x="4721" y="13135"/>
                </a:lnTo>
                <a:lnTo>
                  <a:pt x="4408" y="13029"/>
                </a:lnTo>
                <a:lnTo>
                  <a:pt x="4103" y="12909"/>
                </a:lnTo>
                <a:lnTo>
                  <a:pt x="3805" y="12774"/>
                </a:lnTo>
                <a:lnTo>
                  <a:pt x="3516" y="12626"/>
                </a:lnTo>
                <a:lnTo>
                  <a:pt x="3234" y="12464"/>
                </a:lnTo>
                <a:lnTo>
                  <a:pt x="2962" y="12290"/>
                </a:lnTo>
                <a:lnTo>
                  <a:pt x="2698" y="12103"/>
                </a:lnTo>
                <a:lnTo>
                  <a:pt x="2445" y="11902"/>
                </a:lnTo>
                <a:lnTo>
                  <a:pt x="2201" y="11692"/>
                </a:lnTo>
                <a:lnTo>
                  <a:pt x="1968" y="11469"/>
                </a:lnTo>
                <a:lnTo>
                  <a:pt x="1745" y="11236"/>
                </a:lnTo>
                <a:lnTo>
                  <a:pt x="1535" y="10992"/>
                </a:lnTo>
                <a:lnTo>
                  <a:pt x="1334" y="10738"/>
                </a:lnTo>
                <a:lnTo>
                  <a:pt x="1147" y="10474"/>
                </a:lnTo>
                <a:lnTo>
                  <a:pt x="973" y="10202"/>
                </a:lnTo>
                <a:lnTo>
                  <a:pt x="810" y="9921"/>
                </a:lnTo>
                <a:lnTo>
                  <a:pt x="662" y="9631"/>
                </a:lnTo>
                <a:lnTo>
                  <a:pt x="528" y="9333"/>
                </a:lnTo>
                <a:lnTo>
                  <a:pt x="408" y="9028"/>
                </a:lnTo>
                <a:lnTo>
                  <a:pt x="302" y="8717"/>
                </a:lnTo>
                <a:lnTo>
                  <a:pt x="212" y="8397"/>
                </a:lnTo>
                <a:lnTo>
                  <a:pt x="137" y="8072"/>
                </a:lnTo>
                <a:lnTo>
                  <a:pt x="77" y="7742"/>
                </a:lnTo>
                <a:lnTo>
                  <a:pt x="35" y="7406"/>
                </a:lnTo>
                <a:lnTo>
                  <a:pt x="8" y="7065"/>
                </a:lnTo>
                <a:lnTo>
                  <a:pt x="0" y="6719"/>
                </a:lnTo>
                <a:lnTo>
                  <a:pt x="8" y="6373"/>
                </a:lnTo>
                <a:lnTo>
                  <a:pt x="35" y="6031"/>
                </a:lnTo>
                <a:lnTo>
                  <a:pt x="77" y="5695"/>
                </a:lnTo>
                <a:lnTo>
                  <a:pt x="137" y="5365"/>
                </a:lnTo>
                <a:lnTo>
                  <a:pt x="212" y="5040"/>
                </a:lnTo>
                <a:lnTo>
                  <a:pt x="302" y="4720"/>
                </a:lnTo>
                <a:lnTo>
                  <a:pt x="408" y="4409"/>
                </a:lnTo>
                <a:lnTo>
                  <a:pt x="528" y="4104"/>
                </a:lnTo>
                <a:lnTo>
                  <a:pt x="662" y="3806"/>
                </a:lnTo>
                <a:lnTo>
                  <a:pt x="810" y="3516"/>
                </a:lnTo>
                <a:lnTo>
                  <a:pt x="973" y="3235"/>
                </a:lnTo>
                <a:lnTo>
                  <a:pt x="1147" y="2963"/>
                </a:lnTo>
                <a:lnTo>
                  <a:pt x="1334" y="2699"/>
                </a:lnTo>
                <a:lnTo>
                  <a:pt x="1535" y="2445"/>
                </a:lnTo>
                <a:lnTo>
                  <a:pt x="1745" y="2201"/>
                </a:lnTo>
                <a:lnTo>
                  <a:pt x="1968" y="1968"/>
                </a:lnTo>
                <a:lnTo>
                  <a:pt x="2201" y="1745"/>
                </a:lnTo>
                <a:lnTo>
                  <a:pt x="2445" y="1535"/>
                </a:lnTo>
                <a:lnTo>
                  <a:pt x="2698" y="1334"/>
                </a:lnTo>
                <a:lnTo>
                  <a:pt x="2962" y="1147"/>
                </a:lnTo>
                <a:lnTo>
                  <a:pt x="3234" y="973"/>
                </a:lnTo>
                <a:lnTo>
                  <a:pt x="3516" y="812"/>
                </a:lnTo>
                <a:lnTo>
                  <a:pt x="3805" y="663"/>
                </a:lnTo>
                <a:lnTo>
                  <a:pt x="4103" y="528"/>
                </a:lnTo>
                <a:lnTo>
                  <a:pt x="4408" y="408"/>
                </a:lnTo>
                <a:lnTo>
                  <a:pt x="4721" y="302"/>
                </a:lnTo>
                <a:lnTo>
                  <a:pt x="5039" y="212"/>
                </a:lnTo>
                <a:lnTo>
                  <a:pt x="5364" y="137"/>
                </a:lnTo>
                <a:lnTo>
                  <a:pt x="5694" y="77"/>
                </a:lnTo>
                <a:lnTo>
                  <a:pt x="6031" y="35"/>
                </a:lnTo>
                <a:lnTo>
                  <a:pt x="6372" y="9"/>
                </a:lnTo>
                <a:lnTo>
                  <a:pt x="6717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34" name="Freeform 6"/>
          <p:cNvSpPr>
            <a:spLocks noEditPoints="1"/>
          </p:cNvSpPr>
          <p:nvPr/>
        </p:nvSpPr>
        <p:spPr bwMode="auto">
          <a:xfrm>
            <a:off x="9305564" y="2681004"/>
            <a:ext cx="1685465" cy="1685465"/>
          </a:xfrm>
          <a:custGeom>
            <a:avLst/>
            <a:gdLst>
              <a:gd name="T0" fmla="*/ 6919 w 11516"/>
              <a:gd name="T1" fmla="*/ 118 h 11519"/>
              <a:gd name="T2" fmla="*/ 8128 w 11516"/>
              <a:gd name="T3" fmla="*/ 510 h 11519"/>
              <a:gd name="T4" fmla="*/ 9203 w 11516"/>
              <a:gd name="T5" fmla="*/ 1145 h 11519"/>
              <a:gd name="T6" fmla="*/ 10112 w 11516"/>
              <a:gd name="T7" fmla="*/ 1991 h 11519"/>
              <a:gd name="T8" fmla="*/ 10821 w 11516"/>
              <a:gd name="T9" fmla="*/ 3015 h 11519"/>
              <a:gd name="T10" fmla="*/ 11298 w 11516"/>
              <a:gd name="T11" fmla="*/ 4184 h 11519"/>
              <a:gd name="T12" fmla="*/ 11509 w 11516"/>
              <a:gd name="T13" fmla="*/ 5464 h 11519"/>
              <a:gd name="T14" fmla="*/ 11448 w 11516"/>
              <a:gd name="T15" fmla="*/ 6637 h 11519"/>
              <a:gd name="T16" fmla="*/ 11115 w 11516"/>
              <a:gd name="T17" fmla="*/ 7872 h 11519"/>
              <a:gd name="T18" fmla="*/ 10531 w 11516"/>
              <a:gd name="T19" fmla="*/ 8980 h 11519"/>
              <a:gd name="T20" fmla="*/ 9731 w 11516"/>
              <a:gd name="T21" fmla="*/ 9928 h 11519"/>
              <a:gd name="T22" fmla="*/ 8744 w 11516"/>
              <a:gd name="T23" fmla="*/ 10684 h 11519"/>
              <a:gd name="T24" fmla="*/ 7605 w 11516"/>
              <a:gd name="T25" fmla="*/ 11215 h 11519"/>
              <a:gd name="T26" fmla="*/ 6347 w 11516"/>
              <a:gd name="T27" fmla="*/ 11489 h 11519"/>
              <a:gd name="T28" fmla="*/ 5025 w 11516"/>
              <a:gd name="T29" fmla="*/ 11472 h 11519"/>
              <a:gd name="T30" fmla="*/ 3779 w 11516"/>
              <a:gd name="T31" fmla="*/ 11169 h 11519"/>
              <a:gd name="T32" fmla="*/ 2655 w 11516"/>
              <a:gd name="T33" fmla="*/ 10610 h 11519"/>
              <a:gd name="T34" fmla="*/ 1687 w 11516"/>
              <a:gd name="T35" fmla="*/ 9832 h 11519"/>
              <a:gd name="T36" fmla="*/ 909 w 11516"/>
              <a:gd name="T37" fmla="*/ 8864 h 11519"/>
              <a:gd name="T38" fmla="*/ 352 w 11516"/>
              <a:gd name="T39" fmla="*/ 7740 h 11519"/>
              <a:gd name="T40" fmla="*/ 50 w 11516"/>
              <a:gd name="T41" fmla="*/ 6494 h 11519"/>
              <a:gd name="T42" fmla="*/ 18 w 11516"/>
              <a:gd name="T43" fmla="*/ 5317 h 11519"/>
              <a:gd name="T44" fmla="*/ 259 w 11516"/>
              <a:gd name="T45" fmla="*/ 4047 h 11519"/>
              <a:gd name="T46" fmla="*/ 763 w 11516"/>
              <a:gd name="T47" fmla="*/ 2893 h 11519"/>
              <a:gd name="T48" fmla="*/ 1497 w 11516"/>
              <a:gd name="T49" fmla="*/ 1888 h 11519"/>
              <a:gd name="T50" fmla="*/ 2425 w 11516"/>
              <a:gd name="T51" fmla="*/ 1064 h 11519"/>
              <a:gd name="T52" fmla="*/ 3517 w 11516"/>
              <a:gd name="T53" fmla="*/ 454 h 11519"/>
              <a:gd name="T54" fmla="*/ 4739 w 11516"/>
              <a:gd name="T55" fmla="*/ 91 h 11519"/>
              <a:gd name="T56" fmla="*/ 8831 w 11516"/>
              <a:gd name="T57" fmla="*/ 2536 h 11519"/>
              <a:gd name="T58" fmla="*/ 8067 w 11516"/>
              <a:gd name="T59" fmla="*/ 1950 h 11519"/>
              <a:gd name="T60" fmla="*/ 7187 w 11516"/>
              <a:gd name="T61" fmla="*/ 1539 h 11519"/>
              <a:gd name="T62" fmla="*/ 6213 w 11516"/>
              <a:gd name="T63" fmla="*/ 1329 h 11519"/>
              <a:gd name="T64" fmla="*/ 5191 w 11516"/>
              <a:gd name="T65" fmla="*/ 1341 h 11519"/>
              <a:gd name="T66" fmla="*/ 4227 w 11516"/>
              <a:gd name="T67" fmla="*/ 1576 h 11519"/>
              <a:gd name="T68" fmla="*/ 3358 w 11516"/>
              <a:gd name="T69" fmla="*/ 2008 h 11519"/>
              <a:gd name="T70" fmla="*/ 2609 w 11516"/>
              <a:gd name="T71" fmla="*/ 2610 h 11519"/>
              <a:gd name="T72" fmla="*/ 2007 w 11516"/>
              <a:gd name="T73" fmla="*/ 3359 h 11519"/>
              <a:gd name="T74" fmla="*/ 1576 w 11516"/>
              <a:gd name="T75" fmla="*/ 4228 h 11519"/>
              <a:gd name="T76" fmla="*/ 1341 w 11516"/>
              <a:gd name="T77" fmla="*/ 5192 h 11519"/>
              <a:gd name="T78" fmla="*/ 1316 w 11516"/>
              <a:gd name="T79" fmla="*/ 6102 h 11519"/>
              <a:gd name="T80" fmla="*/ 1503 w 11516"/>
              <a:gd name="T81" fmla="*/ 7083 h 11519"/>
              <a:gd name="T82" fmla="*/ 1894 w 11516"/>
              <a:gd name="T83" fmla="*/ 7975 h 11519"/>
              <a:gd name="T84" fmla="*/ 2462 w 11516"/>
              <a:gd name="T85" fmla="*/ 8754 h 11519"/>
              <a:gd name="T86" fmla="*/ 3180 w 11516"/>
              <a:gd name="T87" fmla="*/ 9392 h 11519"/>
              <a:gd name="T88" fmla="*/ 4026 w 11516"/>
              <a:gd name="T89" fmla="*/ 9864 h 11519"/>
              <a:gd name="T90" fmla="*/ 4971 w 11516"/>
              <a:gd name="T91" fmla="*/ 10144 h 11519"/>
              <a:gd name="T92" fmla="*/ 5987 w 11516"/>
              <a:gd name="T93" fmla="*/ 10208 h 11519"/>
              <a:gd name="T94" fmla="*/ 6978 w 11516"/>
              <a:gd name="T95" fmla="*/ 10044 h 11519"/>
              <a:gd name="T96" fmla="*/ 7881 w 11516"/>
              <a:gd name="T97" fmla="*/ 9676 h 11519"/>
              <a:gd name="T98" fmla="*/ 8672 w 11516"/>
              <a:gd name="T99" fmla="*/ 9127 h 11519"/>
              <a:gd name="T100" fmla="*/ 9328 w 11516"/>
              <a:gd name="T101" fmla="*/ 8423 h 11519"/>
              <a:gd name="T102" fmla="*/ 9820 w 11516"/>
              <a:gd name="T103" fmla="*/ 7591 h 11519"/>
              <a:gd name="T104" fmla="*/ 10124 w 11516"/>
              <a:gd name="T105" fmla="*/ 6656 h 11519"/>
              <a:gd name="T106" fmla="*/ 10212 w 11516"/>
              <a:gd name="T107" fmla="*/ 5760 h 11519"/>
              <a:gd name="T108" fmla="*/ 10098 w 11516"/>
              <a:gd name="T109" fmla="*/ 4754 h 11519"/>
              <a:gd name="T110" fmla="*/ 9772 w 11516"/>
              <a:gd name="T111" fmla="*/ 3828 h 11519"/>
              <a:gd name="T112" fmla="*/ 9262 w 11516"/>
              <a:gd name="T113" fmla="*/ 3009 h 115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1516" h="11519">
                <a:moveTo>
                  <a:pt x="5758" y="0"/>
                </a:moveTo>
                <a:lnTo>
                  <a:pt x="5907" y="3"/>
                </a:lnTo>
                <a:lnTo>
                  <a:pt x="6055" y="9"/>
                </a:lnTo>
                <a:lnTo>
                  <a:pt x="6201" y="18"/>
                </a:lnTo>
                <a:lnTo>
                  <a:pt x="6347" y="30"/>
                </a:lnTo>
                <a:lnTo>
                  <a:pt x="6492" y="47"/>
                </a:lnTo>
                <a:lnTo>
                  <a:pt x="6636" y="67"/>
                </a:lnTo>
                <a:lnTo>
                  <a:pt x="6777" y="91"/>
                </a:lnTo>
                <a:lnTo>
                  <a:pt x="6919" y="118"/>
                </a:lnTo>
                <a:lnTo>
                  <a:pt x="7059" y="148"/>
                </a:lnTo>
                <a:lnTo>
                  <a:pt x="7197" y="182"/>
                </a:lnTo>
                <a:lnTo>
                  <a:pt x="7335" y="219"/>
                </a:lnTo>
                <a:lnTo>
                  <a:pt x="7471" y="259"/>
                </a:lnTo>
                <a:lnTo>
                  <a:pt x="7605" y="304"/>
                </a:lnTo>
                <a:lnTo>
                  <a:pt x="7738" y="351"/>
                </a:lnTo>
                <a:lnTo>
                  <a:pt x="7869" y="400"/>
                </a:lnTo>
                <a:lnTo>
                  <a:pt x="8000" y="454"/>
                </a:lnTo>
                <a:lnTo>
                  <a:pt x="8128" y="510"/>
                </a:lnTo>
                <a:lnTo>
                  <a:pt x="8254" y="569"/>
                </a:lnTo>
                <a:lnTo>
                  <a:pt x="8380" y="631"/>
                </a:lnTo>
                <a:lnTo>
                  <a:pt x="8503" y="696"/>
                </a:lnTo>
                <a:lnTo>
                  <a:pt x="8624" y="764"/>
                </a:lnTo>
                <a:lnTo>
                  <a:pt x="8744" y="835"/>
                </a:lnTo>
                <a:lnTo>
                  <a:pt x="8861" y="909"/>
                </a:lnTo>
                <a:lnTo>
                  <a:pt x="8977" y="985"/>
                </a:lnTo>
                <a:lnTo>
                  <a:pt x="9091" y="1064"/>
                </a:lnTo>
                <a:lnTo>
                  <a:pt x="9203" y="1145"/>
                </a:lnTo>
                <a:lnTo>
                  <a:pt x="9313" y="1229"/>
                </a:lnTo>
                <a:lnTo>
                  <a:pt x="9421" y="1316"/>
                </a:lnTo>
                <a:lnTo>
                  <a:pt x="9526" y="1405"/>
                </a:lnTo>
                <a:lnTo>
                  <a:pt x="9630" y="1497"/>
                </a:lnTo>
                <a:lnTo>
                  <a:pt x="9731" y="1591"/>
                </a:lnTo>
                <a:lnTo>
                  <a:pt x="9830" y="1687"/>
                </a:lnTo>
                <a:lnTo>
                  <a:pt x="9926" y="1787"/>
                </a:lnTo>
                <a:lnTo>
                  <a:pt x="10020" y="1888"/>
                </a:lnTo>
                <a:lnTo>
                  <a:pt x="10112" y="1991"/>
                </a:lnTo>
                <a:lnTo>
                  <a:pt x="10202" y="2097"/>
                </a:lnTo>
                <a:lnTo>
                  <a:pt x="10288" y="2204"/>
                </a:lnTo>
                <a:lnTo>
                  <a:pt x="10372" y="2314"/>
                </a:lnTo>
                <a:lnTo>
                  <a:pt x="10454" y="2426"/>
                </a:lnTo>
                <a:lnTo>
                  <a:pt x="10532" y="2540"/>
                </a:lnTo>
                <a:lnTo>
                  <a:pt x="10610" y="2656"/>
                </a:lnTo>
                <a:lnTo>
                  <a:pt x="10682" y="2774"/>
                </a:lnTo>
                <a:lnTo>
                  <a:pt x="10753" y="2893"/>
                </a:lnTo>
                <a:lnTo>
                  <a:pt x="10821" y="3015"/>
                </a:lnTo>
                <a:lnTo>
                  <a:pt x="10887" y="3138"/>
                </a:lnTo>
                <a:lnTo>
                  <a:pt x="10948" y="3263"/>
                </a:lnTo>
                <a:lnTo>
                  <a:pt x="11008" y="3390"/>
                </a:lnTo>
                <a:lnTo>
                  <a:pt x="11063" y="3518"/>
                </a:lnTo>
                <a:lnTo>
                  <a:pt x="11117" y="3648"/>
                </a:lnTo>
                <a:lnTo>
                  <a:pt x="11167" y="3780"/>
                </a:lnTo>
                <a:lnTo>
                  <a:pt x="11213" y="3912"/>
                </a:lnTo>
                <a:lnTo>
                  <a:pt x="11258" y="4047"/>
                </a:lnTo>
                <a:lnTo>
                  <a:pt x="11298" y="4184"/>
                </a:lnTo>
                <a:lnTo>
                  <a:pt x="11335" y="4320"/>
                </a:lnTo>
                <a:lnTo>
                  <a:pt x="11369" y="4459"/>
                </a:lnTo>
                <a:lnTo>
                  <a:pt x="11399" y="4599"/>
                </a:lnTo>
                <a:lnTo>
                  <a:pt x="11426" y="4740"/>
                </a:lnTo>
                <a:lnTo>
                  <a:pt x="11450" y="4882"/>
                </a:lnTo>
                <a:lnTo>
                  <a:pt x="11470" y="5026"/>
                </a:lnTo>
                <a:lnTo>
                  <a:pt x="11487" y="5171"/>
                </a:lnTo>
                <a:lnTo>
                  <a:pt x="11500" y="5317"/>
                </a:lnTo>
                <a:lnTo>
                  <a:pt x="11509" y="5464"/>
                </a:lnTo>
                <a:lnTo>
                  <a:pt x="11514" y="5611"/>
                </a:lnTo>
                <a:lnTo>
                  <a:pt x="11516" y="5760"/>
                </a:lnTo>
                <a:lnTo>
                  <a:pt x="11514" y="5760"/>
                </a:lnTo>
                <a:lnTo>
                  <a:pt x="11512" y="5908"/>
                </a:lnTo>
                <a:lnTo>
                  <a:pt x="11506" y="6056"/>
                </a:lnTo>
                <a:lnTo>
                  <a:pt x="11497" y="6203"/>
                </a:lnTo>
                <a:lnTo>
                  <a:pt x="11485" y="6349"/>
                </a:lnTo>
                <a:lnTo>
                  <a:pt x="11468" y="6494"/>
                </a:lnTo>
                <a:lnTo>
                  <a:pt x="11448" y="6637"/>
                </a:lnTo>
                <a:lnTo>
                  <a:pt x="11424" y="6780"/>
                </a:lnTo>
                <a:lnTo>
                  <a:pt x="11397" y="6920"/>
                </a:lnTo>
                <a:lnTo>
                  <a:pt x="11367" y="7061"/>
                </a:lnTo>
                <a:lnTo>
                  <a:pt x="11333" y="7200"/>
                </a:lnTo>
                <a:lnTo>
                  <a:pt x="11296" y="7337"/>
                </a:lnTo>
                <a:lnTo>
                  <a:pt x="11256" y="7473"/>
                </a:lnTo>
                <a:lnTo>
                  <a:pt x="11211" y="7608"/>
                </a:lnTo>
                <a:lnTo>
                  <a:pt x="11165" y="7740"/>
                </a:lnTo>
                <a:lnTo>
                  <a:pt x="11115" y="7872"/>
                </a:lnTo>
                <a:lnTo>
                  <a:pt x="11062" y="8002"/>
                </a:lnTo>
                <a:lnTo>
                  <a:pt x="11006" y="8130"/>
                </a:lnTo>
                <a:lnTo>
                  <a:pt x="10946" y="8257"/>
                </a:lnTo>
                <a:lnTo>
                  <a:pt x="10885" y="8382"/>
                </a:lnTo>
                <a:lnTo>
                  <a:pt x="10820" y="8505"/>
                </a:lnTo>
                <a:lnTo>
                  <a:pt x="10752" y="8627"/>
                </a:lnTo>
                <a:lnTo>
                  <a:pt x="10681" y="8747"/>
                </a:lnTo>
                <a:lnTo>
                  <a:pt x="10608" y="8864"/>
                </a:lnTo>
                <a:lnTo>
                  <a:pt x="10531" y="8980"/>
                </a:lnTo>
                <a:lnTo>
                  <a:pt x="10453" y="9094"/>
                </a:lnTo>
                <a:lnTo>
                  <a:pt x="10371" y="9206"/>
                </a:lnTo>
                <a:lnTo>
                  <a:pt x="10287" y="9315"/>
                </a:lnTo>
                <a:lnTo>
                  <a:pt x="10201" y="9423"/>
                </a:lnTo>
                <a:lnTo>
                  <a:pt x="10111" y="9529"/>
                </a:lnTo>
                <a:lnTo>
                  <a:pt x="10020" y="9631"/>
                </a:lnTo>
                <a:lnTo>
                  <a:pt x="9926" y="9733"/>
                </a:lnTo>
                <a:lnTo>
                  <a:pt x="9830" y="9832"/>
                </a:lnTo>
                <a:lnTo>
                  <a:pt x="9731" y="9928"/>
                </a:lnTo>
                <a:lnTo>
                  <a:pt x="9630" y="10022"/>
                </a:lnTo>
                <a:lnTo>
                  <a:pt x="9526" y="10114"/>
                </a:lnTo>
                <a:lnTo>
                  <a:pt x="9421" y="10203"/>
                </a:lnTo>
                <a:lnTo>
                  <a:pt x="9313" y="10290"/>
                </a:lnTo>
                <a:lnTo>
                  <a:pt x="9203" y="10374"/>
                </a:lnTo>
                <a:lnTo>
                  <a:pt x="9091" y="10455"/>
                </a:lnTo>
                <a:lnTo>
                  <a:pt x="8977" y="10534"/>
                </a:lnTo>
                <a:lnTo>
                  <a:pt x="8861" y="10610"/>
                </a:lnTo>
                <a:lnTo>
                  <a:pt x="8744" y="10684"/>
                </a:lnTo>
                <a:lnTo>
                  <a:pt x="8624" y="10755"/>
                </a:lnTo>
                <a:lnTo>
                  <a:pt x="8503" y="10823"/>
                </a:lnTo>
                <a:lnTo>
                  <a:pt x="8380" y="10888"/>
                </a:lnTo>
                <a:lnTo>
                  <a:pt x="8254" y="10950"/>
                </a:lnTo>
                <a:lnTo>
                  <a:pt x="8128" y="11009"/>
                </a:lnTo>
                <a:lnTo>
                  <a:pt x="8000" y="11065"/>
                </a:lnTo>
                <a:lnTo>
                  <a:pt x="7869" y="11119"/>
                </a:lnTo>
                <a:lnTo>
                  <a:pt x="7738" y="11169"/>
                </a:lnTo>
                <a:lnTo>
                  <a:pt x="7605" y="11215"/>
                </a:lnTo>
                <a:lnTo>
                  <a:pt x="7471" y="11260"/>
                </a:lnTo>
                <a:lnTo>
                  <a:pt x="7335" y="11300"/>
                </a:lnTo>
                <a:lnTo>
                  <a:pt x="7197" y="11337"/>
                </a:lnTo>
                <a:lnTo>
                  <a:pt x="7059" y="11371"/>
                </a:lnTo>
                <a:lnTo>
                  <a:pt x="6919" y="11401"/>
                </a:lnTo>
                <a:lnTo>
                  <a:pt x="6777" y="11428"/>
                </a:lnTo>
                <a:lnTo>
                  <a:pt x="6636" y="11452"/>
                </a:lnTo>
                <a:lnTo>
                  <a:pt x="6492" y="11472"/>
                </a:lnTo>
                <a:lnTo>
                  <a:pt x="6347" y="11489"/>
                </a:lnTo>
                <a:lnTo>
                  <a:pt x="6201" y="11501"/>
                </a:lnTo>
                <a:lnTo>
                  <a:pt x="6055" y="11510"/>
                </a:lnTo>
                <a:lnTo>
                  <a:pt x="5907" y="11516"/>
                </a:lnTo>
                <a:lnTo>
                  <a:pt x="5758" y="11519"/>
                </a:lnTo>
                <a:lnTo>
                  <a:pt x="5609" y="11516"/>
                </a:lnTo>
                <a:lnTo>
                  <a:pt x="5463" y="11510"/>
                </a:lnTo>
                <a:lnTo>
                  <a:pt x="5316" y="11501"/>
                </a:lnTo>
                <a:lnTo>
                  <a:pt x="5170" y="11489"/>
                </a:lnTo>
                <a:lnTo>
                  <a:pt x="5025" y="11472"/>
                </a:lnTo>
                <a:lnTo>
                  <a:pt x="4882" y="11452"/>
                </a:lnTo>
                <a:lnTo>
                  <a:pt x="4739" y="11428"/>
                </a:lnTo>
                <a:lnTo>
                  <a:pt x="4599" y="11401"/>
                </a:lnTo>
                <a:lnTo>
                  <a:pt x="4458" y="11371"/>
                </a:lnTo>
                <a:lnTo>
                  <a:pt x="4319" y="11337"/>
                </a:lnTo>
                <a:lnTo>
                  <a:pt x="4183" y="11300"/>
                </a:lnTo>
                <a:lnTo>
                  <a:pt x="4046" y="11260"/>
                </a:lnTo>
                <a:lnTo>
                  <a:pt x="3912" y="11215"/>
                </a:lnTo>
                <a:lnTo>
                  <a:pt x="3779" y="11169"/>
                </a:lnTo>
                <a:lnTo>
                  <a:pt x="3648" y="11119"/>
                </a:lnTo>
                <a:lnTo>
                  <a:pt x="3517" y="11065"/>
                </a:lnTo>
                <a:lnTo>
                  <a:pt x="3389" y="11009"/>
                </a:lnTo>
                <a:lnTo>
                  <a:pt x="3262" y="10950"/>
                </a:lnTo>
                <a:lnTo>
                  <a:pt x="3137" y="10888"/>
                </a:lnTo>
                <a:lnTo>
                  <a:pt x="3014" y="10823"/>
                </a:lnTo>
                <a:lnTo>
                  <a:pt x="2893" y="10755"/>
                </a:lnTo>
                <a:lnTo>
                  <a:pt x="2774" y="10684"/>
                </a:lnTo>
                <a:lnTo>
                  <a:pt x="2655" y="10610"/>
                </a:lnTo>
                <a:lnTo>
                  <a:pt x="2539" y="10534"/>
                </a:lnTo>
                <a:lnTo>
                  <a:pt x="2425" y="10455"/>
                </a:lnTo>
                <a:lnTo>
                  <a:pt x="2313" y="10374"/>
                </a:lnTo>
                <a:lnTo>
                  <a:pt x="2204" y="10290"/>
                </a:lnTo>
                <a:lnTo>
                  <a:pt x="2097" y="10203"/>
                </a:lnTo>
                <a:lnTo>
                  <a:pt x="1991" y="10114"/>
                </a:lnTo>
                <a:lnTo>
                  <a:pt x="1887" y="10022"/>
                </a:lnTo>
                <a:lnTo>
                  <a:pt x="1787" y="9928"/>
                </a:lnTo>
                <a:lnTo>
                  <a:pt x="1687" y="9832"/>
                </a:lnTo>
                <a:lnTo>
                  <a:pt x="1591" y="9733"/>
                </a:lnTo>
                <a:lnTo>
                  <a:pt x="1497" y="9631"/>
                </a:lnTo>
                <a:lnTo>
                  <a:pt x="1405" y="9529"/>
                </a:lnTo>
                <a:lnTo>
                  <a:pt x="1316" y="9423"/>
                </a:lnTo>
                <a:lnTo>
                  <a:pt x="1230" y="9315"/>
                </a:lnTo>
                <a:lnTo>
                  <a:pt x="1146" y="9206"/>
                </a:lnTo>
                <a:lnTo>
                  <a:pt x="1064" y="9094"/>
                </a:lnTo>
                <a:lnTo>
                  <a:pt x="985" y="8980"/>
                </a:lnTo>
                <a:lnTo>
                  <a:pt x="909" y="8864"/>
                </a:lnTo>
                <a:lnTo>
                  <a:pt x="835" y="8747"/>
                </a:lnTo>
                <a:lnTo>
                  <a:pt x="765" y="8627"/>
                </a:lnTo>
                <a:lnTo>
                  <a:pt x="697" y="8505"/>
                </a:lnTo>
                <a:lnTo>
                  <a:pt x="632" y="8382"/>
                </a:lnTo>
                <a:lnTo>
                  <a:pt x="570" y="8257"/>
                </a:lnTo>
                <a:lnTo>
                  <a:pt x="511" y="8130"/>
                </a:lnTo>
                <a:lnTo>
                  <a:pt x="455" y="8002"/>
                </a:lnTo>
                <a:lnTo>
                  <a:pt x="402" y="7872"/>
                </a:lnTo>
                <a:lnTo>
                  <a:pt x="352" y="7740"/>
                </a:lnTo>
                <a:lnTo>
                  <a:pt x="305" y="7608"/>
                </a:lnTo>
                <a:lnTo>
                  <a:pt x="261" y="7473"/>
                </a:lnTo>
                <a:lnTo>
                  <a:pt x="221" y="7337"/>
                </a:lnTo>
                <a:lnTo>
                  <a:pt x="184" y="7200"/>
                </a:lnTo>
                <a:lnTo>
                  <a:pt x="150" y="7061"/>
                </a:lnTo>
                <a:lnTo>
                  <a:pt x="119" y="6920"/>
                </a:lnTo>
                <a:lnTo>
                  <a:pt x="93" y="6780"/>
                </a:lnTo>
                <a:lnTo>
                  <a:pt x="69" y="6637"/>
                </a:lnTo>
                <a:lnTo>
                  <a:pt x="50" y="6494"/>
                </a:lnTo>
                <a:lnTo>
                  <a:pt x="33" y="6349"/>
                </a:lnTo>
                <a:lnTo>
                  <a:pt x="20" y="6203"/>
                </a:lnTo>
                <a:lnTo>
                  <a:pt x="11" y="6056"/>
                </a:lnTo>
                <a:lnTo>
                  <a:pt x="5" y="5908"/>
                </a:lnTo>
                <a:lnTo>
                  <a:pt x="3" y="5760"/>
                </a:lnTo>
                <a:lnTo>
                  <a:pt x="0" y="5760"/>
                </a:lnTo>
                <a:lnTo>
                  <a:pt x="2" y="5611"/>
                </a:lnTo>
                <a:lnTo>
                  <a:pt x="9" y="5464"/>
                </a:lnTo>
                <a:lnTo>
                  <a:pt x="18" y="5317"/>
                </a:lnTo>
                <a:lnTo>
                  <a:pt x="30" y="5171"/>
                </a:lnTo>
                <a:lnTo>
                  <a:pt x="47" y="5026"/>
                </a:lnTo>
                <a:lnTo>
                  <a:pt x="67" y="4882"/>
                </a:lnTo>
                <a:lnTo>
                  <a:pt x="91" y="4740"/>
                </a:lnTo>
                <a:lnTo>
                  <a:pt x="117" y="4599"/>
                </a:lnTo>
                <a:lnTo>
                  <a:pt x="148" y="4459"/>
                </a:lnTo>
                <a:lnTo>
                  <a:pt x="182" y="4320"/>
                </a:lnTo>
                <a:lnTo>
                  <a:pt x="219" y="4184"/>
                </a:lnTo>
                <a:lnTo>
                  <a:pt x="259" y="4047"/>
                </a:lnTo>
                <a:lnTo>
                  <a:pt x="303" y="3912"/>
                </a:lnTo>
                <a:lnTo>
                  <a:pt x="350" y="3780"/>
                </a:lnTo>
                <a:lnTo>
                  <a:pt x="400" y="3648"/>
                </a:lnTo>
                <a:lnTo>
                  <a:pt x="453" y="3518"/>
                </a:lnTo>
                <a:lnTo>
                  <a:pt x="510" y="3390"/>
                </a:lnTo>
                <a:lnTo>
                  <a:pt x="568" y="3263"/>
                </a:lnTo>
                <a:lnTo>
                  <a:pt x="631" y="3138"/>
                </a:lnTo>
                <a:lnTo>
                  <a:pt x="696" y="3015"/>
                </a:lnTo>
                <a:lnTo>
                  <a:pt x="763" y="2893"/>
                </a:lnTo>
                <a:lnTo>
                  <a:pt x="834" y="2774"/>
                </a:lnTo>
                <a:lnTo>
                  <a:pt x="908" y="2656"/>
                </a:lnTo>
                <a:lnTo>
                  <a:pt x="984" y="2540"/>
                </a:lnTo>
                <a:lnTo>
                  <a:pt x="1063" y="2426"/>
                </a:lnTo>
                <a:lnTo>
                  <a:pt x="1145" y="2314"/>
                </a:lnTo>
                <a:lnTo>
                  <a:pt x="1229" y="2204"/>
                </a:lnTo>
                <a:lnTo>
                  <a:pt x="1316" y="2097"/>
                </a:lnTo>
                <a:lnTo>
                  <a:pt x="1404" y="1991"/>
                </a:lnTo>
                <a:lnTo>
                  <a:pt x="1497" y="1888"/>
                </a:lnTo>
                <a:lnTo>
                  <a:pt x="1590" y="1787"/>
                </a:lnTo>
                <a:lnTo>
                  <a:pt x="1687" y="1687"/>
                </a:lnTo>
                <a:lnTo>
                  <a:pt x="1787" y="1591"/>
                </a:lnTo>
                <a:lnTo>
                  <a:pt x="1887" y="1497"/>
                </a:lnTo>
                <a:lnTo>
                  <a:pt x="1991" y="1405"/>
                </a:lnTo>
                <a:lnTo>
                  <a:pt x="2097" y="1316"/>
                </a:lnTo>
                <a:lnTo>
                  <a:pt x="2204" y="1229"/>
                </a:lnTo>
                <a:lnTo>
                  <a:pt x="2313" y="1145"/>
                </a:lnTo>
                <a:lnTo>
                  <a:pt x="2425" y="1064"/>
                </a:lnTo>
                <a:lnTo>
                  <a:pt x="2539" y="985"/>
                </a:lnTo>
                <a:lnTo>
                  <a:pt x="2655" y="909"/>
                </a:lnTo>
                <a:lnTo>
                  <a:pt x="2774" y="835"/>
                </a:lnTo>
                <a:lnTo>
                  <a:pt x="2893" y="764"/>
                </a:lnTo>
                <a:lnTo>
                  <a:pt x="3014" y="696"/>
                </a:lnTo>
                <a:lnTo>
                  <a:pt x="3137" y="631"/>
                </a:lnTo>
                <a:lnTo>
                  <a:pt x="3262" y="569"/>
                </a:lnTo>
                <a:lnTo>
                  <a:pt x="3389" y="510"/>
                </a:lnTo>
                <a:lnTo>
                  <a:pt x="3517" y="454"/>
                </a:lnTo>
                <a:lnTo>
                  <a:pt x="3648" y="400"/>
                </a:lnTo>
                <a:lnTo>
                  <a:pt x="3779" y="351"/>
                </a:lnTo>
                <a:lnTo>
                  <a:pt x="3912" y="304"/>
                </a:lnTo>
                <a:lnTo>
                  <a:pt x="4046" y="259"/>
                </a:lnTo>
                <a:lnTo>
                  <a:pt x="4183" y="219"/>
                </a:lnTo>
                <a:lnTo>
                  <a:pt x="4319" y="182"/>
                </a:lnTo>
                <a:lnTo>
                  <a:pt x="4458" y="148"/>
                </a:lnTo>
                <a:lnTo>
                  <a:pt x="4599" y="118"/>
                </a:lnTo>
                <a:lnTo>
                  <a:pt x="4739" y="91"/>
                </a:lnTo>
                <a:lnTo>
                  <a:pt x="4882" y="67"/>
                </a:lnTo>
                <a:lnTo>
                  <a:pt x="5025" y="47"/>
                </a:lnTo>
                <a:lnTo>
                  <a:pt x="5170" y="30"/>
                </a:lnTo>
                <a:lnTo>
                  <a:pt x="5316" y="18"/>
                </a:lnTo>
                <a:lnTo>
                  <a:pt x="5463" y="9"/>
                </a:lnTo>
                <a:lnTo>
                  <a:pt x="5609" y="3"/>
                </a:lnTo>
                <a:lnTo>
                  <a:pt x="5758" y="0"/>
                </a:lnTo>
                <a:close/>
                <a:moveTo>
                  <a:pt x="8908" y="2610"/>
                </a:moveTo>
                <a:lnTo>
                  <a:pt x="8831" y="2536"/>
                </a:lnTo>
                <a:lnTo>
                  <a:pt x="8752" y="2463"/>
                </a:lnTo>
                <a:lnTo>
                  <a:pt x="8672" y="2392"/>
                </a:lnTo>
                <a:lnTo>
                  <a:pt x="8591" y="2323"/>
                </a:lnTo>
                <a:lnTo>
                  <a:pt x="8508" y="2255"/>
                </a:lnTo>
                <a:lnTo>
                  <a:pt x="8423" y="2191"/>
                </a:lnTo>
                <a:lnTo>
                  <a:pt x="8336" y="2127"/>
                </a:lnTo>
                <a:lnTo>
                  <a:pt x="8248" y="2066"/>
                </a:lnTo>
                <a:lnTo>
                  <a:pt x="8159" y="2008"/>
                </a:lnTo>
                <a:lnTo>
                  <a:pt x="8067" y="1950"/>
                </a:lnTo>
                <a:lnTo>
                  <a:pt x="7975" y="1896"/>
                </a:lnTo>
                <a:lnTo>
                  <a:pt x="7881" y="1843"/>
                </a:lnTo>
                <a:lnTo>
                  <a:pt x="7786" y="1793"/>
                </a:lnTo>
                <a:lnTo>
                  <a:pt x="7689" y="1745"/>
                </a:lnTo>
                <a:lnTo>
                  <a:pt x="7591" y="1699"/>
                </a:lnTo>
                <a:lnTo>
                  <a:pt x="7492" y="1655"/>
                </a:lnTo>
                <a:lnTo>
                  <a:pt x="7392" y="1614"/>
                </a:lnTo>
                <a:lnTo>
                  <a:pt x="7290" y="1576"/>
                </a:lnTo>
                <a:lnTo>
                  <a:pt x="7187" y="1539"/>
                </a:lnTo>
                <a:lnTo>
                  <a:pt x="7082" y="1505"/>
                </a:lnTo>
                <a:lnTo>
                  <a:pt x="6978" y="1475"/>
                </a:lnTo>
                <a:lnTo>
                  <a:pt x="6872" y="1446"/>
                </a:lnTo>
                <a:lnTo>
                  <a:pt x="6764" y="1419"/>
                </a:lnTo>
                <a:lnTo>
                  <a:pt x="6656" y="1396"/>
                </a:lnTo>
                <a:lnTo>
                  <a:pt x="6547" y="1375"/>
                </a:lnTo>
                <a:lnTo>
                  <a:pt x="6436" y="1357"/>
                </a:lnTo>
                <a:lnTo>
                  <a:pt x="6325" y="1341"/>
                </a:lnTo>
                <a:lnTo>
                  <a:pt x="6213" y="1329"/>
                </a:lnTo>
                <a:lnTo>
                  <a:pt x="6101" y="1319"/>
                </a:lnTo>
                <a:lnTo>
                  <a:pt x="5987" y="1311"/>
                </a:lnTo>
                <a:lnTo>
                  <a:pt x="5873" y="1307"/>
                </a:lnTo>
                <a:lnTo>
                  <a:pt x="5758" y="1305"/>
                </a:lnTo>
                <a:lnTo>
                  <a:pt x="5643" y="1307"/>
                </a:lnTo>
                <a:lnTo>
                  <a:pt x="5529" y="1311"/>
                </a:lnTo>
                <a:lnTo>
                  <a:pt x="5416" y="1319"/>
                </a:lnTo>
                <a:lnTo>
                  <a:pt x="5303" y="1329"/>
                </a:lnTo>
                <a:lnTo>
                  <a:pt x="5191" y="1341"/>
                </a:lnTo>
                <a:lnTo>
                  <a:pt x="5080" y="1357"/>
                </a:lnTo>
                <a:lnTo>
                  <a:pt x="4971" y="1375"/>
                </a:lnTo>
                <a:lnTo>
                  <a:pt x="4861" y="1396"/>
                </a:lnTo>
                <a:lnTo>
                  <a:pt x="4753" y="1419"/>
                </a:lnTo>
                <a:lnTo>
                  <a:pt x="4646" y="1446"/>
                </a:lnTo>
                <a:lnTo>
                  <a:pt x="4539" y="1475"/>
                </a:lnTo>
                <a:lnTo>
                  <a:pt x="4434" y="1505"/>
                </a:lnTo>
                <a:lnTo>
                  <a:pt x="4331" y="1539"/>
                </a:lnTo>
                <a:lnTo>
                  <a:pt x="4227" y="1576"/>
                </a:lnTo>
                <a:lnTo>
                  <a:pt x="4125" y="1614"/>
                </a:lnTo>
                <a:lnTo>
                  <a:pt x="4026" y="1655"/>
                </a:lnTo>
                <a:lnTo>
                  <a:pt x="3926" y="1699"/>
                </a:lnTo>
                <a:lnTo>
                  <a:pt x="3828" y="1745"/>
                </a:lnTo>
                <a:lnTo>
                  <a:pt x="3731" y="1793"/>
                </a:lnTo>
                <a:lnTo>
                  <a:pt x="3636" y="1843"/>
                </a:lnTo>
                <a:lnTo>
                  <a:pt x="3542" y="1896"/>
                </a:lnTo>
                <a:lnTo>
                  <a:pt x="3449" y="1950"/>
                </a:lnTo>
                <a:lnTo>
                  <a:pt x="3358" y="2008"/>
                </a:lnTo>
                <a:lnTo>
                  <a:pt x="3269" y="2066"/>
                </a:lnTo>
                <a:lnTo>
                  <a:pt x="3180" y="2127"/>
                </a:lnTo>
                <a:lnTo>
                  <a:pt x="3094" y="2191"/>
                </a:lnTo>
                <a:lnTo>
                  <a:pt x="3009" y="2255"/>
                </a:lnTo>
                <a:lnTo>
                  <a:pt x="2926" y="2323"/>
                </a:lnTo>
                <a:lnTo>
                  <a:pt x="2844" y="2392"/>
                </a:lnTo>
                <a:lnTo>
                  <a:pt x="2764" y="2463"/>
                </a:lnTo>
                <a:lnTo>
                  <a:pt x="2686" y="2536"/>
                </a:lnTo>
                <a:lnTo>
                  <a:pt x="2609" y="2610"/>
                </a:lnTo>
                <a:lnTo>
                  <a:pt x="2535" y="2687"/>
                </a:lnTo>
                <a:lnTo>
                  <a:pt x="2462" y="2765"/>
                </a:lnTo>
                <a:lnTo>
                  <a:pt x="2391" y="2845"/>
                </a:lnTo>
                <a:lnTo>
                  <a:pt x="2323" y="2926"/>
                </a:lnTo>
                <a:lnTo>
                  <a:pt x="2255" y="3009"/>
                </a:lnTo>
                <a:lnTo>
                  <a:pt x="2190" y="3095"/>
                </a:lnTo>
                <a:lnTo>
                  <a:pt x="2126" y="3181"/>
                </a:lnTo>
                <a:lnTo>
                  <a:pt x="2066" y="3269"/>
                </a:lnTo>
                <a:lnTo>
                  <a:pt x="2007" y="3359"/>
                </a:lnTo>
                <a:lnTo>
                  <a:pt x="1950" y="3450"/>
                </a:lnTo>
                <a:lnTo>
                  <a:pt x="1895" y="3543"/>
                </a:lnTo>
                <a:lnTo>
                  <a:pt x="1843" y="3637"/>
                </a:lnTo>
                <a:lnTo>
                  <a:pt x="1793" y="3732"/>
                </a:lnTo>
                <a:lnTo>
                  <a:pt x="1744" y="3828"/>
                </a:lnTo>
                <a:lnTo>
                  <a:pt x="1698" y="3927"/>
                </a:lnTo>
                <a:lnTo>
                  <a:pt x="1655" y="4026"/>
                </a:lnTo>
                <a:lnTo>
                  <a:pt x="1614" y="4126"/>
                </a:lnTo>
                <a:lnTo>
                  <a:pt x="1576" y="4228"/>
                </a:lnTo>
                <a:lnTo>
                  <a:pt x="1539" y="4332"/>
                </a:lnTo>
                <a:lnTo>
                  <a:pt x="1505" y="4435"/>
                </a:lnTo>
                <a:lnTo>
                  <a:pt x="1474" y="4540"/>
                </a:lnTo>
                <a:lnTo>
                  <a:pt x="1445" y="4647"/>
                </a:lnTo>
                <a:lnTo>
                  <a:pt x="1419" y="4754"/>
                </a:lnTo>
                <a:lnTo>
                  <a:pt x="1396" y="4862"/>
                </a:lnTo>
                <a:lnTo>
                  <a:pt x="1375" y="4972"/>
                </a:lnTo>
                <a:lnTo>
                  <a:pt x="1356" y="5081"/>
                </a:lnTo>
                <a:lnTo>
                  <a:pt x="1341" y="5192"/>
                </a:lnTo>
                <a:lnTo>
                  <a:pt x="1328" y="5304"/>
                </a:lnTo>
                <a:lnTo>
                  <a:pt x="1318" y="5417"/>
                </a:lnTo>
                <a:lnTo>
                  <a:pt x="1311" y="5530"/>
                </a:lnTo>
                <a:lnTo>
                  <a:pt x="1307" y="5644"/>
                </a:lnTo>
                <a:lnTo>
                  <a:pt x="1305" y="5760"/>
                </a:lnTo>
                <a:lnTo>
                  <a:pt x="1303" y="5760"/>
                </a:lnTo>
                <a:lnTo>
                  <a:pt x="1304" y="5875"/>
                </a:lnTo>
                <a:lnTo>
                  <a:pt x="1309" y="5989"/>
                </a:lnTo>
                <a:lnTo>
                  <a:pt x="1316" y="6102"/>
                </a:lnTo>
                <a:lnTo>
                  <a:pt x="1325" y="6215"/>
                </a:lnTo>
                <a:lnTo>
                  <a:pt x="1339" y="6327"/>
                </a:lnTo>
                <a:lnTo>
                  <a:pt x="1354" y="6436"/>
                </a:lnTo>
                <a:lnTo>
                  <a:pt x="1373" y="6547"/>
                </a:lnTo>
                <a:lnTo>
                  <a:pt x="1393" y="6656"/>
                </a:lnTo>
                <a:lnTo>
                  <a:pt x="1417" y="6764"/>
                </a:lnTo>
                <a:lnTo>
                  <a:pt x="1443" y="6871"/>
                </a:lnTo>
                <a:lnTo>
                  <a:pt x="1472" y="6978"/>
                </a:lnTo>
                <a:lnTo>
                  <a:pt x="1503" y="7083"/>
                </a:lnTo>
                <a:lnTo>
                  <a:pt x="1537" y="7186"/>
                </a:lnTo>
                <a:lnTo>
                  <a:pt x="1574" y="7289"/>
                </a:lnTo>
                <a:lnTo>
                  <a:pt x="1612" y="7391"/>
                </a:lnTo>
                <a:lnTo>
                  <a:pt x="1653" y="7492"/>
                </a:lnTo>
                <a:lnTo>
                  <a:pt x="1697" y="7591"/>
                </a:lnTo>
                <a:lnTo>
                  <a:pt x="1742" y="7689"/>
                </a:lnTo>
                <a:lnTo>
                  <a:pt x="1791" y="7786"/>
                </a:lnTo>
                <a:lnTo>
                  <a:pt x="1841" y="7881"/>
                </a:lnTo>
                <a:lnTo>
                  <a:pt x="1894" y="7975"/>
                </a:lnTo>
                <a:lnTo>
                  <a:pt x="1949" y="8068"/>
                </a:lnTo>
                <a:lnTo>
                  <a:pt x="2005" y="8159"/>
                </a:lnTo>
                <a:lnTo>
                  <a:pt x="2065" y="8249"/>
                </a:lnTo>
                <a:lnTo>
                  <a:pt x="2126" y="8337"/>
                </a:lnTo>
                <a:lnTo>
                  <a:pt x="2189" y="8423"/>
                </a:lnTo>
                <a:lnTo>
                  <a:pt x="2255" y="8509"/>
                </a:lnTo>
                <a:lnTo>
                  <a:pt x="2322" y="8592"/>
                </a:lnTo>
                <a:lnTo>
                  <a:pt x="2390" y="8674"/>
                </a:lnTo>
                <a:lnTo>
                  <a:pt x="2462" y="8754"/>
                </a:lnTo>
                <a:lnTo>
                  <a:pt x="2535" y="8832"/>
                </a:lnTo>
                <a:lnTo>
                  <a:pt x="2609" y="8909"/>
                </a:lnTo>
                <a:lnTo>
                  <a:pt x="2686" y="8983"/>
                </a:lnTo>
                <a:lnTo>
                  <a:pt x="2764" y="9056"/>
                </a:lnTo>
                <a:lnTo>
                  <a:pt x="2844" y="9127"/>
                </a:lnTo>
                <a:lnTo>
                  <a:pt x="2926" y="9196"/>
                </a:lnTo>
                <a:lnTo>
                  <a:pt x="3009" y="9264"/>
                </a:lnTo>
                <a:lnTo>
                  <a:pt x="3094" y="9328"/>
                </a:lnTo>
                <a:lnTo>
                  <a:pt x="3180" y="9392"/>
                </a:lnTo>
                <a:lnTo>
                  <a:pt x="3269" y="9453"/>
                </a:lnTo>
                <a:lnTo>
                  <a:pt x="3358" y="9512"/>
                </a:lnTo>
                <a:lnTo>
                  <a:pt x="3449" y="9569"/>
                </a:lnTo>
                <a:lnTo>
                  <a:pt x="3542" y="9623"/>
                </a:lnTo>
                <a:lnTo>
                  <a:pt x="3636" y="9676"/>
                </a:lnTo>
                <a:lnTo>
                  <a:pt x="3731" y="9726"/>
                </a:lnTo>
                <a:lnTo>
                  <a:pt x="3828" y="9774"/>
                </a:lnTo>
                <a:lnTo>
                  <a:pt x="3926" y="9820"/>
                </a:lnTo>
                <a:lnTo>
                  <a:pt x="4026" y="9864"/>
                </a:lnTo>
                <a:lnTo>
                  <a:pt x="4125" y="9905"/>
                </a:lnTo>
                <a:lnTo>
                  <a:pt x="4227" y="9944"/>
                </a:lnTo>
                <a:lnTo>
                  <a:pt x="4331" y="9980"/>
                </a:lnTo>
                <a:lnTo>
                  <a:pt x="4434" y="10014"/>
                </a:lnTo>
                <a:lnTo>
                  <a:pt x="4539" y="10044"/>
                </a:lnTo>
                <a:lnTo>
                  <a:pt x="4646" y="10073"/>
                </a:lnTo>
                <a:lnTo>
                  <a:pt x="4753" y="10100"/>
                </a:lnTo>
                <a:lnTo>
                  <a:pt x="4861" y="10123"/>
                </a:lnTo>
                <a:lnTo>
                  <a:pt x="4971" y="10144"/>
                </a:lnTo>
                <a:lnTo>
                  <a:pt x="5080" y="10162"/>
                </a:lnTo>
                <a:lnTo>
                  <a:pt x="5191" y="10178"/>
                </a:lnTo>
                <a:lnTo>
                  <a:pt x="5303" y="10190"/>
                </a:lnTo>
                <a:lnTo>
                  <a:pt x="5416" y="10200"/>
                </a:lnTo>
                <a:lnTo>
                  <a:pt x="5529" y="10208"/>
                </a:lnTo>
                <a:lnTo>
                  <a:pt x="5643" y="10212"/>
                </a:lnTo>
                <a:lnTo>
                  <a:pt x="5758" y="10214"/>
                </a:lnTo>
                <a:lnTo>
                  <a:pt x="5873" y="10212"/>
                </a:lnTo>
                <a:lnTo>
                  <a:pt x="5987" y="10208"/>
                </a:lnTo>
                <a:lnTo>
                  <a:pt x="6101" y="10200"/>
                </a:lnTo>
                <a:lnTo>
                  <a:pt x="6213" y="10190"/>
                </a:lnTo>
                <a:lnTo>
                  <a:pt x="6325" y="10178"/>
                </a:lnTo>
                <a:lnTo>
                  <a:pt x="6436" y="10162"/>
                </a:lnTo>
                <a:lnTo>
                  <a:pt x="6547" y="10144"/>
                </a:lnTo>
                <a:lnTo>
                  <a:pt x="6656" y="10123"/>
                </a:lnTo>
                <a:lnTo>
                  <a:pt x="6764" y="10100"/>
                </a:lnTo>
                <a:lnTo>
                  <a:pt x="6872" y="10073"/>
                </a:lnTo>
                <a:lnTo>
                  <a:pt x="6978" y="10044"/>
                </a:lnTo>
                <a:lnTo>
                  <a:pt x="7082" y="10014"/>
                </a:lnTo>
                <a:lnTo>
                  <a:pt x="7187" y="9980"/>
                </a:lnTo>
                <a:lnTo>
                  <a:pt x="7290" y="9944"/>
                </a:lnTo>
                <a:lnTo>
                  <a:pt x="7392" y="9905"/>
                </a:lnTo>
                <a:lnTo>
                  <a:pt x="7492" y="9864"/>
                </a:lnTo>
                <a:lnTo>
                  <a:pt x="7591" y="9820"/>
                </a:lnTo>
                <a:lnTo>
                  <a:pt x="7689" y="9774"/>
                </a:lnTo>
                <a:lnTo>
                  <a:pt x="7786" y="9726"/>
                </a:lnTo>
                <a:lnTo>
                  <a:pt x="7881" y="9676"/>
                </a:lnTo>
                <a:lnTo>
                  <a:pt x="7975" y="9623"/>
                </a:lnTo>
                <a:lnTo>
                  <a:pt x="8067" y="9569"/>
                </a:lnTo>
                <a:lnTo>
                  <a:pt x="8159" y="9512"/>
                </a:lnTo>
                <a:lnTo>
                  <a:pt x="8248" y="9453"/>
                </a:lnTo>
                <a:lnTo>
                  <a:pt x="8336" y="9392"/>
                </a:lnTo>
                <a:lnTo>
                  <a:pt x="8423" y="9328"/>
                </a:lnTo>
                <a:lnTo>
                  <a:pt x="8508" y="9264"/>
                </a:lnTo>
                <a:lnTo>
                  <a:pt x="8591" y="9196"/>
                </a:lnTo>
                <a:lnTo>
                  <a:pt x="8672" y="9127"/>
                </a:lnTo>
                <a:lnTo>
                  <a:pt x="8752" y="9056"/>
                </a:lnTo>
                <a:lnTo>
                  <a:pt x="8831" y="8983"/>
                </a:lnTo>
                <a:lnTo>
                  <a:pt x="8908" y="8909"/>
                </a:lnTo>
                <a:lnTo>
                  <a:pt x="8983" y="8832"/>
                </a:lnTo>
                <a:lnTo>
                  <a:pt x="9055" y="8754"/>
                </a:lnTo>
                <a:lnTo>
                  <a:pt x="9126" y="8674"/>
                </a:lnTo>
                <a:lnTo>
                  <a:pt x="9195" y="8592"/>
                </a:lnTo>
                <a:lnTo>
                  <a:pt x="9263" y="8509"/>
                </a:lnTo>
                <a:lnTo>
                  <a:pt x="9328" y="8423"/>
                </a:lnTo>
                <a:lnTo>
                  <a:pt x="9391" y="8337"/>
                </a:lnTo>
                <a:lnTo>
                  <a:pt x="9452" y="8249"/>
                </a:lnTo>
                <a:lnTo>
                  <a:pt x="9512" y="8159"/>
                </a:lnTo>
                <a:lnTo>
                  <a:pt x="9568" y="8068"/>
                </a:lnTo>
                <a:lnTo>
                  <a:pt x="9623" y="7975"/>
                </a:lnTo>
                <a:lnTo>
                  <a:pt x="9676" y="7881"/>
                </a:lnTo>
                <a:lnTo>
                  <a:pt x="9726" y="7786"/>
                </a:lnTo>
                <a:lnTo>
                  <a:pt x="9774" y="7689"/>
                </a:lnTo>
                <a:lnTo>
                  <a:pt x="9820" y="7591"/>
                </a:lnTo>
                <a:lnTo>
                  <a:pt x="9864" y="7492"/>
                </a:lnTo>
                <a:lnTo>
                  <a:pt x="9905" y="7391"/>
                </a:lnTo>
                <a:lnTo>
                  <a:pt x="9944" y="7289"/>
                </a:lnTo>
                <a:lnTo>
                  <a:pt x="9980" y="7186"/>
                </a:lnTo>
                <a:lnTo>
                  <a:pt x="10014" y="7083"/>
                </a:lnTo>
                <a:lnTo>
                  <a:pt x="10045" y="6978"/>
                </a:lnTo>
                <a:lnTo>
                  <a:pt x="10074" y="6871"/>
                </a:lnTo>
                <a:lnTo>
                  <a:pt x="10100" y="6764"/>
                </a:lnTo>
                <a:lnTo>
                  <a:pt x="10124" y="6656"/>
                </a:lnTo>
                <a:lnTo>
                  <a:pt x="10144" y="6547"/>
                </a:lnTo>
                <a:lnTo>
                  <a:pt x="10163" y="6436"/>
                </a:lnTo>
                <a:lnTo>
                  <a:pt x="10178" y="6327"/>
                </a:lnTo>
                <a:lnTo>
                  <a:pt x="10191" y="6215"/>
                </a:lnTo>
                <a:lnTo>
                  <a:pt x="10202" y="6102"/>
                </a:lnTo>
                <a:lnTo>
                  <a:pt x="10209" y="5989"/>
                </a:lnTo>
                <a:lnTo>
                  <a:pt x="10213" y="5875"/>
                </a:lnTo>
                <a:lnTo>
                  <a:pt x="10214" y="5760"/>
                </a:lnTo>
                <a:lnTo>
                  <a:pt x="10212" y="5760"/>
                </a:lnTo>
                <a:lnTo>
                  <a:pt x="10210" y="5644"/>
                </a:lnTo>
                <a:lnTo>
                  <a:pt x="10206" y="5530"/>
                </a:lnTo>
                <a:lnTo>
                  <a:pt x="10199" y="5417"/>
                </a:lnTo>
                <a:lnTo>
                  <a:pt x="10188" y="5304"/>
                </a:lnTo>
                <a:lnTo>
                  <a:pt x="10176" y="5192"/>
                </a:lnTo>
                <a:lnTo>
                  <a:pt x="10161" y="5081"/>
                </a:lnTo>
                <a:lnTo>
                  <a:pt x="10142" y="4972"/>
                </a:lnTo>
                <a:lnTo>
                  <a:pt x="10122" y="4862"/>
                </a:lnTo>
                <a:lnTo>
                  <a:pt x="10098" y="4754"/>
                </a:lnTo>
                <a:lnTo>
                  <a:pt x="10071" y="4647"/>
                </a:lnTo>
                <a:lnTo>
                  <a:pt x="10043" y="4540"/>
                </a:lnTo>
                <a:lnTo>
                  <a:pt x="10012" y="4435"/>
                </a:lnTo>
                <a:lnTo>
                  <a:pt x="9978" y="4332"/>
                </a:lnTo>
                <a:lnTo>
                  <a:pt x="9942" y="4228"/>
                </a:lnTo>
                <a:lnTo>
                  <a:pt x="9903" y="4126"/>
                </a:lnTo>
                <a:lnTo>
                  <a:pt x="9862" y="4026"/>
                </a:lnTo>
                <a:lnTo>
                  <a:pt x="9819" y="3927"/>
                </a:lnTo>
                <a:lnTo>
                  <a:pt x="9772" y="3828"/>
                </a:lnTo>
                <a:lnTo>
                  <a:pt x="9724" y="3732"/>
                </a:lnTo>
                <a:lnTo>
                  <a:pt x="9674" y="3637"/>
                </a:lnTo>
                <a:lnTo>
                  <a:pt x="9621" y="3543"/>
                </a:lnTo>
                <a:lnTo>
                  <a:pt x="9567" y="3450"/>
                </a:lnTo>
                <a:lnTo>
                  <a:pt x="9510" y="3359"/>
                </a:lnTo>
                <a:lnTo>
                  <a:pt x="9451" y="3269"/>
                </a:lnTo>
                <a:lnTo>
                  <a:pt x="9390" y="3181"/>
                </a:lnTo>
                <a:lnTo>
                  <a:pt x="9327" y="3095"/>
                </a:lnTo>
                <a:lnTo>
                  <a:pt x="9262" y="3009"/>
                </a:lnTo>
                <a:lnTo>
                  <a:pt x="9195" y="2926"/>
                </a:lnTo>
                <a:lnTo>
                  <a:pt x="9125" y="2845"/>
                </a:lnTo>
                <a:lnTo>
                  <a:pt x="9054" y="2765"/>
                </a:lnTo>
                <a:lnTo>
                  <a:pt x="8982" y="2687"/>
                </a:lnTo>
                <a:lnTo>
                  <a:pt x="8908" y="2610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5" name="TextBox 2">
            <a:extLst>
              <a:ext uri="{FF2B5EF4-FFF2-40B4-BE49-F238E27FC236}">
                <a16:creationId xmlns:a16="http://schemas.microsoft.com/office/drawing/2014/main" id="{3AB7EDD1-7730-A740-B785-1C74174D9F46}"/>
              </a:ext>
            </a:extLst>
          </p:cNvPr>
          <p:cNvSpPr txBox="1"/>
          <p:nvPr/>
        </p:nvSpPr>
        <p:spPr>
          <a:xfrm>
            <a:off x="0" y="280751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accent1"/>
                </a:solidFill>
                <a:latin typeface="Bigger Lemons" panose="02000500000000000000" pitchFamily="2" charset="77"/>
              </a:rPr>
              <a:t>FORMAS DE </a:t>
            </a:r>
            <a:r>
              <a:rPr lang="en-US" sz="7200" b="1" dirty="0" err="1">
                <a:solidFill>
                  <a:schemeClr val="accent1"/>
                </a:solidFill>
                <a:latin typeface="Bigger Lemons" panose="02000500000000000000" pitchFamily="2" charset="77"/>
              </a:rPr>
              <a:t>Violencia</a:t>
            </a:r>
            <a:r>
              <a:rPr lang="en-US" sz="7200" b="1" dirty="0">
                <a:solidFill>
                  <a:schemeClr val="accent1"/>
                </a:solidFill>
                <a:latin typeface="Bigger Lemons" panose="02000500000000000000" pitchFamily="2" charset="77"/>
              </a:rPr>
              <a:t> de pareja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6220D86B-8935-B949-9C28-4575FDFE20B2}"/>
              </a:ext>
            </a:extLst>
          </p:cNvPr>
          <p:cNvSpPr txBox="1"/>
          <p:nvPr/>
        </p:nvSpPr>
        <p:spPr>
          <a:xfrm>
            <a:off x="1437189" y="3231348"/>
            <a:ext cx="125260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R" sz="3200" dirty="0">
                <a:solidFill>
                  <a:schemeClr val="bg1"/>
                </a:solidFill>
                <a:latin typeface="Bigger Lemons" panose="02000500000000000000" pitchFamily="2" charset="77"/>
              </a:rPr>
              <a:t>FÍSICA</a:t>
            </a:r>
          </a:p>
        </p:txBody>
      </p:sp>
      <p:sp>
        <p:nvSpPr>
          <p:cNvPr id="36" name="CuadroTexto 35">
            <a:extLst>
              <a:ext uri="{FF2B5EF4-FFF2-40B4-BE49-F238E27FC236}">
                <a16:creationId xmlns:a16="http://schemas.microsoft.com/office/drawing/2014/main" id="{3D6E6384-A6ED-A746-A399-279FF589D2E1}"/>
              </a:ext>
            </a:extLst>
          </p:cNvPr>
          <p:cNvSpPr txBox="1"/>
          <p:nvPr/>
        </p:nvSpPr>
        <p:spPr>
          <a:xfrm>
            <a:off x="4118931" y="3308610"/>
            <a:ext cx="12526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R" sz="2400" dirty="0">
                <a:solidFill>
                  <a:schemeClr val="bg1"/>
                </a:solidFill>
                <a:latin typeface="Bigger Lemons" panose="02000500000000000000" pitchFamily="2" charset="77"/>
              </a:rPr>
              <a:t>SEXUAL</a:t>
            </a:r>
          </a:p>
        </p:txBody>
      </p:sp>
      <p:sp>
        <p:nvSpPr>
          <p:cNvPr id="37" name="CuadroTexto 36">
            <a:extLst>
              <a:ext uri="{FF2B5EF4-FFF2-40B4-BE49-F238E27FC236}">
                <a16:creationId xmlns:a16="http://schemas.microsoft.com/office/drawing/2014/main" id="{897D2F62-6496-7146-A503-0452F768B799}"/>
              </a:ext>
            </a:extLst>
          </p:cNvPr>
          <p:cNvSpPr txBox="1"/>
          <p:nvPr/>
        </p:nvSpPr>
        <p:spPr>
          <a:xfrm>
            <a:off x="6732147" y="3339388"/>
            <a:ext cx="14975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R" sz="2000" dirty="0">
                <a:solidFill>
                  <a:schemeClr val="bg1"/>
                </a:solidFill>
                <a:latin typeface="Bigger Lemons" panose="02000500000000000000" pitchFamily="2" charset="77"/>
              </a:rPr>
              <a:t>EMOCIONAL</a:t>
            </a:r>
          </a:p>
        </p:txBody>
      </p:sp>
      <p:sp>
        <p:nvSpPr>
          <p:cNvPr id="39" name="CuadroTexto 38">
            <a:extLst>
              <a:ext uri="{FF2B5EF4-FFF2-40B4-BE49-F238E27FC236}">
                <a16:creationId xmlns:a16="http://schemas.microsoft.com/office/drawing/2014/main" id="{74B00E8E-D26F-AE43-A5BB-D1A7122089C9}"/>
              </a:ext>
            </a:extLst>
          </p:cNvPr>
          <p:cNvSpPr txBox="1"/>
          <p:nvPr/>
        </p:nvSpPr>
        <p:spPr>
          <a:xfrm>
            <a:off x="9305564" y="3292903"/>
            <a:ext cx="173253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R" sz="2000" dirty="0">
                <a:solidFill>
                  <a:schemeClr val="bg1"/>
                </a:solidFill>
                <a:latin typeface="Bigger Lemons" panose="02000500000000000000" pitchFamily="2" charset="77"/>
              </a:rPr>
              <a:t>PATRIMONIAL</a:t>
            </a:r>
          </a:p>
        </p:txBody>
      </p:sp>
      <p:sp>
        <p:nvSpPr>
          <p:cNvPr id="40" name="CuadroTexto 39">
            <a:extLst>
              <a:ext uri="{FF2B5EF4-FFF2-40B4-BE49-F238E27FC236}">
                <a16:creationId xmlns:a16="http://schemas.microsoft.com/office/drawing/2014/main" id="{3FB4555E-0A56-8F43-BC01-0109BF17C94B}"/>
              </a:ext>
            </a:extLst>
          </p:cNvPr>
          <p:cNvSpPr txBox="1"/>
          <p:nvPr/>
        </p:nvSpPr>
        <p:spPr>
          <a:xfrm>
            <a:off x="4281714" y="6398026"/>
            <a:ext cx="365760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R" sz="2800" b="1" dirty="0">
                <a:solidFill>
                  <a:schemeClr val="accent1"/>
                </a:solidFill>
                <a:latin typeface="212 Orion Sans" pitchFamily="2" charset="0"/>
              </a:rPr>
              <a:t>GÉNERO Y MOVILIDAD</a:t>
            </a:r>
          </a:p>
        </p:txBody>
      </p:sp>
    </p:spTree>
    <p:extLst>
      <p:ext uri="{BB962C8B-B14F-4D97-AF65-F5344CB8AC3E}">
        <p14:creationId xmlns:p14="http://schemas.microsoft.com/office/powerpoint/2010/main" val="12208586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10527" y="155187"/>
            <a:ext cx="11952031" cy="1325563"/>
          </a:xfrm>
        </p:spPr>
        <p:txBody>
          <a:bodyPr lIns="91440" tIns="45720" rIns="91440" bIns="45720"/>
          <a:lstStyle/>
          <a:p>
            <a:pPr algn="ctr"/>
            <a:r>
              <a:rPr lang="es-CR" sz="5400" b="1" dirty="0">
                <a:solidFill>
                  <a:schemeClr val="accent1"/>
                </a:solidFill>
                <a:latin typeface="Bigger Lemons" panose="02000500000000000000" pitchFamily="2" charset="77"/>
                <a:ea typeface="+mn-ea"/>
                <a:cs typeface="+mn-cs"/>
              </a:rPr>
              <a:t>Ley de Penalización de la Violencia </a:t>
            </a:r>
            <a:br>
              <a:rPr lang="es-CR" sz="5400" b="1" dirty="0">
                <a:solidFill>
                  <a:schemeClr val="accent1"/>
                </a:solidFill>
                <a:latin typeface="Bigger Lemons" panose="02000500000000000000" pitchFamily="2" charset="77"/>
                <a:ea typeface="+mn-ea"/>
                <a:cs typeface="+mn-cs"/>
              </a:rPr>
            </a:br>
            <a:r>
              <a:rPr lang="es-CR" sz="5400" b="1" dirty="0">
                <a:solidFill>
                  <a:schemeClr val="accent1"/>
                </a:solidFill>
                <a:latin typeface="Bigger Lemons" panose="02000500000000000000" pitchFamily="2" charset="77"/>
                <a:ea typeface="+mn-ea"/>
                <a:cs typeface="+mn-cs"/>
              </a:rPr>
              <a:t>contra las Mujeres</a:t>
            </a:r>
            <a:endParaRPr lang="es-ES" sz="5400" b="1" dirty="0">
              <a:solidFill>
                <a:schemeClr val="accent1"/>
              </a:solidFill>
              <a:latin typeface="Bigger Lemons" panose="02000500000000000000" pitchFamily="2" charset="77"/>
              <a:ea typeface="+mn-ea"/>
              <a:cs typeface="+mn-cs"/>
            </a:endParaRPr>
          </a:p>
        </p:txBody>
      </p:sp>
      <p:graphicFrame>
        <p:nvGraphicFramePr>
          <p:cNvPr id="4" name="Diagrama 3"/>
          <p:cNvGraphicFramePr/>
          <p:nvPr>
            <p:extLst>
              <p:ext uri="{D42A27DB-BD31-4B8C-83A1-F6EECF244321}">
                <p14:modId xmlns:p14="http://schemas.microsoft.com/office/powerpoint/2010/main" val="3092925745"/>
              </p:ext>
            </p:extLst>
          </p:nvPr>
        </p:nvGraphicFramePr>
        <p:xfrm>
          <a:off x="906444" y="2462982"/>
          <a:ext cx="10379111" cy="37479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66398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entagon 6"/>
          <p:cNvSpPr/>
          <p:nvPr/>
        </p:nvSpPr>
        <p:spPr>
          <a:xfrm>
            <a:off x="7545324" y="2654848"/>
            <a:ext cx="3465576" cy="457200"/>
          </a:xfrm>
          <a:prstGeom prst="homePlate">
            <a:avLst/>
          </a:prstGeom>
          <a:solidFill>
            <a:schemeClr val="accent5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212 Orion Sans" pitchFamily="2" charset="0"/>
              </a:rPr>
              <a:t>     </a:t>
            </a:r>
            <a:r>
              <a:rPr lang="en-US" sz="1600" b="1" dirty="0" err="1">
                <a:solidFill>
                  <a:schemeClr val="bg1"/>
                </a:solidFill>
                <a:latin typeface="212 Orion Sans" pitchFamily="2" charset="0"/>
              </a:rPr>
              <a:t>Restricción</a:t>
            </a:r>
            <a:r>
              <a:rPr lang="en-US" sz="1600" b="1" dirty="0">
                <a:solidFill>
                  <a:schemeClr val="bg1"/>
                </a:solidFill>
                <a:latin typeface="212 Orion Sans" pitchFamily="2" charset="0"/>
              </a:rPr>
              <a:t> a la </a:t>
            </a:r>
            <a:r>
              <a:rPr lang="en-US" sz="1600" b="1" dirty="0" err="1">
                <a:solidFill>
                  <a:schemeClr val="bg1"/>
                </a:solidFill>
                <a:latin typeface="212 Orion Sans" pitchFamily="2" charset="0"/>
              </a:rPr>
              <a:t>libertad</a:t>
            </a:r>
            <a:r>
              <a:rPr lang="en-US" sz="1600" b="1" dirty="0">
                <a:solidFill>
                  <a:schemeClr val="bg1"/>
                </a:solidFill>
                <a:latin typeface="212 Orion Sans" pitchFamily="2" charset="0"/>
              </a:rPr>
              <a:t> de </a:t>
            </a:r>
            <a:r>
              <a:rPr lang="en-US" sz="1600" b="1" dirty="0" err="1">
                <a:solidFill>
                  <a:schemeClr val="bg1"/>
                </a:solidFill>
                <a:latin typeface="212 Orion Sans" pitchFamily="2" charset="0"/>
              </a:rPr>
              <a:t>tránsito</a:t>
            </a:r>
            <a:endParaRPr lang="en-US" sz="1600" b="1" dirty="0">
              <a:solidFill>
                <a:schemeClr val="bg1"/>
              </a:solidFill>
              <a:latin typeface="212 Orion Sans" pitchFamily="2" charset="0"/>
            </a:endParaRPr>
          </a:p>
        </p:txBody>
      </p:sp>
      <p:sp>
        <p:nvSpPr>
          <p:cNvPr id="6" name="Pentagon 5"/>
          <p:cNvSpPr/>
          <p:nvPr/>
        </p:nvSpPr>
        <p:spPr>
          <a:xfrm>
            <a:off x="4363212" y="2654848"/>
            <a:ext cx="3465576" cy="457200"/>
          </a:xfrm>
          <a:prstGeom prst="homePlat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400">
              <a:latin typeface="212 Orion Sans" pitchFamily="2" charset="0"/>
            </a:endParaRPr>
          </a:p>
        </p:txBody>
      </p:sp>
      <p:sp>
        <p:nvSpPr>
          <p:cNvPr id="5" name="Pentagon 4"/>
          <p:cNvSpPr/>
          <p:nvPr/>
        </p:nvSpPr>
        <p:spPr>
          <a:xfrm>
            <a:off x="1181100" y="2654848"/>
            <a:ext cx="3465576" cy="457200"/>
          </a:xfrm>
          <a:prstGeom prst="homePlate">
            <a:avLst/>
          </a:prstGeom>
          <a:solidFill>
            <a:srgbClr val="60B0A6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400">
              <a:latin typeface="212 Orion Sans" pitchFamily="2" charset="0"/>
            </a:endParaRPr>
          </a:p>
        </p:txBody>
      </p:sp>
      <p:sp>
        <p:nvSpPr>
          <p:cNvPr id="20" name="Título 1"/>
          <p:cNvSpPr>
            <a:spLocks noGrp="1"/>
          </p:cNvSpPr>
          <p:nvPr>
            <p:ph type="title"/>
          </p:nvPr>
        </p:nvSpPr>
        <p:spPr>
          <a:xfrm>
            <a:off x="110527" y="155187"/>
            <a:ext cx="11952031" cy="1325563"/>
          </a:xfrm>
        </p:spPr>
        <p:txBody>
          <a:bodyPr lIns="91440" tIns="45720" rIns="91440" bIns="45720"/>
          <a:lstStyle/>
          <a:p>
            <a:pPr algn="ctr"/>
            <a:r>
              <a:rPr lang="es-CR" sz="5400" b="1" dirty="0">
                <a:solidFill>
                  <a:schemeClr val="accent1"/>
                </a:solidFill>
                <a:latin typeface="Bigger Lemons" panose="02000500000000000000" pitchFamily="2" charset="77"/>
                <a:ea typeface="+mn-ea"/>
                <a:cs typeface="+mn-cs"/>
              </a:rPr>
              <a:t>Ley de Penalización de la Violencia </a:t>
            </a:r>
            <a:br>
              <a:rPr lang="es-CR" sz="5400" b="1" dirty="0">
                <a:solidFill>
                  <a:schemeClr val="accent1"/>
                </a:solidFill>
                <a:latin typeface="Bigger Lemons" panose="02000500000000000000" pitchFamily="2" charset="77"/>
                <a:ea typeface="+mn-ea"/>
                <a:cs typeface="+mn-cs"/>
              </a:rPr>
            </a:br>
            <a:r>
              <a:rPr lang="es-CR" sz="5400" b="1" dirty="0">
                <a:solidFill>
                  <a:schemeClr val="accent1"/>
                </a:solidFill>
                <a:latin typeface="Bigger Lemons" panose="02000500000000000000" pitchFamily="2" charset="77"/>
                <a:ea typeface="+mn-ea"/>
                <a:cs typeface="+mn-cs"/>
              </a:rPr>
              <a:t>contra las Mujeres</a:t>
            </a:r>
            <a:endParaRPr lang="es-ES" sz="5400" b="1" dirty="0">
              <a:solidFill>
                <a:schemeClr val="accent1"/>
              </a:solidFill>
              <a:latin typeface="Bigger Lemons" panose="02000500000000000000" pitchFamily="2" charset="77"/>
              <a:ea typeface="+mn-ea"/>
              <a:cs typeface="+mn-cs"/>
            </a:endParaRPr>
          </a:p>
        </p:txBody>
      </p:sp>
      <p:sp>
        <p:nvSpPr>
          <p:cNvPr id="22" name="CuadroTexto 21"/>
          <p:cNvSpPr txBox="1"/>
          <p:nvPr/>
        </p:nvSpPr>
        <p:spPr>
          <a:xfrm>
            <a:off x="279874" y="1875454"/>
            <a:ext cx="71927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b="1" dirty="0">
                <a:solidFill>
                  <a:srgbClr val="4BACC6"/>
                </a:solidFill>
                <a:latin typeface="212 Orion Sans" pitchFamily="2" charset="0"/>
              </a:rPr>
              <a:t>Delitos violencia física</a:t>
            </a:r>
          </a:p>
        </p:txBody>
      </p:sp>
      <p:sp>
        <p:nvSpPr>
          <p:cNvPr id="2" name="Rectángulo 1"/>
          <p:cNvSpPr/>
          <p:nvPr/>
        </p:nvSpPr>
        <p:spPr>
          <a:xfrm>
            <a:off x="1312785" y="3236040"/>
            <a:ext cx="2717399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400" dirty="0">
                <a:solidFill>
                  <a:srgbClr val="7F7F7F"/>
                </a:solidFill>
                <a:latin typeface="212 Orion Sans" pitchFamily="2" charset="0"/>
              </a:rPr>
              <a:t>Dar muerte a una mujer con la que mantenga una relación de matrimonio, en unión de hecho declarada o no. </a:t>
            </a:r>
          </a:p>
        </p:txBody>
      </p:sp>
      <p:sp>
        <p:nvSpPr>
          <p:cNvPr id="3" name="CuadroTexto 2"/>
          <p:cNvSpPr txBox="1"/>
          <p:nvPr/>
        </p:nvSpPr>
        <p:spPr>
          <a:xfrm>
            <a:off x="1558986" y="2630839"/>
            <a:ext cx="22249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 err="1">
                <a:solidFill>
                  <a:schemeClr val="bg1"/>
                </a:solidFill>
                <a:latin typeface="212 Orion Sans" pitchFamily="2" charset="0"/>
              </a:rPr>
              <a:t>Femicidio</a:t>
            </a:r>
            <a:endParaRPr lang="es-ES" sz="2800" b="1" dirty="0">
              <a:solidFill>
                <a:schemeClr val="bg1"/>
              </a:solidFill>
              <a:latin typeface="212 Orion Sans" pitchFamily="2" charset="0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4807125" y="2652482"/>
            <a:ext cx="24695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800" b="1" dirty="0">
                <a:solidFill>
                  <a:schemeClr val="bg1"/>
                </a:solidFill>
                <a:latin typeface="212 Orion Sans" pitchFamily="2" charset="0"/>
              </a:rPr>
              <a:t>Maltrato</a:t>
            </a:r>
          </a:p>
        </p:txBody>
      </p:sp>
      <p:sp>
        <p:nvSpPr>
          <p:cNvPr id="10" name="CuadroTexto 9"/>
          <p:cNvSpPr txBox="1"/>
          <p:nvPr/>
        </p:nvSpPr>
        <p:spPr>
          <a:xfrm>
            <a:off x="4702463" y="3219577"/>
            <a:ext cx="2812147" cy="2718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tabLst>
                <a:tab pos="609585" algn="l"/>
              </a:tabLst>
            </a:pPr>
            <a:r>
              <a:rPr lang="es-ES" sz="2133" dirty="0">
                <a:solidFill>
                  <a:schemeClr val="bg1">
                    <a:lumMod val="50000"/>
                  </a:schemeClr>
                </a:solidFill>
                <a:latin typeface="212 Orion Sans" pitchFamily="2" charset="0"/>
              </a:rPr>
              <a:t>Golpear o maltratar físicamente a la mujer, sin que incapacite para sus ocupaciones habituales. Las sanciones aumentan si de la acción resulta una incapacidad para las labores habituales.</a:t>
            </a:r>
          </a:p>
        </p:txBody>
      </p:sp>
      <p:sp>
        <p:nvSpPr>
          <p:cNvPr id="4" name="Rectángulo 3"/>
          <p:cNvSpPr/>
          <p:nvPr/>
        </p:nvSpPr>
        <p:spPr>
          <a:xfrm>
            <a:off x="7822470" y="3208449"/>
            <a:ext cx="3420583" cy="2724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tabLst>
                <a:tab pos="609585" algn="l"/>
              </a:tabLst>
            </a:pPr>
            <a:r>
              <a:rPr lang="es-ES" sz="2133" dirty="0">
                <a:solidFill>
                  <a:schemeClr val="bg1">
                    <a:lumMod val="50000"/>
                  </a:schemeClr>
                </a:solidFill>
                <a:latin typeface="212 Orion Sans" pitchFamily="2" charset="0"/>
              </a:rPr>
              <a:t>Privar o restringir la libertad de tránsito de la mujer, sin ánimo de lucro. La conducta no será punible, si la restricción es impuesta por el jefe o la jefa de familia, como medida para salvaguardar la integridad y la seguridad de ella o la de los otros miembros del grupo familiar. </a:t>
            </a:r>
          </a:p>
        </p:txBody>
      </p:sp>
    </p:spTree>
    <p:extLst>
      <p:ext uri="{BB962C8B-B14F-4D97-AF65-F5344CB8AC3E}">
        <p14:creationId xmlns:p14="http://schemas.microsoft.com/office/powerpoint/2010/main" val="2677222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E66FCC88-7102-B142-9467-87BC78254C8A}"/>
              </a:ext>
            </a:extLst>
          </p:cNvPr>
          <p:cNvSpPr txBox="1"/>
          <p:nvPr/>
        </p:nvSpPr>
        <p:spPr>
          <a:xfrm>
            <a:off x="0" y="2290315"/>
            <a:ext cx="12192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algn="ctr"/>
            <a:r>
              <a:rPr lang="en-US" sz="6000" b="1" dirty="0">
                <a:solidFill>
                  <a:schemeClr val="accent1"/>
                </a:solidFill>
                <a:latin typeface="Bigger Lemons" panose="02000500000000000000" pitchFamily="2" charset="77"/>
              </a:rPr>
              <a:t>Para </a:t>
            </a:r>
            <a:r>
              <a:rPr lang="en-US" sz="6000" b="1" dirty="0" err="1">
                <a:solidFill>
                  <a:schemeClr val="accent1"/>
                </a:solidFill>
                <a:latin typeface="Bigger Lemons" panose="02000500000000000000" pitchFamily="2" charset="77"/>
              </a:rPr>
              <a:t>ustedes</a:t>
            </a:r>
            <a:endParaRPr lang="en-US" sz="6000" b="1" dirty="0">
              <a:solidFill>
                <a:schemeClr val="accent1"/>
              </a:solidFill>
              <a:latin typeface="Bigger Lemons" panose="02000500000000000000" pitchFamily="2" charset="77"/>
            </a:endParaRPr>
          </a:p>
          <a:p>
            <a:pPr lvl="1" algn="ctr"/>
            <a:r>
              <a:rPr lang="en-US" sz="6000" b="1" dirty="0">
                <a:solidFill>
                  <a:schemeClr val="accent1"/>
                </a:solidFill>
                <a:latin typeface="Bigger Lemons" panose="02000500000000000000" pitchFamily="2" charset="77"/>
              </a:rPr>
              <a:t>¿Que es </a:t>
            </a:r>
            <a:r>
              <a:rPr lang="en-US" sz="6000" b="1" dirty="0" err="1">
                <a:solidFill>
                  <a:schemeClr val="accent1"/>
                </a:solidFill>
                <a:latin typeface="Bigger Lemons" panose="02000500000000000000" pitchFamily="2" charset="77"/>
              </a:rPr>
              <a:t>violencia</a:t>
            </a:r>
            <a:r>
              <a:rPr lang="en-US" sz="6000" b="1" dirty="0">
                <a:solidFill>
                  <a:schemeClr val="accent1"/>
                </a:solidFill>
                <a:latin typeface="Bigger Lemons" panose="02000500000000000000" pitchFamily="2" charset="77"/>
              </a:rPr>
              <a:t> contra las </a:t>
            </a:r>
            <a:r>
              <a:rPr lang="en-US" sz="6000" b="1" dirty="0" err="1">
                <a:solidFill>
                  <a:schemeClr val="accent1"/>
                </a:solidFill>
                <a:latin typeface="Bigger Lemons" panose="02000500000000000000" pitchFamily="2" charset="77"/>
              </a:rPr>
              <a:t>mujeres</a:t>
            </a:r>
            <a:r>
              <a:rPr lang="en-US" sz="6000" b="1" dirty="0">
                <a:solidFill>
                  <a:schemeClr val="accent1"/>
                </a:solidFill>
                <a:latin typeface="Bigger Lemons" panose="02000500000000000000" pitchFamily="2" charset="77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19952704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entagon 6"/>
          <p:cNvSpPr/>
          <p:nvPr/>
        </p:nvSpPr>
        <p:spPr>
          <a:xfrm>
            <a:off x="7545324" y="3214688"/>
            <a:ext cx="3465576" cy="457200"/>
          </a:xfrm>
          <a:prstGeom prst="homePlate">
            <a:avLst/>
          </a:prstGeom>
          <a:solidFill>
            <a:schemeClr val="accent5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1867" b="1" dirty="0" err="1">
                <a:latin typeface="212 Orion Sans" pitchFamily="2" charset="0"/>
              </a:rPr>
              <a:t>Amenazas</a:t>
            </a:r>
            <a:r>
              <a:rPr lang="en-US" sz="1867" b="1" dirty="0">
                <a:latin typeface="212 Orion Sans" pitchFamily="2" charset="0"/>
              </a:rPr>
              <a:t> contra una </a:t>
            </a:r>
            <a:r>
              <a:rPr lang="en-US" sz="1867" b="1" dirty="0" err="1">
                <a:latin typeface="212 Orion Sans" pitchFamily="2" charset="0"/>
              </a:rPr>
              <a:t>mujer</a:t>
            </a:r>
            <a:endParaRPr lang="en-US" sz="1867" b="1" dirty="0">
              <a:latin typeface="212 Orion Sans" pitchFamily="2" charset="0"/>
            </a:endParaRPr>
          </a:p>
        </p:txBody>
      </p:sp>
      <p:sp>
        <p:nvSpPr>
          <p:cNvPr id="6" name="Pentagon 5"/>
          <p:cNvSpPr/>
          <p:nvPr/>
        </p:nvSpPr>
        <p:spPr>
          <a:xfrm>
            <a:off x="4363212" y="3214688"/>
            <a:ext cx="3465576" cy="457200"/>
          </a:xfrm>
          <a:prstGeom prst="homePlate">
            <a:avLst/>
          </a:prstGeom>
          <a:solidFill>
            <a:schemeClr val="accent3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r>
              <a:rPr lang="es-ES" sz="1600" b="1" dirty="0">
                <a:latin typeface="212 Orion Sans" pitchFamily="2" charset="0"/>
              </a:rPr>
              <a:t>     Restricción a la autodeterminación</a:t>
            </a:r>
            <a:endParaRPr lang="en-US" sz="1600" b="1" dirty="0">
              <a:latin typeface="212 Orion Sans" pitchFamily="2" charset="0"/>
            </a:endParaRPr>
          </a:p>
        </p:txBody>
      </p:sp>
      <p:sp>
        <p:nvSpPr>
          <p:cNvPr id="5" name="Pentagon 4"/>
          <p:cNvSpPr/>
          <p:nvPr/>
        </p:nvSpPr>
        <p:spPr>
          <a:xfrm>
            <a:off x="1181100" y="3214688"/>
            <a:ext cx="3465576" cy="457200"/>
          </a:xfrm>
          <a:prstGeom prst="homePlate">
            <a:avLst/>
          </a:prstGeom>
          <a:solidFill>
            <a:srgbClr val="60B0A6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US" sz="2800" b="1" dirty="0" err="1">
                <a:latin typeface="212 Orion Sans" pitchFamily="2" charset="0"/>
              </a:rPr>
              <a:t>Ofensas</a:t>
            </a:r>
            <a:r>
              <a:rPr lang="en-US" sz="2800" b="1" dirty="0">
                <a:latin typeface="212 Orion Sans" pitchFamily="2" charset="0"/>
              </a:rPr>
              <a:t> a la </a:t>
            </a:r>
            <a:r>
              <a:rPr lang="en-US" sz="2800" b="1" dirty="0" err="1">
                <a:latin typeface="212 Orion Sans" pitchFamily="2" charset="0"/>
              </a:rPr>
              <a:t>dignidad</a:t>
            </a:r>
            <a:endParaRPr lang="en-US" sz="2800" b="1" dirty="0">
              <a:latin typeface="212 Orion Sans" pitchFamily="2" charset="0"/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1326778" y="3697909"/>
            <a:ext cx="271739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400" dirty="0">
                <a:solidFill>
                  <a:srgbClr val="7F7F7F"/>
                </a:solidFill>
                <a:latin typeface="212 Orion Sans" pitchFamily="2" charset="0"/>
              </a:rPr>
              <a:t>Ofender de palabra en su dignidad o decoro a una mujer  </a:t>
            </a:r>
          </a:p>
        </p:txBody>
      </p:sp>
      <p:sp>
        <p:nvSpPr>
          <p:cNvPr id="3" name="Rectángulo 2"/>
          <p:cNvSpPr/>
          <p:nvPr/>
        </p:nvSpPr>
        <p:spPr>
          <a:xfrm>
            <a:off x="4489349" y="3706468"/>
            <a:ext cx="3151204" cy="24195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s-ES" sz="2400" dirty="0">
                <a:solidFill>
                  <a:srgbClr val="7F7F7F"/>
                </a:solidFill>
                <a:latin typeface="212 Orion Sans" pitchFamily="2" charset="0"/>
              </a:rPr>
              <a:t>Obligar a la mujer a hacer, dejar de hacer, o tolerar algo a lo que no está obligada, mediante el uso de amenazas, violencia, intimidación, chantaje, persecución o acoso. </a:t>
            </a:r>
          </a:p>
        </p:txBody>
      </p:sp>
      <p:sp>
        <p:nvSpPr>
          <p:cNvPr id="4" name="Rectángulo 3"/>
          <p:cNvSpPr/>
          <p:nvPr/>
        </p:nvSpPr>
        <p:spPr>
          <a:xfrm>
            <a:off x="7850458" y="3739897"/>
            <a:ext cx="2882700" cy="1422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s-ES" sz="2400" dirty="0">
                <a:solidFill>
                  <a:srgbClr val="7F7F7F"/>
                </a:solidFill>
                <a:latin typeface="212 Orion Sans" pitchFamily="2" charset="0"/>
              </a:rPr>
              <a:t>Amenazar a una mujer o a su familia o a una tercera persona íntimamente vinculada</a:t>
            </a:r>
          </a:p>
        </p:txBody>
      </p:sp>
      <p:sp>
        <p:nvSpPr>
          <p:cNvPr id="9" name="Título 8">
            <a:extLst>
              <a:ext uri="{FF2B5EF4-FFF2-40B4-BE49-F238E27FC236}">
                <a16:creationId xmlns:a16="http://schemas.microsoft.com/office/drawing/2014/main" id="{17700590-B6A7-5C4B-BE58-E1EEB38988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R" dirty="0"/>
          </a:p>
        </p:txBody>
      </p:sp>
      <p:sp>
        <p:nvSpPr>
          <p:cNvPr id="12" name="Título 1">
            <a:extLst>
              <a:ext uri="{FF2B5EF4-FFF2-40B4-BE49-F238E27FC236}">
                <a16:creationId xmlns:a16="http://schemas.microsoft.com/office/drawing/2014/main" id="{A66072B5-03CE-2B45-8AEA-5ED62B5948A6}"/>
              </a:ext>
            </a:extLst>
          </p:cNvPr>
          <p:cNvSpPr txBox="1">
            <a:spLocks/>
          </p:cNvSpPr>
          <p:nvPr/>
        </p:nvSpPr>
        <p:spPr>
          <a:xfrm>
            <a:off x="110527" y="155187"/>
            <a:ext cx="11952031" cy="1325563"/>
          </a:xfrm>
        </p:spPr>
        <p:txBody>
          <a:bodyPr lIns="91440" tIns="45720" rIns="91440" bIns="4572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R" sz="5400" b="1" dirty="0">
                <a:solidFill>
                  <a:schemeClr val="accent1"/>
                </a:solidFill>
                <a:latin typeface="Bigger Lemons" panose="02000500000000000000" pitchFamily="2" charset="77"/>
                <a:ea typeface="+mn-ea"/>
                <a:cs typeface="+mn-cs"/>
              </a:rPr>
              <a:t>Ley de Penalización de la Violencia </a:t>
            </a:r>
            <a:br>
              <a:rPr lang="es-CR" sz="5400" b="1" dirty="0">
                <a:solidFill>
                  <a:schemeClr val="accent1"/>
                </a:solidFill>
                <a:latin typeface="Bigger Lemons" panose="02000500000000000000" pitchFamily="2" charset="77"/>
                <a:ea typeface="+mn-ea"/>
                <a:cs typeface="+mn-cs"/>
              </a:rPr>
            </a:br>
            <a:r>
              <a:rPr lang="es-CR" sz="5400" b="1" dirty="0">
                <a:solidFill>
                  <a:schemeClr val="accent1"/>
                </a:solidFill>
                <a:latin typeface="Bigger Lemons" panose="02000500000000000000" pitchFamily="2" charset="77"/>
                <a:ea typeface="+mn-ea"/>
                <a:cs typeface="+mn-cs"/>
              </a:rPr>
              <a:t>contra las Mujeres</a:t>
            </a:r>
            <a:endParaRPr lang="es-ES" sz="5400" b="1" dirty="0">
              <a:solidFill>
                <a:schemeClr val="accent1"/>
              </a:solidFill>
              <a:latin typeface="Bigger Lemons" panose="02000500000000000000" pitchFamily="2" charset="77"/>
              <a:ea typeface="+mn-ea"/>
              <a:cs typeface="+mn-cs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7C3AD0F3-B903-954D-83FE-6190BDF3D630}"/>
              </a:ext>
            </a:extLst>
          </p:cNvPr>
          <p:cNvSpPr txBox="1"/>
          <p:nvPr/>
        </p:nvSpPr>
        <p:spPr>
          <a:xfrm>
            <a:off x="279874" y="1875454"/>
            <a:ext cx="71927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600" b="1" dirty="0">
                <a:solidFill>
                  <a:srgbClr val="4BACC6"/>
                </a:solidFill>
                <a:latin typeface="212 Orion Sans" pitchFamily="2" charset="0"/>
              </a:rPr>
              <a:t>Delitos violencia psicológica</a:t>
            </a:r>
          </a:p>
        </p:txBody>
      </p:sp>
    </p:spTree>
    <p:extLst>
      <p:ext uri="{BB962C8B-B14F-4D97-AF65-F5344CB8AC3E}">
        <p14:creationId xmlns:p14="http://schemas.microsoft.com/office/powerpoint/2010/main" val="2173715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Agrupar 10"/>
          <p:cNvGrpSpPr/>
          <p:nvPr/>
        </p:nvGrpSpPr>
        <p:grpSpPr>
          <a:xfrm>
            <a:off x="1491469" y="2817996"/>
            <a:ext cx="8316207" cy="2332602"/>
            <a:chOff x="4133021" y="1991138"/>
            <a:chExt cx="2599182" cy="1665013"/>
          </a:xfrm>
        </p:grpSpPr>
        <p:sp>
          <p:nvSpPr>
            <p:cNvPr id="6" name="Pentagon 5"/>
            <p:cNvSpPr/>
            <p:nvPr/>
          </p:nvSpPr>
          <p:spPr>
            <a:xfrm>
              <a:off x="4133021" y="1991138"/>
              <a:ext cx="2599182" cy="342900"/>
            </a:xfrm>
            <a:prstGeom prst="homePlate">
              <a:avLst/>
            </a:prstGeom>
            <a:solidFill>
              <a:schemeClr val="accent3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40" tIns="45720" rIns="91440" bIns="45720" rtlCol="0" anchor="ctr"/>
            <a:lstStyle/>
            <a:p>
              <a:pPr algn="ctr"/>
              <a:r>
                <a:rPr lang="es-ES" sz="3200" b="1" dirty="0">
                  <a:latin typeface="212 Orion Sans" pitchFamily="2" charset="0"/>
                </a:rPr>
                <a:t>Conductas sexual abusiva</a:t>
              </a:r>
              <a:endParaRPr lang="en-US" sz="3200" b="1" dirty="0">
                <a:latin typeface="212 Orion Sans" pitchFamily="2" charset="0"/>
              </a:endParaRPr>
            </a:p>
          </p:txBody>
        </p:sp>
        <p:sp>
          <p:nvSpPr>
            <p:cNvPr id="3" name="Rectángulo 2"/>
            <p:cNvSpPr/>
            <p:nvPr/>
          </p:nvSpPr>
          <p:spPr>
            <a:xfrm>
              <a:off x="4227623" y="2359973"/>
              <a:ext cx="2363403" cy="129617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s-ES" sz="2800" dirty="0">
                  <a:solidFill>
                    <a:srgbClr val="7F7F7F"/>
                  </a:solidFill>
                  <a:latin typeface="212 Orion Sans" pitchFamily="2" charset="0"/>
                </a:rPr>
                <a:t>Obligar a la mujer durante la relación sexual a soportar actos que le causen dolor o humillación, a realizar o ver actos de exhibicionismo, a ver o escuchar material pornográfico o actos con contenido sexual.</a:t>
              </a:r>
            </a:p>
          </p:txBody>
        </p:sp>
      </p:grpSp>
      <p:sp>
        <p:nvSpPr>
          <p:cNvPr id="7" name="Título 6">
            <a:extLst>
              <a:ext uri="{FF2B5EF4-FFF2-40B4-BE49-F238E27FC236}">
                <a16:creationId xmlns:a16="http://schemas.microsoft.com/office/drawing/2014/main" id="{D811FC98-AFE0-4345-ABB4-F6F0AD2791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R"/>
          </a:p>
        </p:txBody>
      </p:sp>
      <p:sp>
        <p:nvSpPr>
          <p:cNvPr id="12" name="Título 1">
            <a:extLst>
              <a:ext uri="{FF2B5EF4-FFF2-40B4-BE49-F238E27FC236}">
                <a16:creationId xmlns:a16="http://schemas.microsoft.com/office/drawing/2014/main" id="{211F080B-145E-FA45-A859-FE7A394A3014}"/>
              </a:ext>
            </a:extLst>
          </p:cNvPr>
          <p:cNvSpPr txBox="1">
            <a:spLocks/>
          </p:cNvSpPr>
          <p:nvPr/>
        </p:nvSpPr>
        <p:spPr>
          <a:xfrm>
            <a:off x="110527" y="155187"/>
            <a:ext cx="11952031" cy="1325563"/>
          </a:xfrm>
        </p:spPr>
        <p:txBody>
          <a:bodyPr lIns="91440" tIns="45720" rIns="91440" bIns="4572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R" sz="5400" b="1" dirty="0">
                <a:solidFill>
                  <a:schemeClr val="accent1"/>
                </a:solidFill>
                <a:latin typeface="Bigger Lemons" panose="02000500000000000000" pitchFamily="2" charset="77"/>
                <a:ea typeface="+mn-ea"/>
                <a:cs typeface="+mn-cs"/>
              </a:rPr>
              <a:t>Ley de Penalización de la Violencia </a:t>
            </a:r>
            <a:br>
              <a:rPr lang="es-CR" sz="5400" b="1" dirty="0">
                <a:solidFill>
                  <a:schemeClr val="accent1"/>
                </a:solidFill>
                <a:latin typeface="Bigger Lemons" panose="02000500000000000000" pitchFamily="2" charset="77"/>
                <a:ea typeface="+mn-ea"/>
                <a:cs typeface="+mn-cs"/>
              </a:rPr>
            </a:br>
            <a:r>
              <a:rPr lang="es-CR" sz="5400" b="1" dirty="0">
                <a:solidFill>
                  <a:schemeClr val="accent1"/>
                </a:solidFill>
                <a:latin typeface="Bigger Lemons" panose="02000500000000000000" pitchFamily="2" charset="77"/>
                <a:ea typeface="+mn-ea"/>
                <a:cs typeface="+mn-cs"/>
              </a:rPr>
              <a:t>contra las Mujeres</a:t>
            </a:r>
            <a:endParaRPr lang="es-ES" sz="5400" b="1" dirty="0">
              <a:solidFill>
                <a:schemeClr val="accent1"/>
              </a:solidFill>
              <a:latin typeface="Bigger Lemons" panose="02000500000000000000" pitchFamily="2" charset="77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37214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/>
          <p:cNvSpPr txBox="1"/>
          <p:nvPr/>
        </p:nvSpPr>
        <p:spPr>
          <a:xfrm>
            <a:off x="312928" y="1534331"/>
            <a:ext cx="71927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rgbClr val="4BACC6"/>
                </a:solidFill>
                <a:latin typeface="212 Orion Sans" pitchFamily="2" charset="0"/>
              </a:rPr>
              <a:t>Delitos violencia sexual</a:t>
            </a:r>
          </a:p>
        </p:txBody>
      </p:sp>
      <p:sp>
        <p:nvSpPr>
          <p:cNvPr id="5" name="Rectangle 4"/>
          <p:cNvSpPr/>
          <p:nvPr/>
        </p:nvSpPr>
        <p:spPr>
          <a:xfrm>
            <a:off x="-119985" y="2834901"/>
            <a:ext cx="12192000" cy="289464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800" dirty="0">
              <a:latin typeface="212 Orion Sans" pitchFamily="2" charset="0"/>
            </a:endParaRPr>
          </a:p>
        </p:txBody>
      </p:sp>
      <p:sp>
        <p:nvSpPr>
          <p:cNvPr id="7" name="Rectangle 5"/>
          <p:cNvSpPr/>
          <p:nvPr/>
        </p:nvSpPr>
        <p:spPr>
          <a:xfrm>
            <a:off x="914401" y="2421279"/>
            <a:ext cx="1971671" cy="37133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800" dirty="0">
              <a:latin typeface="212 Orion Sans" pitchFamily="2" charset="0"/>
            </a:endParaRPr>
          </a:p>
        </p:txBody>
      </p:sp>
      <p:sp>
        <p:nvSpPr>
          <p:cNvPr id="8" name="Right Triangle 6"/>
          <p:cNvSpPr/>
          <p:nvPr/>
        </p:nvSpPr>
        <p:spPr>
          <a:xfrm>
            <a:off x="2886071" y="2419136"/>
            <a:ext cx="223836" cy="41576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800">
              <a:latin typeface="212 Orion Sans" pitchFamily="2" charset="0"/>
            </a:endParaRPr>
          </a:p>
        </p:txBody>
      </p:sp>
      <p:sp>
        <p:nvSpPr>
          <p:cNvPr id="9" name="Right Triangle 7"/>
          <p:cNvSpPr/>
          <p:nvPr/>
        </p:nvSpPr>
        <p:spPr>
          <a:xfrm flipH="1">
            <a:off x="685799" y="2419136"/>
            <a:ext cx="228600" cy="415765"/>
          </a:xfrm>
          <a:prstGeom prst="rtTriangl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800" dirty="0">
              <a:latin typeface="212 Orion Sans" pitchFamily="2" charset="0"/>
            </a:endParaRPr>
          </a:p>
        </p:txBody>
      </p:sp>
      <p:sp>
        <p:nvSpPr>
          <p:cNvPr id="10" name="Right Triangle 10"/>
          <p:cNvSpPr/>
          <p:nvPr/>
        </p:nvSpPr>
        <p:spPr>
          <a:xfrm flipV="1">
            <a:off x="2886071" y="5729545"/>
            <a:ext cx="223836" cy="402911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800">
              <a:latin typeface="212 Orion Sans" pitchFamily="2" charset="0"/>
            </a:endParaRPr>
          </a:p>
        </p:txBody>
      </p:sp>
      <p:sp>
        <p:nvSpPr>
          <p:cNvPr id="11" name="Right Triangle 11"/>
          <p:cNvSpPr/>
          <p:nvPr/>
        </p:nvSpPr>
        <p:spPr>
          <a:xfrm flipH="1" flipV="1">
            <a:off x="685799" y="5729545"/>
            <a:ext cx="228600" cy="402911"/>
          </a:xfrm>
          <a:prstGeom prst="rtTriangl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800" dirty="0">
              <a:latin typeface="212 Orion Sans" pitchFamily="2" charset="0"/>
            </a:endParaRPr>
          </a:p>
        </p:txBody>
      </p:sp>
      <p:sp>
        <p:nvSpPr>
          <p:cNvPr id="12" name="Rectangle 22"/>
          <p:cNvSpPr/>
          <p:nvPr/>
        </p:nvSpPr>
        <p:spPr>
          <a:xfrm>
            <a:off x="3714742" y="2419137"/>
            <a:ext cx="1971671" cy="371331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800" dirty="0">
              <a:latin typeface="212 Orion Sans" pitchFamily="2" charset="0"/>
            </a:endParaRPr>
          </a:p>
        </p:txBody>
      </p:sp>
      <p:sp>
        <p:nvSpPr>
          <p:cNvPr id="13" name="Right Triangle 23"/>
          <p:cNvSpPr/>
          <p:nvPr/>
        </p:nvSpPr>
        <p:spPr>
          <a:xfrm>
            <a:off x="5686413" y="2419136"/>
            <a:ext cx="223836" cy="415765"/>
          </a:xfrm>
          <a:prstGeom prst="rtTriangl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800">
              <a:latin typeface="212 Orion Sans" pitchFamily="2" charset="0"/>
            </a:endParaRPr>
          </a:p>
        </p:txBody>
      </p:sp>
      <p:sp>
        <p:nvSpPr>
          <p:cNvPr id="14" name="Right Triangle 24"/>
          <p:cNvSpPr/>
          <p:nvPr/>
        </p:nvSpPr>
        <p:spPr>
          <a:xfrm flipH="1">
            <a:off x="3486141" y="2419136"/>
            <a:ext cx="228600" cy="415765"/>
          </a:xfrm>
          <a:prstGeom prst="rtTriangl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800" dirty="0">
              <a:latin typeface="212 Orion Sans" pitchFamily="2" charset="0"/>
            </a:endParaRPr>
          </a:p>
        </p:txBody>
      </p:sp>
      <p:sp>
        <p:nvSpPr>
          <p:cNvPr id="15" name="Right Triangle 25"/>
          <p:cNvSpPr/>
          <p:nvPr/>
        </p:nvSpPr>
        <p:spPr>
          <a:xfrm flipV="1">
            <a:off x="5686413" y="5729545"/>
            <a:ext cx="223836" cy="402911"/>
          </a:xfrm>
          <a:prstGeom prst="rtTriangl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800">
              <a:latin typeface="212 Orion Sans" pitchFamily="2" charset="0"/>
            </a:endParaRPr>
          </a:p>
        </p:txBody>
      </p:sp>
      <p:sp>
        <p:nvSpPr>
          <p:cNvPr id="16" name="Right Triangle 26"/>
          <p:cNvSpPr/>
          <p:nvPr/>
        </p:nvSpPr>
        <p:spPr>
          <a:xfrm flipH="1" flipV="1">
            <a:off x="3486141" y="5729545"/>
            <a:ext cx="228600" cy="402911"/>
          </a:xfrm>
          <a:prstGeom prst="rtTriangle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800" dirty="0">
              <a:latin typeface="212 Orion Sans" pitchFamily="2" charset="0"/>
            </a:endParaRPr>
          </a:p>
        </p:txBody>
      </p:sp>
      <p:sp>
        <p:nvSpPr>
          <p:cNvPr id="17" name="Rectangle 27"/>
          <p:cNvSpPr/>
          <p:nvPr/>
        </p:nvSpPr>
        <p:spPr>
          <a:xfrm>
            <a:off x="6519849" y="2419137"/>
            <a:ext cx="1971671" cy="371331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800" dirty="0">
              <a:latin typeface="212 Orion Sans" pitchFamily="2" charset="0"/>
            </a:endParaRPr>
          </a:p>
        </p:txBody>
      </p:sp>
      <p:sp>
        <p:nvSpPr>
          <p:cNvPr id="18" name="Right Triangle 28"/>
          <p:cNvSpPr/>
          <p:nvPr/>
        </p:nvSpPr>
        <p:spPr>
          <a:xfrm>
            <a:off x="8491519" y="2419136"/>
            <a:ext cx="223836" cy="415765"/>
          </a:xfrm>
          <a:prstGeom prst="rtTriangl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800">
              <a:latin typeface="212 Orion Sans" pitchFamily="2" charset="0"/>
            </a:endParaRPr>
          </a:p>
        </p:txBody>
      </p:sp>
      <p:sp>
        <p:nvSpPr>
          <p:cNvPr id="19" name="Right Triangle 29"/>
          <p:cNvSpPr/>
          <p:nvPr/>
        </p:nvSpPr>
        <p:spPr>
          <a:xfrm flipH="1">
            <a:off x="6291247" y="2419136"/>
            <a:ext cx="228600" cy="415765"/>
          </a:xfrm>
          <a:prstGeom prst="rtTriangl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800" dirty="0">
              <a:latin typeface="212 Orion Sans" pitchFamily="2" charset="0"/>
            </a:endParaRPr>
          </a:p>
        </p:txBody>
      </p:sp>
      <p:sp>
        <p:nvSpPr>
          <p:cNvPr id="20" name="Right Triangle 30"/>
          <p:cNvSpPr/>
          <p:nvPr/>
        </p:nvSpPr>
        <p:spPr>
          <a:xfrm flipV="1">
            <a:off x="8491519" y="5729545"/>
            <a:ext cx="223836" cy="402911"/>
          </a:xfrm>
          <a:prstGeom prst="rtTriangl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800">
              <a:latin typeface="212 Orion Sans" pitchFamily="2" charset="0"/>
            </a:endParaRPr>
          </a:p>
        </p:txBody>
      </p:sp>
      <p:sp>
        <p:nvSpPr>
          <p:cNvPr id="21" name="Right Triangle 31"/>
          <p:cNvSpPr/>
          <p:nvPr/>
        </p:nvSpPr>
        <p:spPr>
          <a:xfrm flipH="1" flipV="1">
            <a:off x="6291247" y="5729545"/>
            <a:ext cx="228600" cy="402911"/>
          </a:xfrm>
          <a:prstGeom prst="rtTriangle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800" dirty="0">
              <a:latin typeface="212 Orion Sans" pitchFamily="2" charset="0"/>
            </a:endParaRPr>
          </a:p>
        </p:txBody>
      </p:sp>
      <p:sp>
        <p:nvSpPr>
          <p:cNvPr id="22" name="Rectangle 32"/>
          <p:cNvSpPr/>
          <p:nvPr/>
        </p:nvSpPr>
        <p:spPr>
          <a:xfrm>
            <a:off x="9329718" y="2419137"/>
            <a:ext cx="1971671" cy="3713319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800" dirty="0">
              <a:latin typeface="212 Orion Sans" pitchFamily="2" charset="0"/>
            </a:endParaRPr>
          </a:p>
        </p:txBody>
      </p:sp>
      <p:sp>
        <p:nvSpPr>
          <p:cNvPr id="23" name="Right Triangle 33"/>
          <p:cNvSpPr/>
          <p:nvPr/>
        </p:nvSpPr>
        <p:spPr>
          <a:xfrm>
            <a:off x="11301389" y="2419136"/>
            <a:ext cx="223836" cy="415765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800">
              <a:latin typeface="212 Orion Sans" pitchFamily="2" charset="0"/>
            </a:endParaRPr>
          </a:p>
        </p:txBody>
      </p:sp>
      <p:sp>
        <p:nvSpPr>
          <p:cNvPr id="24" name="Right Triangle 34"/>
          <p:cNvSpPr/>
          <p:nvPr/>
        </p:nvSpPr>
        <p:spPr>
          <a:xfrm flipH="1">
            <a:off x="9101117" y="2419136"/>
            <a:ext cx="228600" cy="415765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800" dirty="0">
              <a:latin typeface="212 Orion Sans" pitchFamily="2" charset="0"/>
            </a:endParaRPr>
          </a:p>
        </p:txBody>
      </p:sp>
      <p:sp>
        <p:nvSpPr>
          <p:cNvPr id="25" name="Right Triangle 35"/>
          <p:cNvSpPr/>
          <p:nvPr/>
        </p:nvSpPr>
        <p:spPr>
          <a:xfrm flipV="1">
            <a:off x="11301389" y="5729545"/>
            <a:ext cx="223836" cy="402911"/>
          </a:xfrm>
          <a:prstGeom prst="rtTriangl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800">
              <a:latin typeface="212 Orion Sans" pitchFamily="2" charset="0"/>
            </a:endParaRPr>
          </a:p>
        </p:txBody>
      </p:sp>
      <p:sp>
        <p:nvSpPr>
          <p:cNvPr id="26" name="Right Triangle 36"/>
          <p:cNvSpPr/>
          <p:nvPr/>
        </p:nvSpPr>
        <p:spPr>
          <a:xfrm flipH="1" flipV="1">
            <a:off x="9101117" y="5729545"/>
            <a:ext cx="228600" cy="402911"/>
          </a:xfrm>
          <a:prstGeom prst="rtTriangle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endParaRPr lang="en-US" sz="2800" dirty="0">
              <a:latin typeface="212 Orion Sans" pitchFamily="2" charset="0"/>
            </a:endParaRPr>
          </a:p>
        </p:txBody>
      </p:sp>
      <p:sp>
        <p:nvSpPr>
          <p:cNvPr id="2" name="Rectángulo 1"/>
          <p:cNvSpPr/>
          <p:nvPr/>
        </p:nvSpPr>
        <p:spPr>
          <a:xfrm>
            <a:off x="6476454" y="2430743"/>
            <a:ext cx="2059695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tabLst>
                <a:tab pos="609585" algn="l"/>
              </a:tabLst>
            </a:pPr>
            <a:r>
              <a:rPr lang="es-ES" sz="2200" b="1" dirty="0">
                <a:solidFill>
                  <a:schemeClr val="bg1"/>
                </a:solidFill>
                <a:latin typeface="212 Orion Sans" pitchFamily="2" charset="0"/>
              </a:rPr>
              <a:t>Explotación sexual de una mujer: </a:t>
            </a:r>
          </a:p>
          <a:p>
            <a:pPr algn="ctr">
              <a:tabLst>
                <a:tab pos="609585" algn="l"/>
              </a:tabLst>
            </a:pPr>
            <a:endParaRPr lang="es-ES" sz="2200" b="1" dirty="0">
              <a:solidFill>
                <a:schemeClr val="bg1"/>
              </a:solidFill>
              <a:latin typeface="212 Orion Sans" pitchFamily="2" charset="0"/>
            </a:endParaRPr>
          </a:p>
          <a:p>
            <a:pPr algn="ctr">
              <a:tabLst>
                <a:tab pos="609585" algn="l"/>
              </a:tabLst>
            </a:pPr>
            <a:r>
              <a:rPr lang="es-ES" sz="2200" dirty="0">
                <a:solidFill>
                  <a:schemeClr val="bg1"/>
                </a:solidFill>
                <a:latin typeface="212 Orion Sans" pitchFamily="2" charset="0"/>
              </a:rPr>
              <a:t>Obligar a la mujer a tener relaciones sexuales con terceras personas, sin fines de lucro. </a:t>
            </a:r>
          </a:p>
        </p:txBody>
      </p:sp>
      <p:sp>
        <p:nvSpPr>
          <p:cNvPr id="39" name="Rectángulo 38"/>
          <p:cNvSpPr/>
          <p:nvPr/>
        </p:nvSpPr>
        <p:spPr>
          <a:xfrm>
            <a:off x="892972" y="2472731"/>
            <a:ext cx="197573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tabLst>
                <a:tab pos="609585" algn="l"/>
              </a:tabLst>
            </a:pPr>
            <a:r>
              <a:rPr lang="es-ES" sz="2000" b="1" dirty="0">
                <a:solidFill>
                  <a:srgbClr val="FFFFFF"/>
                </a:solidFill>
                <a:latin typeface="212 Orion Sans" pitchFamily="2" charset="0"/>
              </a:rPr>
              <a:t>Explotación sexual de una mujer: </a:t>
            </a:r>
          </a:p>
          <a:p>
            <a:pPr algn="ctr">
              <a:tabLst>
                <a:tab pos="609585" algn="l"/>
              </a:tabLst>
            </a:pPr>
            <a:endParaRPr lang="es-ES" sz="2000" dirty="0">
              <a:solidFill>
                <a:srgbClr val="FFFFFF"/>
              </a:solidFill>
              <a:latin typeface="212 Orion Sans" pitchFamily="2" charset="0"/>
            </a:endParaRPr>
          </a:p>
          <a:p>
            <a:pPr algn="ctr">
              <a:tabLst>
                <a:tab pos="609585" algn="l"/>
              </a:tabLst>
            </a:pPr>
            <a:r>
              <a:rPr lang="es-ES" sz="2000" dirty="0">
                <a:solidFill>
                  <a:srgbClr val="FFFFFF"/>
                </a:solidFill>
                <a:latin typeface="212 Orion Sans" pitchFamily="2" charset="0"/>
              </a:rPr>
              <a:t>Obligar a la mujer a tener relaciones sexuales con terceras personas, sin fines de lucro. </a:t>
            </a:r>
          </a:p>
        </p:txBody>
      </p:sp>
      <p:sp>
        <p:nvSpPr>
          <p:cNvPr id="40" name="Rectángulo 39"/>
          <p:cNvSpPr/>
          <p:nvPr/>
        </p:nvSpPr>
        <p:spPr>
          <a:xfrm>
            <a:off x="3719697" y="2506563"/>
            <a:ext cx="1975735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1600" b="1" dirty="0">
                <a:solidFill>
                  <a:srgbClr val="FFFFFF"/>
                </a:solidFill>
                <a:latin typeface="212 Orion Sans" pitchFamily="2" charset="0"/>
              </a:rPr>
              <a:t>Conductas sexuales abusivas: </a:t>
            </a:r>
          </a:p>
          <a:p>
            <a:pPr algn="ctr"/>
            <a:endParaRPr lang="es-ES" sz="1600" b="1" dirty="0">
              <a:solidFill>
                <a:srgbClr val="FFFFFF"/>
              </a:solidFill>
              <a:latin typeface="212 Orion Sans" pitchFamily="2" charset="0"/>
            </a:endParaRPr>
          </a:p>
          <a:p>
            <a:pPr algn="ctr"/>
            <a:r>
              <a:rPr lang="es-ES" sz="1600" dirty="0">
                <a:solidFill>
                  <a:srgbClr val="FFFFFF"/>
                </a:solidFill>
                <a:latin typeface="212 Orion Sans" pitchFamily="2" charset="0"/>
              </a:rPr>
              <a:t>Obligar a la mujer durante la relación sexual a soportar actos que le causen dolor o humillación, a realizar o ver actos de exhibicionismo, a ver o escuchar material pornográfico o actos con contenido sexual.</a:t>
            </a:r>
          </a:p>
        </p:txBody>
      </p:sp>
      <p:sp>
        <p:nvSpPr>
          <p:cNvPr id="41" name="Rectángulo 40"/>
          <p:cNvSpPr/>
          <p:nvPr/>
        </p:nvSpPr>
        <p:spPr>
          <a:xfrm>
            <a:off x="9317173" y="2409928"/>
            <a:ext cx="2059695" cy="36070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tabLst>
                <a:tab pos="609585" algn="l"/>
              </a:tabLst>
            </a:pPr>
            <a:r>
              <a:rPr lang="es-ES" sz="1500" b="1" dirty="0">
                <a:solidFill>
                  <a:srgbClr val="FFFFFF"/>
                </a:solidFill>
                <a:latin typeface="212 Orion Sans" pitchFamily="2" charset="0"/>
              </a:rPr>
              <a:t>Formas agravadas de violencia sexual: </a:t>
            </a:r>
            <a:r>
              <a:rPr lang="es-ES" sz="1500" dirty="0">
                <a:solidFill>
                  <a:srgbClr val="FFFFFF"/>
                </a:solidFill>
                <a:latin typeface="212 Orion Sans" pitchFamily="2" charset="0"/>
              </a:rPr>
              <a:t>La pena por los delitos referidos en los tres artículos anteriores, se incrementará hasta en un tercio, si de la comisión del hecho resulta alguna de las siguientes consecuencias: </a:t>
            </a:r>
          </a:p>
          <a:p>
            <a:pPr algn="ctr">
              <a:lnSpc>
                <a:spcPct val="80000"/>
              </a:lnSpc>
              <a:tabLst>
                <a:tab pos="609585" algn="l"/>
              </a:tabLst>
            </a:pPr>
            <a:endParaRPr lang="es-ES" sz="1500" dirty="0">
              <a:solidFill>
                <a:srgbClr val="FFFFFF"/>
              </a:solidFill>
              <a:latin typeface="212 Orion Sans" pitchFamily="2" charset="0"/>
            </a:endParaRPr>
          </a:p>
          <a:p>
            <a:pPr marL="228594" indent="-228594" algn="just">
              <a:lnSpc>
                <a:spcPct val="80000"/>
              </a:lnSpc>
              <a:buFont typeface="Arial"/>
              <a:buChar char="•"/>
              <a:tabLst>
                <a:tab pos="609585" algn="l"/>
              </a:tabLst>
            </a:pPr>
            <a:r>
              <a:rPr lang="es-ES" sz="1500" dirty="0">
                <a:solidFill>
                  <a:srgbClr val="FFFFFF"/>
                </a:solidFill>
                <a:latin typeface="212 Orion Sans" pitchFamily="2" charset="0"/>
              </a:rPr>
              <a:t>Embarazo de la ofendida.</a:t>
            </a:r>
          </a:p>
          <a:p>
            <a:pPr marL="228594" indent="-228594" algn="just">
              <a:lnSpc>
                <a:spcPct val="80000"/>
              </a:lnSpc>
              <a:buFont typeface="Arial"/>
              <a:buChar char="•"/>
              <a:tabLst>
                <a:tab pos="609585" algn="l"/>
              </a:tabLst>
            </a:pPr>
            <a:r>
              <a:rPr lang="es-ES" sz="1500" dirty="0">
                <a:solidFill>
                  <a:srgbClr val="FFFFFF"/>
                </a:solidFill>
                <a:latin typeface="212 Orion Sans" pitchFamily="2" charset="0"/>
              </a:rPr>
              <a:t>Contagio de una enfermedad de transmisión sexual a la ofendida.</a:t>
            </a:r>
          </a:p>
          <a:p>
            <a:pPr marL="228594" indent="-228594" algn="just">
              <a:lnSpc>
                <a:spcPct val="80000"/>
              </a:lnSpc>
              <a:buFont typeface="Arial"/>
              <a:buChar char="•"/>
              <a:tabLst>
                <a:tab pos="609585" algn="l"/>
              </a:tabLst>
            </a:pPr>
            <a:r>
              <a:rPr lang="es-ES" sz="1500" dirty="0">
                <a:solidFill>
                  <a:srgbClr val="FFFFFF"/>
                </a:solidFill>
                <a:latin typeface="212 Orion Sans" pitchFamily="2" charset="0"/>
              </a:rPr>
              <a:t>Daño psicológico permanente. </a:t>
            </a:r>
          </a:p>
        </p:txBody>
      </p:sp>
      <p:sp>
        <p:nvSpPr>
          <p:cNvPr id="29" name="Título 1">
            <a:extLst>
              <a:ext uri="{FF2B5EF4-FFF2-40B4-BE49-F238E27FC236}">
                <a16:creationId xmlns:a16="http://schemas.microsoft.com/office/drawing/2014/main" id="{CB33E4BD-7CC4-354F-92B1-1D2927562E21}"/>
              </a:ext>
            </a:extLst>
          </p:cNvPr>
          <p:cNvSpPr txBox="1">
            <a:spLocks/>
          </p:cNvSpPr>
          <p:nvPr/>
        </p:nvSpPr>
        <p:spPr>
          <a:xfrm>
            <a:off x="119984" y="-20778"/>
            <a:ext cx="11952031" cy="1325563"/>
          </a:xfrm>
        </p:spPr>
        <p:txBody>
          <a:bodyPr lIns="91440" tIns="45720" rIns="91440" bIns="4572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R" sz="5400" b="1" dirty="0">
                <a:solidFill>
                  <a:schemeClr val="accent1"/>
                </a:solidFill>
                <a:latin typeface="Bigger Lemons" panose="02000500000000000000" pitchFamily="2" charset="77"/>
                <a:ea typeface="+mn-ea"/>
                <a:cs typeface="+mn-cs"/>
              </a:rPr>
              <a:t>Ley de Penalización de la Violencia </a:t>
            </a:r>
            <a:br>
              <a:rPr lang="es-CR" sz="5400" b="1" dirty="0">
                <a:solidFill>
                  <a:schemeClr val="accent1"/>
                </a:solidFill>
                <a:latin typeface="Bigger Lemons" panose="02000500000000000000" pitchFamily="2" charset="77"/>
                <a:ea typeface="+mn-ea"/>
                <a:cs typeface="+mn-cs"/>
              </a:rPr>
            </a:br>
            <a:r>
              <a:rPr lang="es-CR" sz="5400" b="1" dirty="0">
                <a:solidFill>
                  <a:schemeClr val="accent1"/>
                </a:solidFill>
                <a:latin typeface="Bigger Lemons" panose="02000500000000000000" pitchFamily="2" charset="77"/>
                <a:ea typeface="+mn-ea"/>
                <a:cs typeface="+mn-cs"/>
              </a:rPr>
              <a:t>contra las Mujeres</a:t>
            </a:r>
            <a:endParaRPr lang="es-ES" sz="5400" b="1" dirty="0">
              <a:solidFill>
                <a:schemeClr val="accent1"/>
              </a:solidFill>
              <a:latin typeface="Bigger Lemons" panose="02000500000000000000" pitchFamily="2" charset="77"/>
              <a:ea typeface="+mn-ea"/>
              <a:cs typeface="+mn-cs"/>
            </a:endParaRPr>
          </a:p>
        </p:txBody>
      </p:sp>
      <p:sp>
        <p:nvSpPr>
          <p:cNvPr id="30" name="CuadroTexto 29">
            <a:extLst>
              <a:ext uri="{FF2B5EF4-FFF2-40B4-BE49-F238E27FC236}">
                <a16:creationId xmlns:a16="http://schemas.microsoft.com/office/drawing/2014/main" id="{8C5CD198-5A4B-5749-B252-9267029C975F}"/>
              </a:ext>
            </a:extLst>
          </p:cNvPr>
          <p:cNvSpPr txBox="1"/>
          <p:nvPr/>
        </p:nvSpPr>
        <p:spPr>
          <a:xfrm>
            <a:off x="4267199" y="6325031"/>
            <a:ext cx="365760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R" sz="2800" b="1" dirty="0">
                <a:solidFill>
                  <a:schemeClr val="accent1"/>
                </a:solidFill>
                <a:latin typeface="212 Orion Sans" pitchFamily="2" charset="0"/>
              </a:rPr>
              <a:t>GÉNERO Y MOVILIDAD</a:t>
            </a:r>
          </a:p>
        </p:txBody>
      </p:sp>
    </p:spTree>
    <p:extLst>
      <p:ext uri="{BB962C8B-B14F-4D97-AF65-F5344CB8AC3E}">
        <p14:creationId xmlns:p14="http://schemas.microsoft.com/office/powerpoint/2010/main" val="294664992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Marcador de contenido 2"/>
          <p:cNvSpPr txBox="1">
            <a:spLocks/>
          </p:cNvSpPr>
          <p:nvPr/>
        </p:nvSpPr>
        <p:spPr>
          <a:xfrm>
            <a:off x="315613" y="2136497"/>
            <a:ext cx="11565028" cy="4072574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rgbClr val="1F497D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Font typeface="Arial"/>
              <a:buChar char="•"/>
              <a:tabLst>
                <a:tab pos="609585" algn="l"/>
              </a:tabLst>
            </a:pPr>
            <a:r>
              <a:rPr lang="es-ES" sz="1800" b="1" dirty="0">
                <a:solidFill>
                  <a:schemeClr val="bg1">
                    <a:lumMod val="50000"/>
                  </a:schemeClr>
                </a:solidFill>
                <a:latin typeface="212 Orion Sans" pitchFamily="2" charset="0"/>
              </a:rPr>
              <a:t>Sustracción patrimonial</a:t>
            </a:r>
            <a:r>
              <a:rPr lang="es-ES" sz="1800" dirty="0">
                <a:solidFill>
                  <a:schemeClr val="bg1">
                    <a:lumMod val="50000"/>
                  </a:schemeClr>
                </a:solidFill>
                <a:latin typeface="212 Orion Sans" pitchFamily="2" charset="0"/>
              </a:rPr>
              <a:t>: Sustraer ilegítimamente algún bien o valor de la posesión o patrimonio de la mujer.</a:t>
            </a:r>
          </a:p>
          <a:p>
            <a:pPr algn="just">
              <a:buFont typeface="Arial"/>
              <a:buChar char="•"/>
              <a:tabLst>
                <a:tab pos="609585" algn="l"/>
              </a:tabLst>
            </a:pPr>
            <a:r>
              <a:rPr lang="es-ES" sz="1800" b="1" dirty="0">
                <a:solidFill>
                  <a:schemeClr val="bg1">
                    <a:lumMod val="50000"/>
                  </a:schemeClr>
                </a:solidFill>
                <a:latin typeface="212 Orion Sans" pitchFamily="2" charset="0"/>
              </a:rPr>
              <a:t>Daño patrimonial</a:t>
            </a:r>
            <a:r>
              <a:rPr lang="es-ES" sz="1800" dirty="0">
                <a:solidFill>
                  <a:schemeClr val="bg1">
                    <a:lumMod val="50000"/>
                  </a:schemeClr>
                </a:solidFill>
                <a:latin typeface="212 Orion Sans" pitchFamily="2" charset="0"/>
              </a:rPr>
              <a:t>: Destruir, inutilizar, hacer desaparecer o dañar en cualquier forma, un bien en propiedad, posesión o tenencia de la mujer o un bien susceptible de ser ganancial.</a:t>
            </a:r>
          </a:p>
          <a:p>
            <a:pPr algn="just">
              <a:buFont typeface="Arial"/>
              <a:buChar char="•"/>
              <a:tabLst>
                <a:tab pos="609585" algn="l"/>
              </a:tabLst>
            </a:pPr>
            <a:r>
              <a:rPr lang="es-ES" sz="1800" b="1" dirty="0">
                <a:solidFill>
                  <a:schemeClr val="bg1">
                    <a:lumMod val="50000"/>
                  </a:schemeClr>
                </a:solidFill>
                <a:latin typeface="212 Orion Sans" pitchFamily="2" charset="0"/>
              </a:rPr>
              <a:t>Limitación al ejercicio del derecho de propiedad</a:t>
            </a:r>
            <a:r>
              <a:rPr lang="es-ES" sz="1800" dirty="0">
                <a:solidFill>
                  <a:schemeClr val="bg1">
                    <a:lumMod val="50000"/>
                  </a:schemeClr>
                </a:solidFill>
                <a:latin typeface="212 Orion Sans" pitchFamily="2" charset="0"/>
              </a:rPr>
              <a:t>: Impedir, limitar o prohibir el uso, el disfrute, la administración, la transformación, la enajenación o la disposición de uno o varios bienes que formen parte del patrimonio de la mujer.</a:t>
            </a:r>
          </a:p>
          <a:p>
            <a:pPr algn="just">
              <a:buFont typeface="Arial"/>
              <a:buChar char="•"/>
              <a:tabLst>
                <a:tab pos="609585" algn="l"/>
              </a:tabLst>
            </a:pPr>
            <a:r>
              <a:rPr lang="es-ES" sz="1800" b="1" dirty="0">
                <a:solidFill>
                  <a:schemeClr val="bg1">
                    <a:lumMod val="50000"/>
                  </a:schemeClr>
                </a:solidFill>
                <a:latin typeface="212 Orion Sans" pitchFamily="2" charset="0"/>
              </a:rPr>
              <a:t>Fraude de simulación sobre bienes susceptibles de ser gananciales</a:t>
            </a:r>
            <a:r>
              <a:rPr lang="es-ES" sz="1800" dirty="0">
                <a:solidFill>
                  <a:schemeClr val="bg1">
                    <a:lumMod val="50000"/>
                  </a:schemeClr>
                </a:solidFill>
                <a:latin typeface="212 Orion Sans" pitchFamily="2" charset="0"/>
              </a:rPr>
              <a:t>: Simular la realización de un acto, contrato, gestión, escrito legal o judicial, sobre bienes susceptibles de ser gananciales, en perjuicio de los derechos de la mujer. </a:t>
            </a:r>
          </a:p>
          <a:p>
            <a:pPr algn="just">
              <a:buFont typeface="Arial"/>
              <a:buChar char="•"/>
              <a:tabLst>
                <a:tab pos="609585" algn="l"/>
              </a:tabLst>
            </a:pPr>
            <a:r>
              <a:rPr lang="es-ES" sz="1800" b="1" dirty="0">
                <a:solidFill>
                  <a:schemeClr val="bg1">
                    <a:lumMod val="50000"/>
                  </a:schemeClr>
                </a:solidFill>
                <a:latin typeface="212 Orion Sans" pitchFamily="2" charset="0"/>
              </a:rPr>
              <a:t>Distracción de las utilidades de las actividades económicas familiares</a:t>
            </a:r>
            <a:r>
              <a:rPr lang="es-ES" sz="1800" dirty="0">
                <a:solidFill>
                  <a:schemeClr val="bg1">
                    <a:lumMod val="50000"/>
                  </a:schemeClr>
                </a:solidFill>
                <a:latin typeface="212 Orion Sans" pitchFamily="2" charset="0"/>
              </a:rPr>
              <a:t>: Sustraer unilateralmente las ganancias derivadas de una actividad económica familiar o disponer de ellas para su exclusivo beneficio personal y en perjuicio de los derechos de la mujer.</a:t>
            </a:r>
          </a:p>
          <a:p>
            <a:pPr algn="just">
              <a:buFont typeface="Arial"/>
              <a:buChar char="•"/>
              <a:tabLst>
                <a:tab pos="609585" algn="l"/>
              </a:tabLst>
            </a:pPr>
            <a:r>
              <a:rPr lang="es-ES" sz="1800" b="1" dirty="0">
                <a:solidFill>
                  <a:schemeClr val="bg1">
                    <a:lumMod val="50000"/>
                  </a:schemeClr>
                </a:solidFill>
                <a:latin typeface="212 Orion Sans" pitchFamily="2" charset="0"/>
              </a:rPr>
              <a:t>Explotación económica de la mujer</a:t>
            </a:r>
            <a:r>
              <a:rPr lang="es-ES" sz="1800" dirty="0">
                <a:solidFill>
                  <a:schemeClr val="bg1">
                    <a:lumMod val="50000"/>
                  </a:schemeClr>
                </a:solidFill>
                <a:latin typeface="212 Orion Sans" pitchFamily="2" charset="0"/>
              </a:rPr>
              <a:t>: Hacerse mantener total o parcialmente por la mujer, mediante el uso de la fuerza, la intimidación o la coacción. 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24A0A432-295B-DE4B-98DF-CC2DBD858EEE}"/>
              </a:ext>
            </a:extLst>
          </p:cNvPr>
          <p:cNvSpPr txBox="1"/>
          <p:nvPr/>
        </p:nvSpPr>
        <p:spPr>
          <a:xfrm>
            <a:off x="311359" y="1683725"/>
            <a:ext cx="71927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>
                <a:solidFill>
                  <a:srgbClr val="4BACC6"/>
                </a:solidFill>
                <a:latin typeface="212 Orion Sans" pitchFamily="2" charset="0"/>
              </a:rPr>
              <a:t>Delitos violencia patrimonial</a:t>
            </a:r>
          </a:p>
        </p:txBody>
      </p:sp>
      <p:sp>
        <p:nvSpPr>
          <p:cNvPr id="6" name="Título 1">
            <a:extLst>
              <a:ext uri="{FF2B5EF4-FFF2-40B4-BE49-F238E27FC236}">
                <a16:creationId xmlns:a16="http://schemas.microsoft.com/office/drawing/2014/main" id="{2279E212-27DA-5442-ACD4-936537CFCD17}"/>
              </a:ext>
            </a:extLst>
          </p:cNvPr>
          <p:cNvSpPr txBox="1">
            <a:spLocks/>
          </p:cNvSpPr>
          <p:nvPr/>
        </p:nvSpPr>
        <p:spPr>
          <a:xfrm>
            <a:off x="119984" y="-20778"/>
            <a:ext cx="11952031" cy="1325563"/>
          </a:xfrm>
        </p:spPr>
        <p:txBody>
          <a:bodyPr lIns="91440" tIns="45720" rIns="91440" bIns="45720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s-CR" sz="5400" b="1" dirty="0">
                <a:solidFill>
                  <a:schemeClr val="accent1"/>
                </a:solidFill>
                <a:latin typeface="Bigger Lemons" panose="02000500000000000000" pitchFamily="2" charset="77"/>
                <a:ea typeface="+mn-ea"/>
                <a:cs typeface="+mn-cs"/>
              </a:rPr>
              <a:t>Ley de Penalización de la Violencia </a:t>
            </a:r>
            <a:br>
              <a:rPr lang="es-CR" sz="5400" b="1" dirty="0">
                <a:solidFill>
                  <a:schemeClr val="accent1"/>
                </a:solidFill>
                <a:latin typeface="Bigger Lemons" panose="02000500000000000000" pitchFamily="2" charset="77"/>
                <a:ea typeface="+mn-ea"/>
                <a:cs typeface="+mn-cs"/>
              </a:rPr>
            </a:br>
            <a:r>
              <a:rPr lang="es-CR" sz="5400" b="1" dirty="0">
                <a:solidFill>
                  <a:schemeClr val="accent1"/>
                </a:solidFill>
                <a:latin typeface="Bigger Lemons" panose="02000500000000000000" pitchFamily="2" charset="77"/>
                <a:ea typeface="+mn-ea"/>
                <a:cs typeface="+mn-cs"/>
              </a:rPr>
              <a:t>contra las Mujeres</a:t>
            </a:r>
            <a:endParaRPr lang="es-ES" sz="5400" b="1" dirty="0">
              <a:solidFill>
                <a:schemeClr val="accent1"/>
              </a:solidFill>
              <a:latin typeface="Bigger Lemons" panose="02000500000000000000" pitchFamily="2" charset="77"/>
              <a:ea typeface="+mn-ea"/>
              <a:cs typeface="+mn-cs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AB389131-9550-4C4C-9A3D-91A312F4DBAB}"/>
              </a:ext>
            </a:extLst>
          </p:cNvPr>
          <p:cNvSpPr txBox="1"/>
          <p:nvPr/>
        </p:nvSpPr>
        <p:spPr>
          <a:xfrm>
            <a:off x="4267199" y="6325031"/>
            <a:ext cx="365760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R" sz="2800" b="1" dirty="0">
                <a:solidFill>
                  <a:schemeClr val="accent1"/>
                </a:solidFill>
                <a:latin typeface="212 Orion Sans" pitchFamily="2" charset="0"/>
              </a:rPr>
              <a:t>GÉNERO Y MOVILIDAD</a:t>
            </a:r>
          </a:p>
        </p:txBody>
      </p:sp>
    </p:spTree>
    <p:extLst>
      <p:ext uri="{BB962C8B-B14F-4D97-AF65-F5344CB8AC3E}">
        <p14:creationId xmlns:p14="http://schemas.microsoft.com/office/powerpoint/2010/main" val="315246419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>
            <a:extLst>
              <a:ext uri="{FF2B5EF4-FFF2-40B4-BE49-F238E27FC236}">
                <a16:creationId xmlns:a16="http://schemas.microsoft.com/office/drawing/2014/main" id="{00000000-0008-0000-0000-000002000000}"/>
              </a:ext>
            </a:extLst>
          </p:cNvPr>
          <p:cNvGraphicFramePr>
            <a:graphicFrameLocks/>
          </p:cNvGraphicFramePr>
          <p:nvPr/>
        </p:nvGraphicFramePr>
        <p:xfrm>
          <a:off x="201947" y="559552"/>
          <a:ext cx="11788106" cy="57388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4263610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ángulo 4"/>
          <p:cNvSpPr/>
          <p:nvPr/>
        </p:nvSpPr>
        <p:spPr>
          <a:xfrm>
            <a:off x="163155" y="5873116"/>
            <a:ext cx="983973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endParaRPr lang="es-ES" sz="2400" dirty="0">
              <a:solidFill>
                <a:schemeClr val="tx1">
                  <a:lumMod val="50000"/>
                  <a:lumOff val="50000"/>
                </a:schemeClr>
              </a:solidFill>
              <a:latin typeface="Avenir Next Condensed Medium"/>
              <a:cs typeface="Avenir Next Condensed Medium"/>
            </a:endParaRP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02B35AB9-1560-49B4-8D62-FB024C3653B9}"/>
              </a:ext>
            </a:extLst>
          </p:cNvPr>
          <p:cNvSpPr txBox="1"/>
          <p:nvPr/>
        </p:nvSpPr>
        <p:spPr>
          <a:xfrm>
            <a:off x="1" y="0"/>
            <a:ext cx="12192001" cy="840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r>
              <a:rPr lang="es-ES" sz="5400" b="1" dirty="0">
                <a:solidFill>
                  <a:schemeClr val="accent1"/>
                </a:solidFill>
                <a:latin typeface="Bigger Lemons" panose="02000500000000000000" pitchFamily="2" charset="77"/>
              </a:rPr>
              <a:t>LEY CONTRA LA VIOLENCIA DOMÉSTICA</a:t>
            </a:r>
          </a:p>
        </p:txBody>
      </p:sp>
      <p:sp>
        <p:nvSpPr>
          <p:cNvPr id="4" name="Marcador de contenido 2"/>
          <p:cNvSpPr txBox="1">
            <a:spLocks/>
          </p:cNvSpPr>
          <p:nvPr/>
        </p:nvSpPr>
        <p:spPr>
          <a:xfrm>
            <a:off x="301384" y="1217645"/>
            <a:ext cx="11462224" cy="3027249"/>
          </a:xfrm>
          <a:prstGeom prst="rect">
            <a:avLst/>
          </a:prstGeom>
        </p:spPr>
        <p:txBody>
          <a:bodyPr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rgbClr val="1F497D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/>
              <a:buChar char="•"/>
            </a:pPr>
            <a:r>
              <a:rPr lang="es-CR" sz="4000" dirty="0">
                <a:solidFill>
                  <a:srgbClr val="7F7F7F"/>
                </a:solidFill>
                <a:latin typeface="212 Orion Sans" pitchFamily="2" charset="0"/>
              </a:rPr>
              <a:t>Es una ley específica: regula Violencia Doméstica</a:t>
            </a:r>
          </a:p>
          <a:p>
            <a:pPr>
              <a:buFont typeface="Arial"/>
              <a:buChar char="•"/>
            </a:pPr>
            <a:r>
              <a:rPr lang="es-CR" sz="4000" dirty="0">
                <a:solidFill>
                  <a:srgbClr val="7F7F7F"/>
                </a:solidFill>
                <a:latin typeface="212 Orion Sans" pitchFamily="2" charset="0"/>
              </a:rPr>
              <a:t>Es genéricamente neutra: </a:t>
            </a:r>
            <a:r>
              <a:rPr lang="es-CR" sz="4000" b="1" dirty="0">
                <a:solidFill>
                  <a:schemeClr val="accent5"/>
                </a:solidFill>
                <a:latin typeface="212 Orion Sans" pitchFamily="2" charset="0"/>
              </a:rPr>
              <a:t>no reconoce impacto diferenciado de la Violencia conforme a las relaciones de poder</a:t>
            </a:r>
          </a:p>
          <a:p>
            <a:pPr>
              <a:buFont typeface="Arial"/>
              <a:buChar char="•"/>
            </a:pPr>
            <a:r>
              <a:rPr lang="es-CR" sz="4000" dirty="0">
                <a:solidFill>
                  <a:srgbClr val="7F7F7F"/>
                </a:solidFill>
                <a:latin typeface="212 Orion Sans" pitchFamily="2" charset="0"/>
              </a:rPr>
              <a:t>Es de corte expedito, prioritario, preventivo</a:t>
            </a:r>
          </a:p>
          <a:p>
            <a:pPr>
              <a:buFont typeface="Arial"/>
              <a:buChar char="•"/>
            </a:pPr>
            <a:r>
              <a:rPr lang="es-CR" sz="4000" dirty="0">
                <a:solidFill>
                  <a:srgbClr val="7F7F7F"/>
                </a:solidFill>
                <a:latin typeface="212 Orion Sans" pitchFamily="2" charset="0"/>
              </a:rPr>
              <a:t>Fines de la Ley: Protección</a:t>
            </a:r>
          </a:p>
          <a:p>
            <a:pPr>
              <a:buFont typeface="Arial"/>
              <a:buChar char="•"/>
            </a:pPr>
            <a:r>
              <a:rPr lang="es-CR" sz="4000" dirty="0">
                <a:solidFill>
                  <a:srgbClr val="7F7F7F"/>
                </a:solidFill>
                <a:latin typeface="212 Orion Sans" pitchFamily="2" charset="0"/>
              </a:rPr>
              <a:t>Establece 18 medidas de protección</a:t>
            </a:r>
          </a:p>
          <a:p>
            <a:pPr>
              <a:buFont typeface="Arial"/>
              <a:buChar char="•"/>
            </a:pPr>
            <a:endParaRPr lang="es-ES" sz="4000" dirty="0">
              <a:solidFill>
                <a:srgbClr val="7F7F7F"/>
              </a:solidFill>
              <a:latin typeface="212 Orion Sans" pitchFamily="2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5322FB39-9FA2-4B4E-B328-67A5537314F2}"/>
              </a:ext>
            </a:extLst>
          </p:cNvPr>
          <p:cNvSpPr txBox="1"/>
          <p:nvPr/>
        </p:nvSpPr>
        <p:spPr>
          <a:xfrm>
            <a:off x="4267199" y="6325031"/>
            <a:ext cx="365760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R" sz="2800" b="1" dirty="0">
                <a:solidFill>
                  <a:schemeClr val="accent1"/>
                </a:solidFill>
                <a:latin typeface="212 Orion Sans" pitchFamily="2" charset="0"/>
              </a:rPr>
              <a:t>GÉNERO Y MOVILIDAD</a:t>
            </a:r>
          </a:p>
        </p:txBody>
      </p:sp>
    </p:spTree>
    <p:extLst>
      <p:ext uri="{BB962C8B-B14F-4D97-AF65-F5344CB8AC3E}">
        <p14:creationId xmlns:p14="http://schemas.microsoft.com/office/powerpoint/2010/main" val="7975122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C1748EFF-C3BC-EC4B-B109-717EBA3366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8513"/>
            <a:ext cx="12192000" cy="5260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76830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87ED40DC-8096-284B-BEF7-13113D4E09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2916" y="1"/>
            <a:ext cx="9139084" cy="3483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F6B09898-D2DC-7143-BF22-E40E4BC33B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83087"/>
            <a:ext cx="9743768" cy="3373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970761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/>
        </p:nvSpPr>
        <p:spPr>
          <a:xfrm>
            <a:off x="-691272" y="2077419"/>
            <a:ext cx="6223000" cy="2644775"/>
          </a:xfrm>
          <a:custGeom>
            <a:avLst/>
            <a:gdLst>
              <a:gd name="connsiteX0" fmla="*/ 450850 w 6223000"/>
              <a:gd name="connsiteY0" fmla="*/ 0 h 2644775"/>
              <a:gd name="connsiteX1" fmla="*/ 2660650 w 6223000"/>
              <a:gd name="connsiteY1" fmla="*/ 0 h 2644775"/>
              <a:gd name="connsiteX2" fmla="*/ 2692401 w 6223000"/>
              <a:gd name="connsiteY2" fmla="*/ 3201 h 2644775"/>
              <a:gd name="connsiteX3" fmla="*/ 2724150 w 6223000"/>
              <a:gd name="connsiteY3" fmla="*/ 0 h 2644775"/>
              <a:gd name="connsiteX4" fmla="*/ 4933950 w 6223000"/>
              <a:gd name="connsiteY4" fmla="*/ 0 h 2644775"/>
              <a:gd name="connsiteX5" fmla="*/ 5384800 w 6223000"/>
              <a:gd name="connsiteY5" fmla="*/ 450850 h 2644775"/>
              <a:gd name="connsiteX6" fmla="*/ 4933950 w 6223000"/>
              <a:gd name="connsiteY6" fmla="*/ 901700 h 2644775"/>
              <a:gd name="connsiteX7" fmla="*/ 4716339 w 6223000"/>
              <a:gd name="connsiteY7" fmla="*/ 901700 h 2644775"/>
              <a:gd name="connsiteX8" fmla="*/ 4727070 w 6223000"/>
              <a:gd name="connsiteY8" fmla="*/ 921472 h 2644775"/>
              <a:gd name="connsiteX9" fmla="*/ 4753341 w 6223000"/>
              <a:gd name="connsiteY9" fmla="*/ 1006101 h 2644775"/>
              <a:gd name="connsiteX10" fmla="*/ 4759460 w 6223000"/>
              <a:gd name="connsiteY10" fmla="*/ 1066800 h 2644775"/>
              <a:gd name="connsiteX11" fmla="*/ 5772150 w 6223000"/>
              <a:gd name="connsiteY11" fmla="*/ 1066800 h 2644775"/>
              <a:gd name="connsiteX12" fmla="*/ 6223000 w 6223000"/>
              <a:gd name="connsiteY12" fmla="*/ 1517650 h 2644775"/>
              <a:gd name="connsiteX13" fmla="*/ 5772150 w 6223000"/>
              <a:gd name="connsiteY13" fmla="*/ 1968500 h 2644775"/>
              <a:gd name="connsiteX14" fmla="*/ 5575300 w 6223000"/>
              <a:gd name="connsiteY14" fmla="*/ 1968500 h 2644775"/>
              <a:gd name="connsiteX15" fmla="*/ 5124450 w 6223000"/>
              <a:gd name="connsiteY15" fmla="*/ 2419350 h 2644775"/>
              <a:gd name="connsiteX16" fmla="*/ 3271217 w 6223000"/>
              <a:gd name="connsiteY16" fmla="*/ 2419350 h 2644775"/>
              <a:gd name="connsiteX17" fmla="*/ 3256752 w 6223000"/>
              <a:gd name="connsiteY17" fmla="*/ 2446000 h 2644775"/>
              <a:gd name="connsiteX18" fmla="*/ 2882900 w 6223000"/>
              <a:gd name="connsiteY18" fmla="*/ 2644775 h 2644775"/>
              <a:gd name="connsiteX19" fmla="*/ 673100 w 6223000"/>
              <a:gd name="connsiteY19" fmla="*/ 2644775 h 2644775"/>
              <a:gd name="connsiteX20" fmla="*/ 222250 w 6223000"/>
              <a:gd name="connsiteY20" fmla="*/ 2193925 h 2644775"/>
              <a:gd name="connsiteX21" fmla="*/ 673100 w 6223000"/>
              <a:gd name="connsiteY21" fmla="*/ 1743075 h 2644775"/>
              <a:gd name="connsiteX22" fmla="*/ 1230390 w 6223000"/>
              <a:gd name="connsiteY22" fmla="*/ 1743075 h 2644775"/>
              <a:gd name="connsiteX23" fmla="*/ 1177560 w 6223000"/>
              <a:gd name="connsiteY23" fmla="*/ 1608512 h 2644775"/>
              <a:gd name="connsiteX24" fmla="*/ 1174481 w 6223000"/>
              <a:gd name="connsiteY24" fmla="*/ 1577975 h 2644775"/>
              <a:gd name="connsiteX25" fmla="*/ 793750 w 6223000"/>
              <a:gd name="connsiteY25" fmla="*/ 1577975 h 2644775"/>
              <a:gd name="connsiteX26" fmla="*/ 342900 w 6223000"/>
              <a:gd name="connsiteY26" fmla="*/ 1127125 h 2644775"/>
              <a:gd name="connsiteX27" fmla="*/ 378330 w 6223000"/>
              <a:gd name="connsiteY27" fmla="*/ 951634 h 2644775"/>
              <a:gd name="connsiteX28" fmla="*/ 407789 w 6223000"/>
              <a:gd name="connsiteY28" fmla="*/ 897359 h 2644775"/>
              <a:gd name="connsiteX29" fmla="*/ 359988 w 6223000"/>
              <a:gd name="connsiteY29" fmla="*/ 892540 h 2644775"/>
              <a:gd name="connsiteX30" fmla="*/ 0 w 6223000"/>
              <a:gd name="connsiteY30" fmla="*/ 450850 h 2644775"/>
              <a:gd name="connsiteX31" fmla="*/ 450850 w 6223000"/>
              <a:gd name="connsiteY31" fmla="*/ 0 h 2644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223000" h="2644775">
                <a:moveTo>
                  <a:pt x="450850" y="0"/>
                </a:moveTo>
                <a:lnTo>
                  <a:pt x="2660650" y="0"/>
                </a:lnTo>
                <a:lnTo>
                  <a:pt x="2692401" y="3201"/>
                </a:lnTo>
                <a:lnTo>
                  <a:pt x="2724150" y="0"/>
                </a:lnTo>
                <a:lnTo>
                  <a:pt x="4933950" y="0"/>
                </a:lnTo>
                <a:cubicBezTo>
                  <a:pt x="5182948" y="0"/>
                  <a:pt x="5384800" y="201852"/>
                  <a:pt x="5384800" y="450850"/>
                </a:cubicBezTo>
                <a:cubicBezTo>
                  <a:pt x="5384800" y="699848"/>
                  <a:pt x="5182948" y="901700"/>
                  <a:pt x="4933950" y="901700"/>
                </a:cubicBezTo>
                <a:lnTo>
                  <a:pt x="4716339" y="901700"/>
                </a:lnTo>
                <a:lnTo>
                  <a:pt x="4727070" y="921472"/>
                </a:lnTo>
                <a:cubicBezTo>
                  <a:pt x="4738477" y="948441"/>
                  <a:pt x="4747335" y="976752"/>
                  <a:pt x="4753341" y="1006101"/>
                </a:cubicBezTo>
                <a:lnTo>
                  <a:pt x="4759460" y="1066800"/>
                </a:lnTo>
                <a:lnTo>
                  <a:pt x="5772150" y="1066800"/>
                </a:lnTo>
                <a:cubicBezTo>
                  <a:pt x="6021148" y="1066800"/>
                  <a:pt x="6223000" y="1268652"/>
                  <a:pt x="6223000" y="1517650"/>
                </a:cubicBezTo>
                <a:cubicBezTo>
                  <a:pt x="6223000" y="1766648"/>
                  <a:pt x="6021148" y="1968500"/>
                  <a:pt x="5772150" y="1968500"/>
                </a:cubicBezTo>
                <a:lnTo>
                  <a:pt x="5575300" y="1968500"/>
                </a:lnTo>
                <a:cubicBezTo>
                  <a:pt x="5575300" y="2217498"/>
                  <a:pt x="5373448" y="2419350"/>
                  <a:pt x="5124450" y="2419350"/>
                </a:cubicBezTo>
                <a:lnTo>
                  <a:pt x="3271217" y="2419350"/>
                </a:lnTo>
                <a:lnTo>
                  <a:pt x="3256752" y="2446000"/>
                </a:lnTo>
                <a:cubicBezTo>
                  <a:pt x="3175731" y="2565927"/>
                  <a:pt x="3038524" y="2644775"/>
                  <a:pt x="2882900" y="2644775"/>
                </a:cubicBezTo>
                <a:lnTo>
                  <a:pt x="673100" y="2644775"/>
                </a:lnTo>
                <a:cubicBezTo>
                  <a:pt x="424102" y="2644775"/>
                  <a:pt x="222250" y="2442923"/>
                  <a:pt x="222250" y="2193925"/>
                </a:cubicBezTo>
                <a:cubicBezTo>
                  <a:pt x="222250" y="1944927"/>
                  <a:pt x="424102" y="1743075"/>
                  <a:pt x="673100" y="1743075"/>
                </a:cubicBezTo>
                <a:lnTo>
                  <a:pt x="1230390" y="1743075"/>
                </a:lnTo>
                <a:lnTo>
                  <a:pt x="1177560" y="1608512"/>
                </a:lnTo>
                <a:lnTo>
                  <a:pt x="1174481" y="1577975"/>
                </a:lnTo>
                <a:lnTo>
                  <a:pt x="793750" y="1577975"/>
                </a:lnTo>
                <a:cubicBezTo>
                  <a:pt x="544752" y="1577975"/>
                  <a:pt x="342900" y="1376123"/>
                  <a:pt x="342900" y="1127125"/>
                </a:cubicBezTo>
                <a:cubicBezTo>
                  <a:pt x="342900" y="1064876"/>
                  <a:pt x="355516" y="1005573"/>
                  <a:pt x="378330" y="951634"/>
                </a:cubicBezTo>
                <a:lnTo>
                  <a:pt x="407789" y="897359"/>
                </a:lnTo>
                <a:lnTo>
                  <a:pt x="359988" y="892540"/>
                </a:lnTo>
                <a:cubicBezTo>
                  <a:pt x="154543" y="850500"/>
                  <a:pt x="0" y="668723"/>
                  <a:pt x="0" y="450850"/>
                </a:cubicBezTo>
                <a:cubicBezTo>
                  <a:pt x="0" y="201852"/>
                  <a:pt x="201852" y="0"/>
                  <a:pt x="45085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E471F540-15A9-D948-93DB-AEB845656071}"/>
              </a:ext>
            </a:extLst>
          </p:cNvPr>
          <p:cNvSpPr txBox="1"/>
          <p:nvPr/>
        </p:nvSpPr>
        <p:spPr>
          <a:xfrm>
            <a:off x="4281714" y="6398026"/>
            <a:ext cx="365760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R" sz="2800" b="1" dirty="0">
                <a:solidFill>
                  <a:schemeClr val="accent1"/>
                </a:solidFill>
                <a:latin typeface="212 Orion Sans" pitchFamily="2" charset="0"/>
              </a:rPr>
              <a:t>GÉNERO Y MOVILIDAD</a:t>
            </a:r>
          </a:p>
        </p:txBody>
      </p:sp>
      <p:sp>
        <p:nvSpPr>
          <p:cNvPr id="29" name="Rectángulo 28">
            <a:extLst>
              <a:ext uri="{FF2B5EF4-FFF2-40B4-BE49-F238E27FC236}">
                <a16:creationId xmlns:a16="http://schemas.microsoft.com/office/drawing/2014/main" id="{95ED6BAE-0DCE-9C47-90F5-5EEC46DBAA19}"/>
              </a:ext>
            </a:extLst>
          </p:cNvPr>
          <p:cNvSpPr/>
          <p:nvPr/>
        </p:nvSpPr>
        <p:spPr>
          <a:xfrm>
            <a:off x="5746151" y="2364876"/>
            <a:ext cx="5390968" cy="31952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90000"/>
              </a:lnSpc>
              <a:spcAft>
                <a:spcPts val="600"/>
              </a:spcAft>
            </a:pPr>
            <a:r>
              <a:rPr lang="en-US" sz="2800" b="1" dirty="0">
                <a:latin typeface="212 Orion Sans" pitchFamily="2" charset="0"/>
                <a:cs typeface="Calibri" panose="020F0502020204030204" pitchFamily="34" charset="0"/>
              </a:rPr>
              <a:t>Toda </a:t>
            </a:r>
            <a:r>
              <a:rPr lang="en-US" sz="2800" b="1" dirty="0" err="1">
                <a:latin typeface="212 Orion Sans" pitchFamily="2" charset="0"/>
                <a:cs typeface="Calibri" panose="020F0502020204030204" pitchFamily="34" charset="0"/>
              </a:rPr>
              <a:t>conducta</a:t>
            </a:r>
            <a:r>
              <a:rPr lang="en-US" sz="2800" b="1" dirty="0">
                <a:latin typeface="212 Orion Sans" pitchFamily="2" charset="0"/>
                <a:cs typeface="Calibri" panose="020F0502020204030204" pitchFamily="34" charset="0"/>
              </a:rPr>
              <a:t> sexual, </a:t>
            </a:r>
            <a:r>
              <a:rPr lang="en-US" sz="2800" b="1" dirty="0" err="1">
                <a:latin typeface="212 Orion Sans" pitchFamily="2" charset="0"/>
                <a:cs typeface="Calibri" panose="020F0502020204030204" pitchFamily="34" charset="0"/>
              </a:rPr>
              <a:t>escrita</a:t>
            </a:r>
            <a:r>
              <a:rPr lang="en-US" sz="2800" b="1" dirty="0">
                <a:latin typeface="212 Orion Sans" pitchFamily="2" charset="0"/>
                <a:cs typeface="Calibri" panose="020F0502020204030204" pitchFamily="34" charset="0"/>
              </a:rPr>
              <a:t>, verbal no verbal o </a:t>
            </a:r>
            <a:r>
              <a:rPr lang="en-US" sz="2800" b="1" dirty="0" err="1">
                <a:latin typeface="212 Orion Sans" pitchFamily="2" charset="0"/>
                <a:cs typeface="Calibri" panose="020F0502020204030204" pitchFamily="34" charset="0"/>
              </a:rPr>
              <a:t>física</a:t>
            </a:r>
            <a:r>
              <a:rPr lang="en-US" sz="2800" b="1" dirty="0">
                <a:latin typeface="212 Orion Sans" pitchFamily="2" charset="0"/>
                <a:cs typeface="Calibri" panose="020F0502020204030204" pitchFamily="34" charset="0"/>
              </a:rPr>
              <a:t>) </a:t>
            </a:r>
            <a:r>
              <a:rPr lang="en-US" sz="2800" b="1" dirty="0" err="1">
                <a:latin typeface="212 Orion Sans" pitchFamily="2" charset="0"/>
                <a:cs typeface="Calibri" panose="020F0502020204030204" pitchFamily="34" charset="0"/>
              </a:rPr>
              <a:t>reiterada</a:t>
            </a:r>
            <a:r>
              <a:rPr lang="en-US" sz="2800" b="1" dirty="0">
                <a:latin typeface="212 Orion Sans" pitchFamily="2" charset="0"/>
                <a:cs typeface="Calibri" panose="020F0502020204030204" pitchFamily="34" charset="0"/>
              </a:rPr>
              <a:t> o </a:t>
            </a:r>
            <a:r>
              <a:rPr lang="en-US" sz="2800" b="1" dirty="0" err="1">
                <a:latin typeface="212 Orion Sans" pitchFamily="2" charset="0"/>
                <a:cs typeface="Calibri" panose="020F0502020204030204" pitchFamily="34" charset="0"/>
              </a:rPr>
              <a:t>asilada</a:t>
            </a:r>
            <a:r>
              <a:rPr lang="en-US" sz="2800" b="1" dirty="0">
                <a:latin typeface="212 Orion Sans" pitchFamily="2" charset="0"/>
                <a:cs typeface="Calibri" panose="020F0502020204030204" pitchFamily="34" charset="0"/>
              </a:rPr>
              <a:t>, </a:t>
            </a:r>
            <a:r>
              <a:rPr lang="en-US" sz="2800" b="1" dirty="0" err="1">
                <a:latin typeface="212 Orion Sans" pitchFamily="2" charset="0"/>
                <a:cs typeface="Calibri" panose="020F0502020204030204" pitchFamily="34" charset="0"/>
              </a:rPr>
              <a:t>indeseada</a:t>
            </a:r>
            <a:r>
              <a:rPr lang="en-US" sz="2800" b="1" dirty="0">
                <a:latin typeface="212 Orion Sans" pitchFamily="2" charset="0"/>
                <a:cs typeface="Calibri" panose="020F0502020204030204" pitchFamily="34" charset="0"/>
              </a:rPr>
              <a:t> por </a:t>
            </a:r>
            <a:r>
              <a:rPr lang="en-US" sz="2800" b="1" dirty="0" err="1">
                <a:latin typeface="212 Orion Sans" pitchFamily="2" charset="0"/>
                <a:cs typeface="Calibri" panose="020F0502020204030204" pitchFamily="34" charset="0"/>
              </a:rPr>
              <a:t>quien</a:t>
            </a:r>
            <a:r>
              <a:rPr lang="en-US" sz="2800" b="1" dirty="0">
                <a:latin typeface="212 Orion Sans" pitchFamily="2" charset="0"/>
                <a:cs typeface="Calibri" panose="020F0502020204030204" pitchFamily="34" charset="0"/>
              </a:rPr>
              <a:t> la </a:t>
            </a:r>
            <a:r>
              <a:rPr lang="en-US" sz="2800" b="1" dirty="0" err="1">
                <a:latin typeface="212 Orion Sans" pitchFamily="2" charset="0"/>
                <a:cs typeface="Calibri" panose="020F0502020204030204" pitchFamily="34" charset="0"/>
              </a:rPr>
              <a:t>recibe</a:t>
            </a:r>
            <a:r>
              <a:rPr lang="en-US" sz="2800" b="1" dirty="0">
                <a:latin typeface="212 Orion Sans" pitchFamily="2" charset="0"/>
                <a:cs typeface="Calibri" panose="020F0502020204030204" pitchFamily="34" charset="0"/>
              </a:rPr>
              <a:t>, que </a:t>
            </a:r>
            <a:r>
              <a:rPr lang="en-US" sz="2800" b="1" dirty="0" err="1">
                <a:latin typeface="212 Orion Sans" pitchFamily="2" charset="0"/>
                <a:cs typeface="Calibri" panose="020F0502020204030204" pitchFamily="34" charset="0"/>
              </a:rPr>
              <a:t>provoque</a:t>
            </a:r>
            <a:r>
              <a:rPr lang="en-US" sz="2800" b="1" dirty="0">
                <a:latin typeface="212 Orion Sans" pitchFamily="2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212 Orion Sans" pitchFamily="2" charset="0"/>
                <a:cs typeface="Calibri" panose="020F0502020204030204" pitchFamily="34" charset="0"/>
              </a:rPr>
              <a:t>interferencia</a:t>
            </a:r>
            <a:r>
              <a:rPr lang="en-US" sz="2800" b="1" dirty="0">
                <a:latin typeface="212 Orion Sans" pitchFamily="2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212 Orion Sans" pitchFamily="2" charset="0"/>
                <a:cs typeface="Calibri" panose="020F0502020204030204" pitchFamily="34" charset="0"/>
              </a:rPr>
              <a:t>sustancial</a:t>
            </a:r>
            <a:r>
              <a:rPr lang="en-US" sz="2800" b="1" dirty="0">
                <a:latin typeface="212 Orion Sans" pitchFamily="2" charset="0"/>
                <a:cs typeface="Calibri" panose="020F0502020204030204" pitchFamily="34" charset="0"/>
              </a:rPr>
              <a:t> con el </a:t>
            </a:r>
            <a:r>
              <a:rPr lang="en-US" sz="2800" b="1" dirty="0" err="1">
                <a:latin typeface="212 Orion Sans" pitchFamily="2" charset="0"/>
                <a:cs typeface="Calibri" panose="020F0502020204030204" pitchFamily="34" charset="0"/>
              </a:rPr>
              <a:t>desempeño</a:t>
            </a:r>
            <a:r>
              <a:rPr lang="en-US" sz="2800" b="1" dirty="0">
                <a:latin typeface="212 Orion Sans" pitchFamily="2" charset="0"/>
                <a:cs typeface="Calibri" panose="020F0502020204030204" pitchFamily="34" charset="0"/>
              </a:rPr>
              <a:t> del </a:t>
            </a:r>
            <a:r>
              <a:rPr lang="en-US" sz="2800" b="1" dirty="0" err="1">
                <a:latin typeface="212 Orion Sans" pitchFamily="2" charset="0"/>
                <a:cs typeface="Calibri" panose="020F0502020204030204" pitchFamily="34" charset="0"/>
              </a:rPr>
              <a:t>trabajo</a:t>
            </a:r>
            <a:r>
              <a:rPr lang="en-US" sz="2800" b="1" dirty="0">
                <a:latin typeface="212 Orion Sans" pitchFamily="2" charset="0"/>
                <a:cs typeface="Calibri" panose="020F0502020204030204" pitchFamily="34" charset="0"/>
              </a:rPr>
              <a:t> de una persona o cree un </a:t>
            </a:r>
            <a:r>
              <a:rPr lang="en-US" sz="2800" b="1" dirty="0" err="1">
                <a:latin typeface="212 Orion Sans" pitchFamily="2" charset="0"/>
                <a:cs typeface="Calibri" panose="020F0502020204030204" pitchFamily="34" charset="0"/>
              </a:rPr>
              <a:t>ambiente</a:t>
            </a:r>
            <a:r>
              <a:rPr lang="en-US" sz="2800" b="1" dirty="0">
                <a:latin typeface="212 Orion Sans" pitchFamily="2" charset="0"/>
                <a:cs typeface="Calibri" panose="020F0502020204030204" pitchFamily="34" charset="0"/>
              </a:rPr>
              <a:t> de </a:t>
            </a:r>
            <a:r>
              <a:rPr lang="en-US" sz="2800" b="1" dirty="0" err="1">
                <a:latin typeface="212 Orion Sans" pitchFamily="2" charset="0"/>
                <a:cs typeface="Calibri" panose="020F0502020204030204" pitchFamily="34" charset="0"/>
              </a:rPr>
              <a:t>trabajo</a:t>
            </a:r>
            <a:r>
              <a:rPr lang="en-US" sz="2800" b="1" dirty="0">
                <a:latin typeface="212 Orion Sans" pitchFamily="2" charset="0"/>
                <a:cs typeface="Calibri" panose="020F0502020204030204" pitchFamily="34" charset="0"/>
              </a:rPr>
              <a:t> </a:t>
            </a:r>
            <a:r>
              <a:rPr lang="en-US" sz="2800" b="1" dirty="0" err="1">
                <a:latin typeface="212 Orion Sans" pitchFamily="2" charset="0"/>
                <a:cs typeface="Calibri" panose="020F0502020204030204" pitchFamily="34" charset="0"/>
              </a:rPr>
              <a:t>intimidante</a:t>
            </a:r>
            <a:r>
              <a:rPr lang="en-US" sz="2800" b="1" dirty="0">
                <a:latin typeface="212 Orion Sans" pitchFamily="2" charset="0"/>
                <a:cs typeface="Calibri" panose="020F0502020204030204" pitchFamily="34" charset="0"/>
              </a:rPr>
              <a:t>, </a:t>
            </a:r>
            <a:r>
              <a:rPr lang="en-US" sz="2800" b="1" dirty="0" err="1">
                <a:latin typeface="212 Orion Sans" pitchFamily="2" charset="0"/>
                <a:cs typeface="Calibri" panose="020F0502020204030204" pitchFamily="34" charset="0"/>
              </a:rPr>
              <a:t>hostil</a:t>
            </a:r>
            <a:r>
              <a:rPr lang="en-US" sz="2800" b="1" dirty="0">
                <a:latin typeface="212 Orion Sans" pitchFamily="2" charset="0"/>
                <a:cs typeface="Calibri" panose="020F0502020204030204" pitchFamily="34" charset="0"/>
              </a:rPr>
              <a:t> u </a:t>
            </a:r>
            <a:r>
              <a:rPr lang="en-US" sz="2800" b="1" dirty="0" err="1">
                <a:latin typeface="212 Orion Sans" pitchFamily="2" charset="0"/>
                <a:cs typeface="Calibri" panose="020F0502020204030204" pitchFamily="34" charset="0"/>
              </a:rPr>
              <a:t>ofensivo</a:t>
            </a:r>
            <a:r>
              <a:rPr lang="en-US" sz="2800" b="1" dirty="0">
                <a:latin typeface="212 Orion Sans" pitchFamily="2" charset="0"/>
                <a:cs typeface="Calibri" panose="020F0502020204030204" pitchFamily="34" charset="0"/>
              </a:rPr>
              <a:t> para el </a:t>
            </a:r>
            <a:r>
              <a:rPr lang="en-US" sz="2800" b="1" dirty="0" err="1">
                <a:latin typeface="212 Orion Sans" pitchFamily="2" charset="0"/>
                <a:cs typeface="Calibri" panose="020F0502020204030204" pitchFamily="34" charset="0"/>
              </a:rPr>
              <a:t>bienestar</a:t>
            </a:r>
            <a:r>
              <a:rPr lang="en-US" sz="2800" b="1" dirty="0">
                <a:latin typeface="212 Orion Sans" pitchFamily="2" charset="0"/>
                <a:cs typeface="Calibri" panose="020F0502020204030204" pitchFamily="34" charset="0"/>
              </a:rPr>
              <a:t> personal o </a:t>
            </a:r>
            <a:r>
              <a:rPr lang="en-US" sz="2800" b="1" dirty="0" err="1">
                <a:latin typeface="212 Orion Sans" pitchFamily="2" charset="0"/>
                <a:cs typeface="Calibri" panose="020F0502020204030204" pitchFamily="34" charset="0"/>
              </a:rPr>
              <a:t>institucional</a:t>
            </a:r>
            <a:r>
              <a:rPr lang="en-US" sz="2800" b="1" dirty="0">
                <a:latin typeface="212 Orion Sans" pitchFamily="2" charset="0"/>
                <a:cs typeface="Calibri" panose="020F0502020204030204" pitchFamily="34" charset="0"/>
              </a:rPr>
              <a:t>.</a:t>
            </a:r>
          </a:p>
        </p:txBody>
      </p:sp>
      <p:sp>
        <p:nvSpPr>
          <p:cNvPr id="30" name="TextBox 2">
            <a:extLst>
              <a:ext uri="{FF2B5EF4-FFF2-40B4-BE49-F238E27FC236}">
                <a16:creationId xmlns:a16="http://schemas.microsoft.com/office/drawing/2014/main" id="{EA3CE22C-77F6-7B49-AF48-2FD346D82845}"/>
              </a:ext>
            </a:extLst>
          </p:cNvPr>
          <p:cNvSpPr txBox="1"/>
          <p:nvPr/>
        </p:nvSpPr>
        <p:spPr>
          <a:xfrm>
            <a:off x="4691270" y="639339"/>
            <a:ext cx="75007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err="1">
                <a:solidFill>
                  <a:schemeClr val="accent1"/>
                </a:solidFill>
                <a:latin typeface="Bigger Lemons" panose="02000500000000000000" pitchFamily="2" charset="77"/>
              </a:rPr>
              <a:t>Hostigamiento</a:t>
            </a:r>
            <a:r>
              <a:rPr lang="en-US" sz="6000" b="1" dirty="0">
                <a:solidFill>
                  <a:schemeClr val="accent1"/>
                </a:solidFill>
                <a:latin typeface="Bigger Lemons" panose="02000500000000000000" pitchFamily="2" charset="77"/>
              </a:rPr>
              <a:t> sexual</a:t>
            </a:r>
          </a:p>
        </p:txBody>
      </p:sp>
      <p:pic>
        <p:nvPicPr>
          <p:cNvPr id="7" name="Marcador de posición de imagen 6">
            <a:extLst>
              <a:ext uri="{FF2B5EF4-FFF2-40B4-BE49-F238E27FC236}">
                <a16:creationId xmlns:a16="http://schemas.microsoft.com/office/drawing/2014/main" id="{F5A5E12C-3F6F-5E45-9680-CA4BC05E3AA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04" r="2190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3255489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/>
        </p:nvSpPr>
        <p:spPr>
          <a:xfrm>
            <a:off x="-691272" y="2077419"/>
            <a:ext cx="6223000" cy="2644775"/>
          </a:xfrm>
          <a:custGeom>
            <a:avLst/>
            <a:gdLst>
              <a:gd name="connsiteX0" fmla="*/ 450850 w 6223000"/>
              <a:gd name="connsiteY0" fmla="*/ 0 h 2644775"/>
              <a:gd name="connsiteX1" fmla="*/ 2660650 w 6223000"/>
              <a:gd name="connsiteY1" fmla="*/ 0 h 2644775"/>
              <a:gd name="connsiteX2" fmla="*/ 2692401 w 6223000"/>
              <a:gd name="connsiteY2" fmla="*/ 3201 h 2644775"/>
              <a:gd name="connsiteX3" fmla="*/ 2724150 w 6223000"/>
              <a:gd name="connsiteY3" fmla="*/ 0 h 2644775"/>
              <a:gd name="connsiteX4" fmla="*/ 4933950 w 6223000"/>
              <a:gd name="connsiteY4" fmla="*/ 0 h 2644775"/>
              <a:gd name="connsiteX5" fmla="*/ 5384800 w 6223000"/>
              <a:gd name="connsiteY5" fmla="*/ 450850 h 2644775"/>
              <a:gd name="connsiteX6" fmla="*/ 4933950 w 6223000"/>
              <a:gd name="connsiteY6" fmla="*/ 901700 h 2644775"/>
              <a:gd name="connsiteX7" fmla="*/ 4716339 w 6223000"/>
              <a:gd name="connsiteY7" fmla="*/ 901700 h 2644775"/>
              <a:gd name="connsiteX8" fmla="*/ 4727070 w 6223000"/>
              <a:gd name="connsiteY8" fmla="*/ 921472 h 2644775"/>
              <a:gd name="connsiteX9" fmla="*/ 4753341 w 6223000"/>
              <a:gd name="connsiteY9" fmla="*/ 1006101 h 2644775"/>
              <a:gd name="connsiteX10" fmla="*/ 4759460 w 6223000"/>
              <a:gd name="connsiteY10" fmla="*/ 1066800 h 2644775"/>
              <a:gd name="connsiteX11" fmla="*/ 5772150 w 6223000"/>
              <a:gd name="connsiteY11" fmla="*/ 1066800 h 2644775"/>
              <a:gd name="connsiteX12" fmla="*/ 6223000 w 6223000"/>
              <a:gd name="connsiteY12" fmla="*/ 1517650 h 2644775"/>
              <a:gd name="connsiteX13" fmla="*/ 5772150 w 6223000"/>
              <a:gd name="connsiteY13" fmla="*/ 1968500 h 2644775"/>
              <a:gd name="connsiteX14" fmla="*/ 5575300 w 6223000"/>
              <a:gd name="connsiteY14" fmla="*/ 1968500 h 2644775"/>
              <a:gd name="connsiteX15" fmla="*/ 5124450 w 6223000"/>
              <a:gd name="connsiteY15" fmla="*/ 2419350 h 2644775"/>
              <a:gd name="connsiteX16" fmla="*/ 3271217 w 6223000"/>
              <a:gd name="connsiteY16" fmla="*/ 2419350 h 2644775"/>
              <a:gd name="connsiteX17" fmla="*/ 3256752 w 6223000"/>
              <a:gd name="connsiteY17" fmla="*/ 2446000 h 2644775"/>
              <a:gd name="connsiteX18" fmla="*/ 2882900 w 6223000"/>
              <a:gd name="connsiteY18" fmla="*/ 2644775 h 2644775"/>
              <a:gd name="connsiteX19" fmla="*/ 673100 w 6223000"/>
              <a:gd name="connsiteY19" fmla="*/ 2644775 h 2644775"/>
              <a:gd name="connsiteX20" fmla="*/ 222250 w 6223000"/>
              <a:gd name="connsiteY20" fmla="*/ 2193925 h 2644775"/>
              <a:gd name="connsiteX21" fmla="*/ 673100 w 6223000"/>
              <a:gd name="connsiteY21" fmla="*/ 1743075 h 2644775"/>
              <a:gd name="connsiteX22" fmla="*/ 1230390 w 6223000"/>
              <a:gd name="connsiteY22" fmla="*/ 1743075 h 2644775"/>
              <a:gd name="connsiteX23" fmla="*/ 1177560 w 6223000"/>
              <a:gd name="connsiteY23" fmla="*/ 1608512 h 2644775"/>
              <a:gd name="connsiteX24" fmla="*/ 1174481 w 6223000"/>
              <a:gd name="connsiteY24" fmla="*/ 1577975 h 2644775"/>
              <a:gd name="connsiteX25" fmla="*/ 793750 w 6223000"/>
              <a:gd name="connsiteY25" fmla="*/ 1577975 h 2644775"/>
              <a:gd name="connsiteX26" fmla="*/ 342900 w 6223000"/>
              <a:gd name="connsiteY26" fmla="*/ 1127125 h 2644775"/>
              <a:gd name="connsiteX27" fmla="*/ 378330 w 6223000"/>
              <a:gd name="connsiteY27" fmla="*/ 951634 h 2644775"/>
              <a:gd name="connsiteX28" fmla="*/ 407789 w 6223000"/>
              <a:gd name="connsiteY28" fmla="*/ 897359 h 2644775"/>
              <a:gd name="connsiteX29" fmla="*/ 359988 w 6223000"/>
              <a:gd name="connsiteY29" fmla="*/ 892540 h 2644775"/>
              <a:gd name="connsiteX30" fmla="*/ 0 w 6223000"/>
              <a:gd name="connsiteY30" fmla="*/ 450850 h 2644775"/>
              <a:gd name="connsiteX31" fmla="*/ 450850 w 6223000"/>
              <a:gd name="connsiteY31" fmla="*/ 0 h 2644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223000" h="2644775">
                <a:moveTo>
                  <a:pt x="450850" y="0"/>
                </a:moveTo>
                <a:lnTo>
                  <a:pt x="2660650" y="0"/>
                </a:lnTo>
                <a:lnTo>
                  <a:pt x="2692401" y="3201"/>
                </a:lnTo>
                <a:lnTo>
                  <a:pt x="2724150" y="0"/>
                </a:lnTo>
                <a:lnTo>
                  <a:pt x="4933950" y="0"/>
                </a:lnTo>
                <a:cubicBezTo>
                  <a:pt x="5182948" y="0"/>
                  <a:pt x="5384800" y="201852"/>
                  <a:pt x="5384800" y="450850"/>
                </a:cubicBezTo>
                <a:cubicBezTo>
                  <a:pt x="5384800" y="699848"/>
                  <a:pt x="5182948" y="901700"/>
                  <a:pt x="4933950" y="901700"/>
                </a:cubicBezTo>
                <a:lnTo>
                  <a:pt x="4716339" y="901700"/>
                </a:lnTo>
                <a:lnTo>
                  <a:pt x="4727070" y="921472"/>
                </a:lnTo>
                <a:cubicBezTo>
                  <a:pt x="4738477" y="948441"/>
                  <a:pt x="4747335" y="976752"/>
                  <a:pt x="4753341" y="1006101"/>
                </a:cubicBezTo>
                <a:lnTo>
                  <a:pt x="4759460" y="1066800"/>
                </a:lnTo>
                <a:lnTo>
                  <a:pt x="5772150" y="1066800"/>
                </a:lnTo>
                <a:cubicBezTo>
                  <a:pt x="6021148" y="1066800"/>
                  <a:pt x="6223000" y="1268652"/>
                  <a:pt x="6223000" y="1517650"/>
                </a:cubicBezTo>
                <a:cubicBezTo>
                  <a:pt x="6223000" y="1766648"/>
                  <a:pt x="6021148" y="1968500"/>
                  <a:pt x="5772150" y="1968500"/>
                </a:cubicBezTo>
                <a:lnTo>
                  <a:pt x="5575300" y="1968500"/>
                </a:lnTo>
                <a:cubicBezTo>
                  <a:pt x="5575300" y="2217498"/>
                  <a:pt x="5373448" y="2419350"/>
                  <a:pt x="5124450" y="2419350"/>
                </a:cubicBezTo>
                <a:lnTo>
                  <a:pt x="3271217" y="2419350"/>
                </a:lnTo>
                <a:lnTo>
                  <a:pt x="3256752" y="2446000"/>
                </a:lnTo>
                <a:cubicBezTo>
                  <a:pt x="3175731" y="2565927"/>
                  <a:pt x="3038524" y="2644775"/>
                  <a:pt x="2882900" y="2644775"/>
                </a:cubicBezTo>
                <a:lnTo>
                  <a:pt x="673100" y="2644775"/>
                </a:lnTo>
                <a:cubicBezTo>
                  <a:pt x="424102" y="2644775"/>
                  <a:pt x="222250" y="2442923"/>
                  <a:pt x="222250" y="2193925"/>
                </a:cubicBezTo>
                <a:cubicBezTo>
                  <a:pt x="222250" y="1944927"/>
                  <a:pt x="424102" y="1743075"/>
                  <a:pt x="673100" y="1743075"/>
                </a:cubicBezTo>
                <a:lnTo>
                  <a:pt x="1230390" y="1743075"/>
                </a:lnTo>
                <a:lnTo>
                  <a:pt x="1177560" y="1608512"/>
                </a:lnTo>
                <a:lnTo>
                  <a:pt x="1174481" y="1577975"/>
                </a:lnTo>
                <a:lnTo>
                  <a:pt x="793750" y="1577975"/>
                </a:lnTo>
                <a:cubicBezTo>
                  <a:pt x="544752" y="1577975"/>
                  <a:pt x="342900" y="1376123"/>
                  <a:pt x="342900" y="1127125"/>
                </a:cubicBezTo>
                <a:cubicBezTo>
                  <a:pt x="342900" y="1064876"/>
                  <a:pt x="355516" y="1005573"/>
                  <a:pt x="378330" y="951634"/>
                </a:cubicBezTo>
                <a:lnTo>
                  <a:pt x="407789" y="897359"/>
                </a:lnTo>
                <a:lnTo>
                  <a:pt x="359988" y="892540"/>
                </a:lnTo>
                <a:cubicBezTo>
                  <a:pt x="154543" y="850500"/>
                  <a:pt x="0" y="668723"/>
                  <a:pt x="0" y="450850"/>
                </a:cubicBezTo>
                <a:cubicBezTo>
                  <a:pt x="0" y="201852"/>
                  <a:pt x="201852" y="0"/>
                  <a:pt x="45085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E471F540-15A9-D948-93DB-AEB845656071}"/>
              </a:ext>
            </a:extLst>
          </p:cNvPr>
          <p:cNvSpPr txBox="1"/>
          <p:nvPr/>
        </p:nvSpPr>
        <p:spPr>
          <a:xfrm>
            <a:off x="4281714" y="6398026"/>
            <a:ext cx="365760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R" sz="2800" b="1" dirty="0">
                <a:solidFill>
                  <a:schemeClr val="accent1"/>
                </a:solidFill>
                <a:latin typeface="212 Orion Sans" pitchFamily="2" charset="0"/>
              </a:rPr>
              <a:t>GÉNERO Y MOVILIDAD</a:t>
            </a:r>
          </a:p>
        </p:txBody>
      </p:sp>
      <p:sp>
        <p:nvSpPr>
          <p:cNvPr id="29" name="Rectángulo 28">
            <a:extLst>
              <a:ext uri="{FF2B5EF4-FFF2-40B4-BE49-F238E27FC236}">
                <a16:creationId xmlns:a16="http://schemas.microsoft.com/office/drawing/2014/main" id="{95ED6BAE-0DCE-9C47-90F5-5EEC46DBAA19}"/>
              </a:ext>
            </a:extLst>
          </p:cNvPr>
          <p:cNvSpPr/>
          <p:nvPr/>
        </p:nvSpPr>
        <p:spPr>
          <a:xfrm>
            <a:off x="5746150" y="1691646"/>
            <a:ext cx="6038571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800" dirty="0">
                <a:latin typeface="212 Orion Sans" pitchFamily="2" charset="0"/>
                <a:ea typeface="Cambria" panose="02040503050406030204" pitchFamily="18" charset="0"/>
                <a:cs typeface="Calibri" panose="020F0502020204030204" pitchFamily="34" charset="0"/>
              </a:rPr>
              <a:t>La violencia simbólica contra las mujeres está constituida por la emisión de mensajes, iconos o signos que </a:t>
            </a:r>
            <a:r>
              <a:rPr lang="es-ES" sz="2800" b="1" dirty="0">
                <a:solidFill>
                  <a:schemeClr val="accent2"/>
                </a:solidFill>
                <a:latin typeface="212 Orion Sans" pitchFamily="2" charset="0"/>
                <a:ea typeface="Cambria" panose="02040503050406030204" pitchFamily="18" charset="0"/>
                <a:cs typeface="Calibri" panose="020F0502020204030204" pitchFamily="34" charset="0"/>
              </a:rPr>
              <a:t>transmiten y reproducen relaciones de dominación, desigualdad y discriminación </a:t>
            </a:r>
            <a:r>
              <a:rPr lang="es-ES" sz="2800" dirty="0">
                <a:latin typeface="212 Orion Sans" pitchFamily="2" charset="0"/>
                <a:ea typeface="Cambria" panose="02040503050406030204" pitchFamily="18" charset="0"/>
                <a:cs typeface="Calibri" panose="020F0502020204030204" pitchFamily="34" charset="0"/>
              </a:rPr>
              <a:t>que naturalizan o justifican la subordinación y la violencia contra las mujeres en la sociedad. Son muchos los mensajes que se transmiten en este tipo de violencia, entre éstos se pueden destacar tres:</a:t>
            </a:r>
            <a:endParaRPr lang="es-CR" sz="2800" dirty="0">
              <a:latin typeface="212 Orion Sans" pitchFamily="2" charset="0"/>
              <a:ea typeface="Cambria" panose="02040503050406030204" pitchFamily="18" charset="0"/>
              <a:cs typeface="Calibri" panose="020F0502020204030204" pitchFamily="34" charset="0"/>
            </a:endParaRPr>
          </a:p>
        </p:txBody>
      </p:sp>
      <p:sp>
        <p:nvSpPr>
          <p:cNvPr id="30" name="TextBox 2">
            <a:extLst>
              <a:ext uri="{FF2B5EF4-FFF2-40B4-BE49-F238E27FC236}">
                <a16:creationId xmlns:a16="http://schemas.microsoft.com/office/drawing/2014/main" id="{EA3CE22C-77F6-7B49-AF48-2FD346D82845}"/>
              </a:ext>
            </a:extLst>
          </p:cNvPr>
          <p:cNvSpPr txBox="1"/>
          <p:nvPr/>
        </p:nvSpPr>
        <p:spPr>
          <a:xfrm>
            <a:off x="4691270" y="239884"/>
            <a:ext cx="75007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 err="1">
                <a:solidFill>
                  <a:schemeClr val="accent1"/>
                </a:solidFill>
                <a:latin typeface="Bigger Lemons" panose="02000500000000000000" pitchFamily="2" charset="77"/>
              </a:rPr>
              <a:t>Violencia</a:t>
            </a:r>
            <a:r>
              <a:rPr lang="en-US" sz="7200" b="1" dirty="0">
                <a:solidFill>
                  <a:schemeClr val="accent1"/>
                </a:solidFill>
                <a:latin typeface="Bigger Lemons" panose="02000500000000000000" pitchFamily="2" charset="77"/>
              </a:rPr>
              <a:t> </a:t>
            </a:r>
            <a:r>
              <a:rPr lang="en-US" sz="7200" b="1" dirty="0" err="1">
                <a:solidFill>
                  <a:schemeClr val="accent1"/>
                </a:solidFill>
                <a:latin typeface="Bigger Lemons" panose="02000500000000000000" pitchFamily="2" charset="77"/>
              </a:rPr>
              <a:t>simbólica</a:t>
            </a:r>
            <a:endParaRPr lang="en-US" sz="7200" b="1" dirty="0">
              <a:solidFill>
                <a:schemeClr val="accent1"/>
              </a:solidFill>
              <a:latin typeface="Bigger Lemons" panose="02000500000000000000" pitchFamily="2" charset="77"/>
            </a:endParaRPr>
          </a:p>
        </p:txBody>
      </p:sp>
      <p:pic>
        <p:nvPicPr>
          <p:cNvPr id="6" name="Marcador de posición de imagen 5">
            <a:extLst>
              <a:ext uri="{FF2B5EF4-FFF2-40B4-BE49-F238E27FC236}">
                <a16:creationId xmlns:a16="http://schemas.microsoft.com/office/drawing/2014/main" id="{75A7CEC9-6D9F-684F-9AE7-880E6F2CBA0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04" r="2110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891548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189266" y="15553"/>
            <a:ext cx="71512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accent1"/>
                </a:solidFill>
                <a:latin typeface="Bigger Lemons" panose="02000500000000000000" pitchFamily="2" charset="77"/>
              </a:rPr>
              <a:t>La </a:t>
            </a:r>
            <a:r>
              <a:rPr lang="en-US" sz="3200" b="1" dirty="0" err="1">
                <a:solidFill>
                  <a:schemeClr val="accent1"/>
                </a:solidFill>
                <a:latin typeface="Bigger Lemons" panose="02000500000000000000" pitchFamily="2" charset="77"/>
              </a:rPr>
              <a:t>gente</a:t>
            </a:r>
            <a:r>
              <a:rPr lang="en-US" sz="3200" b="1" dirty="0">
                <a:solidFill>
                  <a:schemeClr val="accent1"/>
                </a:solidFill>
                <a:latin typeface="Bigger Lemons" panose="02000500000000000000" pitchFamily="2" charset="77"/>
              </a:rPr>
              <a:t> </a:t>
            </a:r>
            <a:r>
              <a:rPr lang="en-US" sz="3200" b="1" dirty="0" err="1">
                <a:solidFill>
                  <a:schemeClr val="accent1"/>
                </a:solidFill>
                <a:latin typeface="Bigger Lemons" panose="02000500000000000000" pitchFamily="2" charset="77"/>
              </a:rPr>
              <a:t>tiene</a:t>
            </a:r>
            <a:r>
              <a:rPr lang="en-US" sz="3200" b="1" dirty="0">
                <a:solidFill>
                  <a:schemeClr val="accent1"/>
                </a:solidFill>
                <a:latin typeface="Bigger Lemons" panose="02000500000000000000" pitchFamily="2" charset="77"/>
              </a:rPr>
              <a:t> ideas </a:t>
            </a:r>
            <a:r>
              <a:rPr lang="en-US" sz="3200" b="1" dirty="0" err="1">
                <a:solidFill>
                  <a:schemeClr val="accent1"/>
                </a:solidFill>
                <a:latin typeface="Bigger Lemons" panose="02000500000000000000" pitchFamily="2" charset="77"/>
              </a:rPr>
              <a:t>equivocadas</a:t>
            </a:r>
            <a:endParaRPr lang="en-US" sz="3200" b="1" dirty="0">
              <a:solidFill>
                <a:schemeClr val="accent1"/>
              </a:solidFill>
              <a:latin typeface="Bigger Lemons" panose="02000500000000000000" pitchFamily="2" charset="77"/>
            </a:endParaRPr>
          </a:p>
        </p:txBody>
      </p:sp>
      <p:pic>
        <p:nvPicPr>
          <p:cNvPr id="4" name="Marcador de posición de imagen 3">
            <a:extLst>
              <a:ext uri="{FF2B5EF4-FFF2-40B4-BE49-F238E27FC236}">
                <a16:creationId xmlns:a16="http://schemas.microsoft.com/office/drawing/2014/main" id="{9DE05889-80A4-254F-898F-9F83BB2FC60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7" r="5467"/>
          <a:stretch>
            <a:fillRect/>
          </a:stretch>
        </p:blipFill>
        <p:spPr/>
      </p:pic>
      <p:sp>
        <p:nvSpPr>
          <p:cNvPr id="26" name="CuadroTexto 25">
            <a:extLst>
              <a:ext uri="{FF2B5EF4-FFF2-40B4-BE49-F238E27FC236}">
                <a16:creationId xmlns:a16="http://schemas.microsoft.com/office/drawing/2014/main" id="{3285FF44-DD89-624A-BEF5-BF6FFE5E1DB5}"/>
              </a:ext>
            </a:extLst>
          </p:cNvPr>
          <p:cNvSpPr txBox="1"/>
          <p:nvPr/>
        </p:nvSpPr>
        <p:spPr>
          <a:xfrm>
            <a:off x="4281714" y="6398026"/>
            <a:ext cx="365760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R" sz="2800" b="1" dirty="0">
                <a:solidFill>
                  <a:schemeClr val="accent1"/>
                </a:solidFill>
                <a:latin typeface="212 Orion Sans" pitchFamily="2" charset="0"/>
              </a:rPr>
              <a:t>GÉNERO Y MOVILIDAD</a:t>
            </a:r>
          </a:p>
        </p:txBody>
      </p:sp>
      <p:sp>
        <p:nvSpPr>
          <p:cNvPr id="27" name="CuadroTexto 26">
            <a:extLst>
              <a:ext uri="{FF2B5EF4-FFF2-40B4-BE49-F238E27FC236}">
                <a16:creationId xmlns:a16="http://schemas.microsoft.com/office/drawing/2014/main" id="{29AF7EE5-D951-6942-928E-B41619F21F17}"/>
              </a:ext>
            </a:extLst>
          </p:cNvPr>
          <p:cNvSpPr txBox="1"/>
          <p:nvPr/>
        </p:nvSpPr>
        <p:spPr>
          <a:xfrm>
            <a:off x="5926379" y="1774881"/>
            <a:ext cx="6087890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s-ES" altLang="es-CR" sz="2400" dirty="0">
                <a:latin typeface="212 Orion Sans" pitchFamily="2" charset="0"/>
              </a:rPr>
              <a:t>NO es simplemente un conflicto interpersonal 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s-ES" altLang="es-CR" sz="2400" dirty="0">
                <a:latin typeface="212 Orion Sans" pitchFamily="2" charset="0"/>
              </a:rPr>
              <a:t>NO es simplemente un problema de pareja privado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s-ES" altLang="es-CR" sz="2400" dirty="0">
                <a:latin typeface="212 Orion Sans" pitchFamily="2" charset="0"/>
              </a:rPr>
              <a:t>NO se debe a enfermedad mental, perversión, sadismo, etc. del agresor 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s-ES" sz="2400" dirty="0">
                <a:latin typeface="212 Orion Sans" pitchFamily="2" charset="0"/>
              </a:rPr>
              <a:t>NO son situaciones aisladas que le pasa solo a algunas mujeres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s-ES" sz="2400" dirty="0">
                <a:latin typeface="212 Orion Sans" pitchFamily="2" charset="0"/>
              </a:rPr>
              <a:t>NO se resuelve con mediación de conflictos 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s-ES" sz="2400" dirty="0">
                <a:latin typeface="212 Orion Sans" pitchFamily="2" charset="0"/>
              </a:rPr>
              <a:t>NO es culpa de las mujeres</a:t>
            </a:r>
          </a:p>
          <a:p>
            <a:pPr marL="342900" indent="-342900">
              <a:buFont typeface="Arial" panose="020B0604020202020204" pitchFamily="34" charset="0"/>
              <a:buChar char="•"/>
              <a:defRPr/>
            </a:pPr>
            <a:r>
              <a:rPr lang="es-ES" sz="2400" dirty="0">
                <a:latin typeface="212 Orion Sans" pitchFamily="2" charset="0"/>
              </a:rPr>
              <a:t>NO está asociada directamente a la pérdida de valores familiares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s-CR" dirty="0"/>
          </a:p>
        </p:txBody>
      </p:sp>
      <p:sp>
        <p:nvSpPr>
          <p:cNvPr id="5" name="Elipse 4">
            <a:extLst>
              <a:ext uri="{FF2B5EF4-FFF2-40B4-BE49-F238E27FC236}">
                <a16:creationId xmlns:a16="http://schemas.microsoft.com/office/drawing/2014/main" id="{AB392FF9-9870-7141-B65F-EA5AEEF5180D}"/>
              </a:ext>
            </a:extLst>
          </p:cNvPr>
          <p:cNvSpPr/>
          <p:nvPr/>
        </p:nvSpPr>
        <p:spPr>
          <a:xfrm>
            <a:off x="4495801" y="1338943"/>
            <a:ext cx="968827" cy="990600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>
              <a:latin typeface="Cambria" panose="02040503050406030204" pitchFamily="18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54512D2F-1564-F746-B5EB-E3B5200F4055}"/>
              </a:ext>
            </a:extLst>
          </p:cNvPr>
          <p:cNvSpPr txBox="1"/>
          <p:nvPr/>
        </p:nvSpPr>
        <p:spPr>
          <a:xfrm>
            <a:off x="4470401" y="1618799"/>
            <a:ext cx="10704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R" sz="1200" b="1" dirty="0">
                <a:solidFill>
                  <a:schemeClr val="bg1"/>
                </a:solidFill>
                <a:latin typeface="212 Orion Sans" pitchFamily="2" charset="0"/>
              </a:rPr>
              <a:t>Enfermedad mental</a:t>
            </a:r>
          </a:p>
        </p:txBody>
      </p:sp>
      <p:sp>
        <p:nvSpPr>
          <p:cNvPr id="10" name="Elipse 9">
            <a:extLst>
              <a:ext uri="{FF2B5EF4-FFF2-40B4-BE49-F238E27FC236}">
                <a16:creationId xmlns:a16="http://schemas.microsoft.com/office/drawing/2014/main" id="{5C6A8318-E5A9-7747-BF63-5A0B483F6BFA}"/>
              </a:ext>
            </a:extLst>
          </p:cNvPr>
          <p:cNvSpPr/>
          <p:nvPr/>
        </p:nvSpPr>
        <p:spPr>
          <a:xfrm>
            <a:off x="3145972" y="246141"/>
            <a:ext cx="968827" cy="990600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>
              <a:latin typeface="Cambria" panose="02040503050406030204" pitchFamily="18" charset="0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0339D0D8-4535-BF49-BAB0-672A866B2B35}"/>
              </a:ext>
            </a:extLst>
          </p:cNvPr>
          <p:cNvSpPr txBox="1"/>
          <p:nvPr/>
        </p:nvSpPr>
        <p:spPr>
          <a:xfrm>
            <a:off x="3145972" y="485656"/>
            <a:ext cx="100511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R" sz="1100" b="1" dirty="0">
                <a:solidFill>
                  <a:schemeClr val="bg1"/>
                </a:solidFill>
                <a:latin typeface="212 Orion Sans" pitchFamily="2" charset="0"/>
              </a:rPr>
              <a:t>Conflicto interpersonal</a:t>
            </a:r>
          </a:p>
        </p:txBody>
      </p:sp>
      <p:sp>
        <p:nvSpPr>
          <p:cNvPr id="13" name="Elipse 12">
            <a:extLst>
              <a:ext uri="{FF2B5EF4-FFF2-40B4-BE49-F238E27FC236}">
                <a16:creationId xmlns:a16="http://schemas.microsoft.com/office/drawing/2014/main" id="{9F58311E-2887-D74E-9BAD-481D85B26271}"/>
              </a:ext>
            </a:extLst>
          </p:cNvPr>
          <p:cNvSpPr/>
          <p:nvPr/>
        </p:nvSpPr>
        <p:spPr>
          <a:xfrm>
            <a:off x="1487714" y="246141"/>
            <a:ext cx="968827" cy="990600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>
              <a:latin typeface="Cambria" panose="02040503050406030204" pitchFamily="18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531DFBD0-1E0E-9441-A31C-60CC81CD7267}"/>
              </a:ext>
            </a:extLst>
          </p:cNvPr>
          <p:cNvSpPr txBox="1"/>
          <p:nvPr/>
        </p:nvSpPr>
        <p:spPr>
          <a:xfrm>
            <a:off x="1523998" y="396372"/>
            <a:ext cx="89625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R" sz="1400" b="1" dirty="0">
                <a:solidFill>
                  <a:schemeClr val="bg1"/>
                </a:solidFill>
                <a:latin typeface="212 Orion Sans" pitchFamily="2" charset="0"/>
              </a:rPr>
              <a:t>Culpa de las mujeres</a:t>
            </a:r>
          </a:p>
        </p:txBody>
      </p:sp>
      <p:sp>
        <p:nvSpPr>
          <p:cNvPr id="15" name="Elipse 14">
            <a:extLst>
              <a:ext uri="{FF2B5EF4-FFF2-40B4-BE49-F238E27FC236}">
                <a16:creationId xmlns:a16="http://schemas.microsoft.com/office/drawing/2014/main" id="{263AFBED-86D9-264A-812F-AC0823B6EE03}"/>
              </a:ext>
            </a:extLst>
          </p:cNvPr>
          <p:cNvSpPr/>
          <p:nvPr/>
        </p:nvSpPr>
        <p:spPr>
          <a:xfrm>
            <a:off x="377374" y="1233415"/>
            <a:ext cx="968827" cy="990600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>
              <a:latin typeface="Cambria" panose="02040503050406030204" pitchFamily="18" charset="0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FA798731-A31C-A04D-B8F8-AA54562BF2E8}"/>
              </a:ext>
            </a:extLst>
          </p:cNvPr>
          <p:cNvSpPr txBox="1"/>
          <p:nvPr/>
        </p:nvSpPr>
        <p:spPr>
          <a:xfrm>
            <a:off x="413658" y="1513271"/>
            <a:ext cx="8962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R" sz="1400" b="1" dirty="0">
                <a:solidFill>
                  <a:schemeClr val="bg1"/>
                </a:solidFill>
                <a:latin typeface="212 Orion Sans" pitchFamily="2" charset="0"/>
              </a:rPr>
              <a:t>Falta de valores</a:t>
            </a:r>
          </a:p>
        </p:txBody>
      </p:sp>
      <p:sp>
        <p:nvSpPr>
          <p:cNvPr id="18" name="Elipse 17">
            <a:extLst>
              <a:ext uri="{FF2B5EF4-FFF2-40B4-BE49-F238E27FC236}">
                <a16:creationId xmlns:a16="http://schemas.microsoft.com/office/drawing/2014/main" id="{0BAB2E9D-0775-C844-81C2-783697B3A7F8}"/>
              </a:ext>
            </a:extLst>
          </p:cNvPr>
          <p:cNvSpPr/>
          <p:nvPr/>
        </p:nvSpPr>
        <p:spPr>
          <a:xfrm>
            <a:off x="4720773" y="2880121"/>
            <a:ext cx="968827" cy="990600"/>
          </a:xfrm>
          <a:prstGeom prst="ellipse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/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6E64CA96-87AD-2749-AA13-7E971644D2B7}"/>
              </a:ext>
            </a:extLst>
          </p:cNvPr>
          <p:cNvSpPr txBox="1"/>
          <p:nvPr/>
        </p:nvSpPr>
        <p:spPr>
          <a:xfrm>
            <a:off x="4757057" y="3159977"/>
            <a:ext cx="8962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R" sz="1200" b="1" dirty="0">
                <a:solidFill>
                  <a:schemeClr val="bg1"/>
                </a:solidFill>
                <a:latin typeface="212 Orion Sans" pitchFamily="2" charset="0"/>
              </a:rPr>
              <a:t>Problemas de pareja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166D278C-1B8C-3746-8849-4D88250EEF0A}"/>
              </a:ext>
            </a:extLst>
          </p:cNvPr>
          <p:cNvSpPr txBox="1"/>
          <p:nvPr/>
        </p:nvSpPr>
        <p:spPr>
          <a:xfrm>
            <a:off x="6250960" y="765704"/>
            <a:ext cx="552738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R" b="1" dirty="0">
                <a:solidFill>
                  <a:schemeClr val="bg2">
                    <a:lumMod val="75000"/>
                  </a:schemeClr>
                </a:solidFill>
                <a:latin typeface="Blue Dolphin" pitchFamily="2" charset="0"/>
              </a:rPr>
              <a:t>!Aclaremos!</a:t>
            </a:r>
          </a:p>
          <a:p>
            <a:pPr algn="ctr"/>
            <a:endParaRPr lang="es-CR" b="1" dirty="0">
              <a:solidFill>
                <a:schemeClr val="bg2">
                  <a:lumMod val="75000"/>
                </a:schemeClr>
              </a:solidFill>
              <a:latin typeface="Blue Dolphin" pitchFamily="2" charset="0"/>
            </a:endParaRPr>
          </a:p>
          <a:p>
            <a:pPr algn="ctr"/>
            <a:r>
              <a:rPr lang="es-CR" b="1" dirty="0">
                <a:solidFill>
                  <a:schemeClr val="bg2">
                    <a:lumMod val="75000"/>
                  </a:schemeClr>
                </a:solidFill>
                <a:latin typeface="Blue Dolphin" pitchFamily="2" charset="0"/>
              </a:rPr>
              <a:t>La violencia contra las mujeres…..</a:t>
            </a:r>
          </a:p>
        </p:txBody>
      </p:sp>
    </p:spTree>
    <p:extLst>
      <p:ext uri="{BB962C8B-B14F-4D97-AF65-F5344CB8AC3E}">
        <p14:creationId xmlns:p14="http://schemas.microsoft.com/office/powerpoint/2010/main" val="415446558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50CCB7AE-14D6-4C46-8838-6A4FB9AB888A}"/>
              </a:ext>
            </a:extLst>
          </p:cNvPr>
          <p:cNvSpPr txBox="1"/>
          <p:nvPr/>
        </p:nvSpPr>
        <p:spPr>
          <a:xfrm>
            <a:off x="4281714" y="6398026"/>
            <a:ext cx="365760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R" sz="2800" b="1" dirty="0">
                <a:solidFill>
                  <a:schemeClr val="accent1"/>
                </a:solidFill>
                <a:latin typeface="212 Orion Sans" pitchFamily="2" charset="0"/>
              </a:rPr>
              <a:t>GÉNERO Y MOVILIDAD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83081BD2-0848-184A-BB57-48350758FF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749" y="579717"/>
            <a:ext cx="2868634" cy="3418579"/>
          </a:xfrm>
          <a:prstGeom prst="round2Diag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3D059FCA-D8F2-5B4A-AA3B-823D2339195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1354" y="483572"/>
            <a:ext cx="2868634" cy="3610868"/>
          </a:xfrm>
          <a:prstGeom prst="round2Diag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2CBA61E0-3E49-0848-ADEE-388805A2760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28"/>
          <a:stretch/>
        </p:blipFill>
        <p:spPr>
          <a:xfrm>
            <a:off x="8710959" y="642488"/>
            <a:ext cx="3169291" cy="3293036"/>
          </a:xfrm>
          <a:prstGeom prst="round2DiagRect">
            <a:avLst/>
          </a:prstGeom>
        </p:spPr>
      </p:pic>
      <p:sp>
        <p:nvSpPr>
          <p:cNvPr id="14" name="Rectángulo 13">
            <a:extLst>
              <a:ext uri="{FF2B5EF4-FFF2-40B4-BE49-F238E27FC236}">
                <a16:creationId xmlns:a16="http://schemas.microsoft.com/office/drawing/2014/main" id="{7BCD0EE3-70B5-0F49-BFB4-619ECE4D56D8}"/>
              </a:ext>
            </a:extLst>
          </p:cNvPr>
          <p:cNvSpPr/>
          <p:nvPr/>
        </p:nvSpPr>
        <p:spPr>
          <a:xfrm>
            <a:off x="4238559" y="4305145"/>
            <a:ext cx="3414223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s-ES" sz="2800" b="1" dirty="0">
                <a:solidFill>
                  <a:schemeClr val="accent1"/>
                </a:solidFill>
                <a:latin typeface="Bigger Lemons" panose="02000500000000000000" pitchFamily="2" charset="77"/>
                <a:ea typeface="Cambria" panose="02040503050406030204" pitchFamily="18" charset="0"/>
              </a:rPr>
              <a:t>El temor o desconfianza por lo que son y/o hacen las mujeres</a:t>
            </a:r>
            <a:endParaRPr lang="es-CR" sz="2800" b="1" dirty="0">
              <a:solidFill>
                <a:schemeClr val="accent1"/>
              </a:solidFill>
              <a:latin typeface="Bigger Lemons" panose="02000500000000000000" pitchFamily="2" charset="77"/>
              <a:ea typeface="Cambria" panose="02040503050406030204" pitchFamily="18" charset="0"/>
            </a:endParaRP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ADAA0E75-CDE4-E24C-89B4-8470D6DF8E10}"/>
              </a:ext>
            </a:extLst>
          </p:cNvPr>
          <p:cNvSpPr/>
          <p:nvPr/>
        </p:nvSpPr>
        <p:spPr>
          <a:xfrm>
            <a:off x="311749" y="4089702"/>
            <a:ext cx="286863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s-ES" sz="2800" b="1" dirty="0">
                <a:solidFill>
                  <a:schemeClr val="accent1"/>
                </a:solidFill>
                <a:latin typeface="Bigger Lemons" panose="02000500000000000000" pitchFamily="2" charset="77"/>
                <a:ea typeface="Cambria" panose="02040503050406030204" pitchFamily="18" charset="0"/>
              </a:rPr>
              <a:t>El desprecio y la burla por lo que </a:t>
            </a:r>
          </a:p>
          <a:p>
            <a:pPr lvl="0" algn="ctr"/>
            <a:r>
              <a:rPr lang="es-ES" sz="2800" b="1" dirty="0">
                <a:solidFill>
                  <a:schemeClr val="accent1"/>
                </a:solidFill>
                <a:latin typeface="Bigger Lemons" panose="02000500000000000000" pitchFamily="2" charset="77"/>
                <a:ea typeface="Cambria" panose="02040503050406030204" pitchFamily="18" charset="0"/>
              </a:rPr>
              <a:t>son y/o hacen las mujeres</a:t>
            </a:r>
            <a:endParaRPr lang="es-CR" sz="2800" b="1" dirty="0">
              <a:solidFill>
                <a:schemeClr val="accent1"/>
              </a:solidFill>
              <a:latin typeface="Bigger Lemons" panose="02000500000000000000" pitchFamily="2" charset="77"/>
              <a:ea typeface="Cambria" panose="02040503050406030204" pitchFamily="18" charset="0"/>
            </a:endParaRPr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0035A13F-DE61-A54C-BAE1-A0440BF13E73}"/>
              </a:ext>
            </a:extLst>
          </p:cNvPr>
          <p:cNvSpPr/>
          <p:nvPr/>
        </p:nvSpPr>
        <p:spPr>
          <a:xfrm>
            <a:off x="8861287" y="4305145"/>
            <a:ext cx="286863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s-ES" sz="2400" b="1" dirty="0">
                <a:solidFill>
                  <a:schemeClr val="accent1"/>
                </a:solidFill>
                <a:latin typeface="Bigger Lemons" panose="02000500000000000000" pitchFamily="2" charset="77"/>
                <a:ea typeface="Cambria" panose="02040503050406030204" pitchFamily="18" charset="0"/>
              </a:rPr>
              <a:t>La justificación de la subordinación femenina y /o de la violencia contra las mujeres.</a:t>
            </a:r>
            <a:endParaRPr lang="es-CR" sz="2400" b="1" dirty="0">
              <a:solidFill>
                <a:schemeClr val="accent1"/>
              </a:solidFill>
              <a:latin typeface="Bigger Lemons" panose="02000500000000000000" pitchFamily="2" charset="77"/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908477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/>
        </p:nvSpPr>
        <p:spPr>
          <a:xfrm>
            <a:off x="-691272" y="2077419"/>
            <a:ext cx="6223000" cy="2644775"/>
          </a:xfrm>
          <a:custGeom>
            <a:avLst/>
            <a:gdLst>
              <a:gd name="connsiteX0" fmla="*/ 450850 w 6223000"/>
              <a:gd name="connsiteY0" fmla="*/ 0 h 2644775"/>
              <a:gd name="connsiteX1" fmla="*/ 2660650 w 6223000"/>
              <a:gd name="connsiteY1" fmla="*/ 0 h 2644775"/>
              <a:gd name="connsiteX2" fmla="*/ 2692401 w 6223000"/>
              <a:gd name="connsiteY2" fmla="*/ 3201 h 2644775"/>
              <a:gd name="connsiteX3" fmla="*/ 2724150 w 6223000"/>
              <a:gd name="connsiteY3" fmla="*/ 0 h 2644775"/>
              <a:gd name="connsiteX4" fmla="*/ 4933950 w 6223000"/>
              <a:gd name="connsiteY4" fmla="*/ 0 h 2644775"/>
              <a:gd name="connsiteX5" fmla="*/ 5384800 w 6223000"/>
              <a:gd name="connsiteY5" fmla="*/ 450850 h 2644775"/>
              <a:gd name="connsiteX6" fmla="*/ 4933950 w 6223000"/>
              <a:gd name="connsiteY6" fmla="*/ 901700 h 2644775"/>
              <a:gd name="connsiteX7" fmla="*/ 4716339 w 6223000"/>
              <a:gd name="connsiteY7" fmla="*/ 901700 h 2644775"/>
              <a:gd name="connsiteX8" fmla="*/ 4727070 w 6223000"/>
              <a:gd name="connsiteY8" fmla="*/ 921472 h 2644775"/>
              <a:gd name="connsiteX9" fmla="*/ 4753341 w 6223000"/>
              <a:gd name="connsiteY9" fmla="*/ 1006101 h 2644775"/>
              <a:gd name="connsiteX10" fmla="*/ 4759460 w 6223000"/>
              <a:gd name="connsiteY10" fmla="*/ 1066800 h 2644775"/>
              <a:gd name="connsiteX11" fmla="*/ 5772150 w 6223000"/>
              <a:gd name="connsiteY11" fmla="*/ 1066800 h 2644775"/>
              <a:gd name="connsiteX12" fmla="*/ 6223000 w 6223000"/>
              <a:gd name="connsiteY12" fmla="*/ 1517650 h 2644775"/>
              <a:gd name="connsiteX13" fmla="*/ 5772150 w 6223000"/>
              <a:gd name="connsiteY13" fmla="*/ 1968500 h 2644775"/>
              <a:gd name="connsiteX14" fmla="*/ 5575300 w 6223000"/>
              <a:gd name="connsiteY14" fmla="*/ 1968500 h 2644775"/>
              <a:gd name="connsiteX15" fmla="*/ 5124450 w 6223000"/>
              <a:gd name="connsiteY15" fmla="*/ 2419350 h 2644775"/>
              <a:gd name="connsiteX16" fmla="*/ 3271217 w 6223000"/>
              <a:gd name="connsiteY16" fmla="*/ 2419350 h 2644775"/>
              <a:gd name="connsiteX17" fmla="*/ 3256752 w 6223000"/>
              <a:gd name="connsiteY17" fmla="*/ 2446000 h 2644775"/>
              <a:gd name="connsiteX18" fmla="*/ 2882900 w 6223000"/>
              <a:gd name="connsiteY18" fmla="*/ 2644775 h 2644775"/>
              <a:gd name="connsiteX19" fmla="*/ 673100 w 6223000"/>
              <a:gd name="connsiteY19" fmla="*/ 2644775 h 2644775"/>
              <a:gd name="connsiteX20" fmla="*/ 222250 w 6223000"/>
              <a:gd name="connsiteY20" fmla="*/ 2193925 h 2644775"/>
              <a:gd name="connsiteX21" fmla="*/ 673100 w 6223000"/>
              <a:gd name="connsiteY21" fmla="*/ 1743075 h 2644775"/>
              <a:gd name="connsiteX22" fmla="*/ 1230390 w 6223000"/>
              <a:gd name="connsiteY22" fmla="*/ 1743075 h 2644775"/>
              <a:gd name="connsiteX23" fmla="*/ 1177560 w 6223000"/>
              <a:gd name="connsiteY23" fmla="*/ 1608512 h 2644775"/>
              <a:gd name="connsiteX24" fmla="*/ 1174481 w 6223000"/>
              <a:gd name="connsiteY24" fmla="*/ 1577975 h 2644775"/>
              <a:gd name="connsiteX25" fmla="*/ 793750 w 6223000"/>
              <a:gd name="connsiteY25" fmla="*/ 1577975 h 2644775"/>
              <a:gd name="connsiteX26" fmla="*/ 342900 w 6223000"/>
              <a:gd name="connsiteY26" fmla="*/ 1127125 h 2644775"/>
              <a:gd name="connsiteX27" fmla="*/ 378330 w 6223000"/>
              <a:gd name="connsiteY27" fmla="*/ 951634 h 2644775"/>
              <a:gd name="connsiteX28" fmla="*/ 407789 w 6223000"/>
              <a:gd name="connsiteY28" fmla="*/ 897359 h 2644775"/>
              <a:gd name="connsiteX29" fmla="*/ 359988 w 6223000"/>
              <a:gd name="connsiteY29" fmla="*/ 892540 h 2644775"/>
              <a:gd name="connsiteX30" fmla="*/ 0 w 6223000"/>
              <a:gd name="connsiteY30" fmla="*/ 450850 h 2644775"/>
              <a:gd name="connsiteX31" fmla="*/ 450850 w 6223000"/>
              <a:gd name="connsiteY31" fmla="*/ 0 h 2644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223000" h="2644775">
                <a:moveTo>
                  <a:pt x="450850" y="0"/>
                </a:moveTo>
                <a:lnTo>
                  <a:pt x="2660650" y="0"/>
                </a:lnTo>
                <a:lnTo>
                  <a:pt x="2692401" y="3201"/>
                </a:lnTo>
                <a:lnTo>
                  <a:pt x="2724150" y="0"/>
                </a:lnTo>
                <a:lnTo>
                  <a:pt x="4933950" y="0"/>
                </a:lnTo>
                <a:cubicBezTo>
                  <a:pt x="5182948" y="0"/>
                  <a:pt x="5384800" y="201852"/>
                  <a:pt x="5384800" y="450850"/>
                </a:cubicBezTo>
                <a:cubicBezTo>
                  <a:pt x="5384800" y="699848"/>
                  <a:pt x="5182948" y="901700"/>
                  <a:pt x="4933950" y="901700"/>
                </a:cubicBezTo>
                <a:lnTo>
                  <a:pt x="4716339" y="901700"/>
                </a:lnTo>
                <a:lnTo>
                  <a:pt x="4727070" y="921472"/>
                </a:lnTo>
                <a:cubicBezTo>
                  <a:pt x="4738477" y="948441"/>
                  <a:pt x="4747335" y="976752"/>
                  <a:pt x="4753341" y="1006101"/>
                </a:cubicBezTo>
                <a:lnTo>
                  <a:pt x="4759460" y="1066800"/>
                </a:lnTo>
                <a:lnTo>
                  <a:pt x="5772150" y="1066800"/>
                </a:lnTo>
                <a:cubicBezTo>
                  <a:pt x="6021148" y="1066800"/>
                  <a:pt x="6223000" y="1268652"/>
                  <a:pt x="6223000" y="1517650"/>
                </a:cubicBezTo>
                <a:cubicBezTo>
                  <a:pt x="6223000" y="1766648"/>
                  <a:pt x="6021148" y="1968500"/>
                  <a:pt x="5772150" y="1968500"/>
                </a:cubicBezTo>
                <a:lnTo>
                  <a:pt x="5575300" y="1968500"/>
                </a:lnTo>
                <a:cubicBezTo>
                  <a:pt x="5575300" y="2217498"/>
                  <a:pt x="5373448" y="2419350"/>
                  <a:pt x="5124450" y="2419350"/>
                </a:cubicBezTo>
                <a:lnTo>
                  <a:pt x="3271217" y="2419350"/>
                </a:lnTo>
                <a:lnTo>
                  <a:pt x="3256752" y="2446000"/>
                </a:lnTo>
                <a:cubicBezTo>
                  <a:pt x="3175731" y="2565927"/>
                  <a:pt x="3038524" y="2644775"/>
                  <a:pt x="2882900" y="2644775"/>
                </a:cubicBezTo>
                <a:lnTo>
                  <a:pt x="673100" y="2644775"/>
                </a:lnTo>
                <a:cubicBezTo>
                  <a:pt x="424102" y="2644775"/>
                  <a:pt x="222250" y="2442923"/>
                  <a:pt x="222250" y="2193925"/>
                </a:cubicBezTo>
                <a:cubicBezTo>
                  <a:pt x="222250" y="1944927"/>
                  <a:pt x="424102" y="1743075"/>
                  <a:pt x="673100" y="1743075"/>
                </a:cubicBezTo>
                <a:lnTo>
                  <a:pt x="1230390" y="1743075"/>
                </a:lnTo>
                <a:lnTo>
                  <a:pt x="1177560" y="1608512"/>
                </a:lnTo>
                <a:lnTo>
                  <a:pt x="1174481" y="1577975"/>
                </a:lnTo>
                <a:lnTo>
                  <a:pt x="793750" y="1577975"/>
                </a:lnTo>
                <a:cubicBezTo>
                  <a:pt x="544752" y="1577975"/>
                  <a:pt x="342900" y="1376123"/>
                  <a:pt x="342900" y="1127125"/>
                </a:cubicBezTo>
                <a:cubicBezTo>
                  <a:pt x="342900" y="1064876"/>
                  <a:pt x="355516" y="1005573"/>
                  <a:pt x="378330" y="951634"/>
                </a:cubicBezTo>
                <a:lnTo>
                  <a:pt x="407789" y="897359"/>
                </a:lnTo>
                <a:lnTo>
                  <a:pt x="359988" y="892540"/>
                </a:lnTo>
                <a:cubicBezTo>
                  <a:pt x="154543" y="850500"/>
                  <a:pt x="0" y="668723"/>
                  <a:pt x="0" y="450850"/>
                </a:cubicBezTo>
                <a:cubicBezTo>
                  <a:pt x="0" y="201852"/>
                  <a:pt x="201852" y="0"/>
                  <a:pt x="45085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E471F540-15A9-D948-93DB-AEB845656071}"/>
              </a:ext>
            </a:extLst>
          </p:cNvPr>
          <p:cNvSpPr txBox="1"/>
          <p:nvPr/>
        </p:nvSpPr>
        <p:spPr>
          <a:xfrm>
            <a:off x="4281714" y="6398026"/>
            <a:ext cx="365760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R" sz="2800" b="1" dirty="0">
                <a:solidFill>
                  <a:schemeClr val="accent1"/>
                </a:solidFill>
                <a:latin typeface="212 Orion Sans" pitchFamily="2" charset="0"/>
              </a:rPr>
              <a:t>GÉNERO Y MOVILIDAD</a:t>
            </a:r>
          </a:p>
        </p:txBody>
      </p:sp>
      <p:sp>
        <p:nvSpPr>
          <p:cNvPr id="29" name="Rectángulo 28">
            <a:extLst>
              <a:ext uri="{FF2B5EF4-FFF2-40B4-BE49-F238E27FC236}">
                <a16:creationId xmlns:a16="http://schemas.microsoft.com/office/drawing/2014/main" id="{95ED6BAE-0DCE-9C47-90F5-5EEC46DBAA19}"/>
              </a:ext>
            </a:extLst>
          </p:cNvPr>
          <p:cNvSpPr/>
          <p:nvPr/>
        </p:nvSpPr>
        <p:spPr>
          <a:xfrm>
            <a:off x="5531728" y="1376889"/>
            <a:ext cx="625299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400" dirty="0">
                <a:latin typeface="212 Orion Sans" pitchFamily="2" charset="0"/>
                <a:cs typeface="Calibri" panose="020F0502020204030204" pitchFamily="34" charset="0"/>
              </a:rPr>
              <a:t>Toda publicación o difusión de mensajes e imágenes estereotipados a través de cualquier medio masivo de comunicación, que </a:t>
            </a:r>
            <a:r>
              <a:rPr lang="es-ES" sz="2400" b="1" dirty="0">
                <a:solidFill>
                  <a:schemeClr val="accent2"/>
                </a:solidFill>
                <a:latin typeface="212 Orion Sans" pitchFamily="2" charset="0"/>
                <a:cs typeface="Calibri" panose="020F0502020204030204" pitchFamily="34" charset="0"/>
              </a:rPr>
              <a:t>promueva directa o indirectamente la explotación de mujeres o sus imágenes, o atente contra su dignidad</a:t>
            </a:r>
            <a:r>
              <a:rPr lang="es-ES" sz="2400" dirty="0">
                <a:solidFill>
                  <a:schemeClr val="accent2"/>
                </a:solidFill>
                <a:latin typeface="212 Orion Sans" pitchFamily="2" charset="0"/>
                <a:cs typeface="Calibri" panose="020F0502020204030204" pitchFamily="34" charset="0"/>
              </a:rPr>
              <a:t>, </a:t>
            </a:r>
            <a:r>
              <a:rPr lang="es-ES" sz="2400" dirty="0">
                <a:latin typeface="212 Orion Sans" pitchFamily="2" charset="0"/>
                <a:cs typeface="Calibri" panose="020F0502020204030204" pitchFamily="34" charset="0"/>
              </a:rPr>
              <a:t>así como también la utilización de mujeres, adolescentes y niñas en mensajes e imágenes pornográficas, legitimando la desigualdad de trato, reproduciendo la desigualdad o generando violencia contra las mujeres.</a:t>
            </a:r>
            <a:endParaRPr lang="es-CR" sz="2400" dirty="0">
              <a:latin typeface="212 Orion Sans" pitchFamily="2" charset="0"/>
              <a:cs typeface="Calibri" panose="020F0502020204030204" pitchFamily="34" charset="0"/>
            </a:endParaRPr>
          </a:p>
        </p:txBody>
      </p:sp>
      <p:sp>
        <p:nvSpPr>
          <p:cNvPr id="30" name="TextBox 2">
            <a:extLst>
              <a:ext uri="{FF2B5EF4-FFF2-40B4-BE49-F238E27FC236}">
                <a16:creationId xmlns:a16="http://schemas.microsoft.com/office/drawing/2014/main" id="{EA3CE22C-77F6-7B49-AF48-2FD346D82845}"/>
              </a:ext>
            </a:extLst>
          </p:cNvPr>
          <p:cNvSpPr txBox="1"/>
          <p:nvPr/>
        </p:nvSpPr>
        <p:spPr>
          <a:xfrm>
            <a:off x="4691270" y="-12484"/>
            <a:ext cx="75007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err="1">
                <a:solidFill>
                  <a:schemeClr val="accent1"/>
                </a:solidFill>
                <a:latin typeface="Bigger Lemons" panose="02000500000000000000" pitchFamily="2" charset="77"/>
              </a:rPr>
              <a:t>Violencia</a:t>
            </a:r>
            <a:r>
              <a:rPr lang="en-US" sz="5400" b="1" dirty="0">
                <a:solidFill>
                  <a:schemeClr val="accent1"/>
                </a:solidFill>
                <a:latin typeface="Bigger Lemons" panose="02000500000000000000" pitchFamily="2" charset="77"/>
              </a:rPr>
              <a:t> MEDIÁTICA</a:t>
            </a:r>
          </a:p>
        </p:txBody>
      </p:sp>
      <p:pic>
        <p:nvPicPr>
          <p:cNvPr id="7" name="Marcador de posición de imagen 6">
            <a:extLst>
              <a:ext uri="{FF2B5EF4-FFF2-40B4-BE49-F238E27FC236}">
                <a16:creationId xmlns:a16="http://schemas.microsoft.com/office/drawing/2014/main" id="{78F3801C-D38E-4C4E-903D-32CA7FA0FBE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35" r="2183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5732305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9499600" y="114300"/>
            <a:ext cx="2692400" cy="6248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" name="Imagen 30">
            <a:extLst>
              <a:ext uri="{FF2B5EF4-FFF2-40B4-BE49-F238E27FC236}">
                <a16:creationId xmlns:a16="http://schemas.microsoft.com/office/drawing/2014/main" id="{8C564AA5-4B16-CD4C-B862-5F260539BB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3409" y="311150"/>
            <a:ext cx="4762500" cy="5854700"/>
          </a:xfrm>
          <a:prstGeom prst="rect">
            <a:avLst/>
          </a:prstGeom>
        </p:spPr>
      </p:pic>
      <p:sp>
        <p:nvSpPr>
          <p:cNvPr id="56" name="Rectángulo 55">
            <a:extLst>
              <a:ext uri="{FF2B5EF4-FFF2-40B4-BE49-F238E27FC236}">
                <a16:creationId xmlns:a16="http://schemas.microsoft.com/office/drawing/2014/main" id="{35200EF0-3662-D748-B2E9-BE56A7AB2CA6}"/>
              </a:ext>
            </a:extLst>
          </p:cNvPr>
          <p:cNvSpPr/>
          <p:nvPr/>
        </p:nvSpPr>
        <p:spPr>
          <a:xfrm>
            <a:off x="326091" y="361057"/>
            <a:ext cx="6096000" cy="526297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base">
              <a:spcAft>
                <a:spcPts val="1500"/>
              </a:spcAft>
            </a:pPr>
            <a:r>
              <a:rPr lang="es-ES" sz="2800" dirty="0">
                <a:latin typeface="212 Orion Sans" pitchFamily="2" charset="0"/>
                <a:ea typeface="Cambria" panose="02040503050406030204" pitchFamily="18" charset="0"/>
              </a:rPr>
              <a:t>Los medios de comunicación no solo son productores de información en los casos de la violencia contra las mujeres, también </a:t>
            </a:r>
            <a:r>
              <a:rPr lang="es-ES" sz="2800" b="1" dirty="0">
                <a:solidFill>
                  <a:schemeClr val="accent1"/>
                </a:solidFill>
                <a:latin typeface="212 Orion Sans" pitchFamily="2" charset="0"/>
                <a:ea typeface="Cambria" panose="02040503050406030204" pitchFamily="18" charset="0"/>
              </a:rPr>
              <a:t>reproducen elementos de violencia, eso sí, de tipo simbólico con respecto al rol de género femenino, o sea, inciden en la producción de una "violencia simbólica" </a:t>
            </a:r>
            <a:r>
              <a:rPr lang="es-ES" sz="2800" dirty="0">
                <a:latin typeface="212 Orion Sans" pitchFamily="2" charset="0"/>
                <a:ea typeface="Cambria" panose="02040503050406030204" pitchFamily="18" charset="0"/>
              </a:rPr>
              <a:t>contra las mujeres, perceptible ya en la presencia/ausencia de éstas y de sus imágenes en los medios de comunicación de masas modernos.</a:t>
            </a:r>
            <a:endParaRPr lang="es-CR" sz="2800" dirty="0">
              <a:effectLst/>
              <a:latin typeface="212 Orion Sans" pitchFamily="2" charset="0"/>
              <a:ea typeface="Cambria" panose="02040503050406030204" pitchFamily="18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668763F9-83E9-4366-88DC-198F3EC9666A}"/>
              </a:ext>
            </a:extLst>
          </p:cNvPr>
          <p:cNvSpPr txBox="1"/>
          <p:nvPr/>
        </p:nvSpPr>
        <p:spPr>
          <a:xfrm>
            <a:off x="4281714" y="6398026"/>
            <a:ext cx="365760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R" sz="2800" b="1" dirty="0">
                <a:solidFill>
                  <a:schemeClr val="accent1"/>
                </a:solidFill>
                <a:latin typeface="212 Orion Sans" pitchFamily="2" charset="0"/>
              </a:rPr>
              <a:t>GÉNERO Y MOVILIDAD</a:t>
            </a:r>
          </a:p>
        </p:txBody>
      </p:sp>
    </p:spTree>
    <p:extLst>
      <p:ext uri="{BB962C8B-B14F-4D97-AF65-F5344CB8AC3E}">
        <p14:creationId xmlns:p14="http://schemas.microsoft.com/office/powerpoint/2010/main" val="165888903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/>
        </p:nvSpPr>
        <p:spPr>
          <a:xfrm>
            <a:off x="-691272" y="2077419"/>
            <a:ext cx="6223000" cy="2644775"/>
          </a:xfrm>
          <a:custGeom>
            <a:avLst/>
            <a:gdLst>
              <a:gd name="connsiteX0" fmla="*/ 450850 w 6223000"/>
              <a:gd name="connsiteY0" fmla="*/ 0 h 2644775"/>
              <a:gd name="connsiteX1" fmla="*/ 2660650 w 6223000"/>
              <a:gd name="connsiteY1" fmla="*/ 0 h 2644775"/>
              <a:gd name="connsiteX2" fmla="*/ 2692401 w 6223000"/>
              <a:gd name="connsiteY2" fmla="*/ 3201 h 2644775"/>
              <a:gd name="connsiteX3" fmla="*/ 2724150 w 6223000"/>
              <a:gd name="connsiteY3" fmla="*/ 0 h 2644775"/>
              <a:gd name="connsiteX4" fmla="*/ 4933950 w 6223000"/>
              <a:gd name="connsiteY4" fmla="*/ 0 h 2644775"/>
              <a:gd name="connsiteX5" fmla="*/ 5384800 w 6223000"/>
              <a:gd name="connsiteY5" fmla="*/ 450850 h 2644775"/>
              <a:gd name="connsiteX6" fmla="*/ 4933950 w 6223000"/>
              <a:gd name="connsiteY6" fmla="*/ 901700 h 2644775"/>
              <a:gd name="connsiteX7" fmla="*/ 4716339 w 6223000"/>
              <a:gd name="connsiteY7" fmla="*/ 901700 h 2644775"/>
              <a:gd name="connsiteX8" fmla="*/ 4727070 w 6223000"/>
              <a:gd name="connsiteY8" fmla="*/ 921472 h 2644775"/>
              <a:gd name="connsiteX9" fmla="*/ 4753341 w 6223000"/>
              <a:gd name="connsiteY9" fmla="*/ 1006101 h 2644775"/>
              <a:gd name="connsiteX10" fmla="*/ 4759460 w 6223000"/>
              <a:gd name="connsiteY10" fmla="*/ 1066800 h 2644775"/>
              <a:gd name="connsiteX11" fmla="*/ 5772150 w 6223000"/>
              <a:gd name="connsiteY11" fmla="*/ 1066800 h 2644775"/>
              <a:gd name="connsiteX12" fmla="*/ 6223000 w 6223000"/>
              <a:gd name="connsiteY12" fmla="*/ 1517650 h 2644775"/>
              <a:gd name="connsiteX13" fmla="*/ 5772150 w 6223000"/>
              <a:gd name="connsiteY13" fmla="*/ 1968500 h 2644775"/>
              <a:gd name="connsiteX14" fmla="*/ 5575300 w 6223000"/>
              <a:gd name="connsiteY14" fmla="*/ 1968500 h 2644775"/>
              <a:gd name="connsiteX15" fmla="*/ 5124450 w 6223000"/>
              <a:gd name="connsiteY15" fmla="*/ 2419350 h 2644775"/>
              <a:gd name="connsiteX16" fmla="*/ 3271217 w 6223000"/>
              <a:gd name="connsiteY16" fmla="*/ 2419350 h 2644775"/>
              <a:gd name="connsiteX17" fmla="*/ 3256752 w 6223000"/>
              <a:gd name="connsiteY17" fmla="*/ 2446000 h 2644775"/>
              <a:gd name="connsiteX18" fmla="*/ 2882900 w 6223000"/>
              <a:gd name="connsiteY18" fmla="*/ 2644775 h 2644775"/>
              <a:gd name="connsiteX19" fmla="*/ 673100 w 6223000"/>
              <a:gd name="connsiteY19" fmla="*/ 2644775 h 2644775"/>
              <a:gd name="connsiteX20" fmla="*/ 222250 w 6223000"/>
              <a:gd name="connsiteY20" fmla="*/ 2193925 h 2644775"/>
              <a:gd name="connsiteX21" fmla="*/ 673100 w 6223000"/>
              <a:gd name="connsiteY21" fmla="*/ 1743075 h 2644775"/>
              <a:gd name="connsiteX22" fmla="*/ 1230390 w 6223000"/>
              <a:gd name="connsiteY22" fmla="*/ 1743075 h 2644775"/>
              <a:gd name="connsiteX23" fmla="*/ 1177560 w 6223000"/>
              <a:gd name="connsiteY23" fmla="*/ 1608512 h 2644775"/>
              <a:gd name="connsiteX24" fmla="*/ 1174481 w 6223000"/>
              <a:gd name="connsiteY24" fmla="*/ 1577975 h 2644775"/>
              <a:gd name="connsiteX25" fmla="*/ 793750 w 6223000"/>
              <a:gd name="connsiteY25" fmla="*/ 1577975 h 2644775"/>
              <a:gd name="connsiteX26" fmla="*/ 342900 w 6223000"/>
              <a:gd name="connsiteY26" fmla="*/ 1127125 h 2644775"/>
              <a:gd name="connsiteX27" fmla="*/ 378330 w 6223000"/>
              <a:gd name="connsiteY27" fmla="*/ 951634 h 2644775"/>
              <a:gd name="connsiteX28" fmla="*/ 407789 w 6223000"/>
              <a:gd name="connsiteY28" fmla="*/ 897359 h 2644775"/>
              <a:gd name="connsiteX29" fmla="*/ 359988 w 6223000"/>
              <a:gd name="connsiteY29" fmla="*/ 892540 h 2644775"/>
              <a:gd name="connsiteX30" fmla="*/ 0 w 6223000"/>
              <a:gd name="connsiteY30" fmla="*/ 450850 h 2644775"/>
              <a:gd name="connsiteX31" fmla="*/ 450850 w 6223000"/>
              <a:gd name="connsiteY31" fmla="*/ 0 h 2644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223000" h="2644775">
                <a:moveTo>
                  <a:pt x="450850" y="0"/>
                </a:moveTo>
                <a:lnTo>
                  <a:pt x="2660650" y="0"/>
                </a:lnTo>
                <a:lnTo>
                  <a:pt x="2692401" y="3201"/>
                </a:lnTo>
                <a:lnTo>
                  <a:pt x="2724150" y="0"/>
                </a:lnTo>
                <a:lnTo>
                  <a:pt x="4933950" y="0"/>
                </a:lnTo>
                <a:cubicBezTo>
                  <a:pt x="5182948" y="0"/>
                  <a:pt x="5384800" y="201852"/>
                  <a:pt x="5384800" y="450850"/>
                </a:cubicBezTo>
                <a:cubicBezTo>
                  <a:pt x="5384800" y="699848"/>
                  <a:pt x="5182948" y="901700"/>
                  <a:pt x="4933950" y="901700"/>
                </a:cubicBezTo>
                <a:lnTo>
                  <a:pt x="4716339" y="901700"/>
                </a:lnTo>
                <a:lnTo>
                  <a:pt x="4727070" y="921472"/>
                </a:lnTo>
                <a:cubicBezTo>
                  <a:pt x="4738477" y="948441"/>
                  <a:pt x="4747335" y="976752"/>
                  <a:pt x="4753341" y="1006101"/>
                </a:cubicBezTo>
                <a:lnTo>
                  <a:pt x="4759460" y="1066800"/>
                </a:lnTo>
                <a:lnTo>
                  <a:pt x="5772150" y="1066800"/>
                </a:lnTo>
                <a:cubicBezTo>
                  <a:pt x="6021148" y="1066800"/>
                  <a:pt x="6223000" y="1268652"/>
                  <a:pt x="6223000" y="1517650"/>
                </a:cubicBezTo>
                <a:cubicBezTo>
                  <a:pt x="6223000" y="1766648"/>
                  <a:pt x="6021148" y="1968500"/>
                  <a:pt x="5772150" y="1968500"/>
                </a:cubicBezTo>
                <a:lnTo>
                  <a:pt x="5575300" y="1968500"/>
                </a:lnTo>
                <a:cubicBezTo>
                  <a:pt x="5575300" y="2217498"/>
                  <a:pt x="5373448" y="2419350"/>
                  <a:pt x="5124450" y="2419350"/>
                </a:cubicBezTo>
                <a:lnTo>
                  <a:pt x="3271217" y="2419350"/>
                </a:lnTo>
                <a:lnTo>
                  <a:pt x="3256752" y="2446000"/>
                </a:lnTo>
                <a:cubicBezTo>
                  <a:pt x="3175731" y="2565927"/>
                  <a:pt x="3038524" y="2644775"/>
                  <a:pt x="2882900" y="2644775"/>
                </a:cubicBezTo>
                <a:lnTo>
                  <a:pt x="673100" y="2644775"/>
                </a:lnTo>
                <a:cubicBezTo>
                  <a:pt x="424102" y="2644775"/>
                  <a:pt x="222250" y="2442923"/>
                  <a:pt x="222250" y="2193925"/>
                </a:cubicBezTo>
                <a:cubicBezTo>
                  <a:pt x="222250" y="1944927"/>
                  <a:pt x="424102" y="1743075"/>
                  <a:pt x="673100" y="1743075"/>
                </a:cubicBezTo>
                <a:lnTo>
                  <a:pt x="1230390" y="1743075"/>
                </a:lnTo>
                <a:lnTo>
                  <a:pt x="1177560" y="1608512"/>
                </a:lnTo>
                <a:lnTo>
                  <a:pt x="1174481" y="1577975"/>
                </a:lnTo>
                <a:lnTo>
                  <a:pt x="793750" y="1577975"/>
                </a:lnTo>
                <a:cubicBezTo>
                  <a:pt x="544752" y="1577975"/>
                  <a:pt x="342900" y="1376123"/>
                  <a:pt x="342900" y="1127125"/>
                </a:cubicBezTo>
                <a:cubicBezTo>
                  <a:pt x="342900" y="1064876"/>
                  <a:pt x="355516" y="1005573"/>
                  <a:pt x="378330" y="951634"/>
                </a:cubicBezTo>
                <a:lnTo>
                  <a:pt x="407789" y="897359"/>
                </a:lnTo>
                <a:lnTo>
                  <a:pt x="359988" y="892540"/>
                </a:lnTo>
                <a:cubicBezTo>
                  <a:pt x="154543" y="850500"/>
                  <a:pt x="0" y="668723"/>
                  <a:pt x="0" y="450850"/>
                </a:cubicBezTo>
                <a:cubicBezTo>
                  <a:pt x="0" y="201852"/>
                  <a:pt x="201852" y="0"/>
                  <a:pt x="45085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6" name="Marcador de posición de imagen 25">
            <a:extLst>
              <a:ext uri="{FF2B5EF4-FFF2-40B4-BE49-F238E27FC236}">
                <a16:creationId xmlns:a16="http://schemas.microsoft.com/office/drawing/2014/main" id="{CCFCBE85-5556-8F42-8E4A-97747D7C827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/>
      </p:pic>
      <p:sp>
        <p:nvSpPr>
          <p:cNvPr id="28" name="CuadroTexto 27">
            <a:extLst>
              <a:ext uri="{FF2B5EF4-FFF2-40B4-BE49-F238E27FC236}">
                <a16:creationId xmlns:a16="http://schemas.microsoft.com/office/drawing/2014/main" id="{E471F540-15A9-D948-93DB-AEB845656071}"/>
              </a:ext>
            </a:extLst>
          </p:cNvPr>
          <p:cNvSpPr txBox="1"/>
          <p:nvPr/>
        </p:nvSpPr>
        <p:spPr>
          <a:xfrm>
            <a:off x="4281714" y="6398026"/>
            <a:ext cx="365760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R" sz="2800" b="1" dirty="0">
                <a:solidFill>
                  <a:schemeClr val="accent1"/>
                </a:solidFill>
                <a:latin typeface="212 Orion Sans" pitchFamily="2" charset="0"/>
              </a:rPr>
              <a:t>GÉNERO Y MOVILIDAD</a:t>
            </a:r>
          </a:p>
        </p:txBody>
      </p:sp>
      <p:sp>
        <p:nvSpPr>
          <p:cNvPr id="29" name="Rectángulo 28">
            <a:extLst>
              <a:ext uri="{FF2B5EF4-FFF2-40B4-BE49-F238E27FC236}">
                <a16:creationId xmlns:a16="http://schemas.microsoft.com/office/drawing/2014/main" id="{95ED6BAE-0DCE-9C47-90F5-5EEC46DBAA19}"/>
              </a:ext>
            </a:extLst>
          </p:cNvPr>
          <p:cNvSpPr/>
          <p:nvPr/>
        </p:nvSpPr>
        <p:spPr>
          <a:xfrm>
            <a:off x="5531728" y="2038767"/>
            <a:ext cx="6096000" cy="317009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s-ES" altLang="es-CR" sz="4000" dirty="0">
                <a:latin typeface="212 Orion Sans" pitchFamily="2" charset="0"/>
              </a:rPr>
              <a:t>Forma extrema de violencia contra las mujeres</a:t>
            </a:r>
          </a:p>
          <a:p>
            <a:pPr algn="ctr"/>
            <a:r>
              <a:rPr lang="es-ES" altLang="es-CR" sz="4000" dirty="0">
                <a:latin typeface="212 Orion Sans" pitchFamily="2" charset="0"/>
              </a:rPr>
              <a:t>Asesinato de niñas y mujeres por el solo hecho de serlo, en una sociedad que las subordina. </a:t>
            </a:r>
          </a:p>
        </p:txBody>
      </p:sp>
      <p:sp>
        <p:nvSpPr>
          <p:cNvPr id="30" name="TextBox 2">
            <a:extLst>
              <a:ext uri="{FF2B5EF4-FFF2-40B4-BE49-F238E27FC236}">
                <a16:creationId xmlns:a16="http://schemas.microsoft.com/office/drawing/2014/main" id="{EA3CE22C-77F6-7B49-AF48-2FD346D82845}"/>
              </a:ext>
            </a:extLst>
          </p:cNvPr>
          <p:cNvSpPr txBox="1"/>
          <p:nvPr/>
        </p:nvSpPr>
        <p:spPr>
          <a:xfrm>
            <a:off x="4691270" y="639339"/>
            <a:ext cx="750073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accent1"/>
                </a:solidFill>
                <a:latin typeface="Bigger Lemons" panose="02000500000000000000" pitchFamily="2" charset="77"/>
              </a:rPr>
              <a:t>FEMICIDIO</a:t>
            </a:r>
          </a:p>
        </p:txBody>
      </p:sp>
    </p:spTree>
    <p:extLst>
      <p:ext uri="{BB962C8B-B14F-4D97-AF65-F5344CB8AC3E}">
        <p14:creationId xmlns:p14="http://schemas.microsoft.com/office/powerpoint/2010/main" val="301322382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TextBox 2">
            <a:extLst>
              <a:ext uri="{FF2B5EF4-FFF2-40B4-BE49-F238E27FC236}">
                <a16:creationId xmlns:a16="http://schemas.microsoft.com/office/drawing/2014/main" id="{F5872971-5DBF-9849-989B-F03E8D805B4E}"/>
              </a:ext>
            </a:extLst>
          </p:cNvPr>
          <p:cNvSpPr txBox="1"/>
          <p:nvPr/>
        </p:nvSpPr>
        <p:spPr>
          <a:xfrm>
            <a:off x="0" y="100615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accent1"/>
                </a:solidFill>
                <a:latin typeface="Bigger Lemons" panose="02000500000000000000" pitchFamily="2" charset="77"/>
              </a:rPr>
              <a:t>FEMICIDIO: DATOS NACIONALES 2010-2020</a:t>
            </a:r>
          </a:p>
        </p:txBody>
      </p:sp>
      <p:sp>
        <p:nvSpPr>
          <p:cNvPr id="94" name="CuadroTexto 93">
            <a:extLst>
              <a:ext uri="{FF2B5EF4-FFF2-40B4-BE49-F238E27FC236}">
                <a16:creationId xmlns:a16="http://schemas.microsoft.com/office/drawing/2014/main" id="{406BDB7D-1ACB-714D-A686-24A60132DFFA}"/>
              </a:ext>
            </a:extLst>
          </p:cNvPr>
          <p:cNvSpPr txBox="1"/>
          <p:nvPr/>
        </p:nvSpPr>
        <p:spPr>
          <a:xfrm>
            <a:off x="4281714" y="6398026"/>
            <a:ext cx="365760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R" sz="2800" b="1" dirty="0">
                <a:solidFill>
                  <a:schemeClr val="accent1"/>
                </a:solidFill>
                <a:latin typeface="212 Orion Sans" pitchFamily="2" charset="0"/>
              </a:rPr>
              <a:t>GÉNERO Y MOVILIDAD</a:t>
            </a:r>
          </a:p>
        </p:txBody>
      </p:sp>
      <p:grpSp>
        <p:nvGrpSpPr>
          <p:cNvPr id="6" name="Grupo 5">
            <a:extLst>
              <a:ext uri="{FF2B5EF4-FFF2-40B4-BE49-F238E27FC236}">
                <a16:creationId xmlns:a16="http://schemas.microsoft.com/office/drawing/2014/main" id="{D93A9BFD-EC7F-B44F-8951-D0BC1765C9A7}"/>
              </a:ext>
            </a:extLst>
          </p:cNvPr>
          <p:cNvGrpSpPr/>
          <p:nvPr/>
        </p:nvGrpSpPr>
        <p:grpSpPr>
          <a:xfrm>
            <a:off x="1295739" y="1537644"/>
            <a:ext cx="10356644" cy="4798928"/>
            <a:chOff x="1295739" y="1537644"/>
            <a:chExt cx="10356644" cy="4798928"/>
          </a:xfrm>
        </p:grpSpPr>
        <p:grpSp>
          <p:nvGrpSpPr>
            <p:cNvPr id="3" name="Grupo 2">
              <a:extLst>
                <a:ext uri="{FF2B5EF4-FFF2-40B4-BE49-F238E27FC236}">
                  <a16:creationId xmlns:a16="http://schemas.microsoft.com/office/drawing/2014/main" id="{7DC8C21C-8325-774B-97A8-62D59A075F30}"/>
                </a:ext>
              </a:extLst>
            </p:cNvPr>
            <p:cNvGrpSpPr/>
            <p:nvPr/>
          </p:nvGrpSpPr>
          <p:grpSpPr>
            <a:xfrm>
              <a:off x="1295739" y="1921565"/>
              <a:ext cx="9849339" cy="3984220"/>
              <a:chOff x="431375" y="2118480"/>
              <a:chExt cx="9600521" cy="3456000"/>
            </a:xfrm>
          </p:grpSpPr>
          <p:grpSp>
            <p:nvGrpSpPr>
              <p:cNvPr id="49" name="Group 2">
                <a:extLst>
                  <a:ext uri="{FF2B5EF4-FFF2-40B4-BE49-F238E27FC236}">
                    <a16:creationId xmlns:a16="http://schemas.microsoft.com/office/drawing/2014/main" id="{6382E884-74DF-5E4B-B88D-329F1EE9A146}"/>
                  </a:ext>
                </a:extLst>
              </p:cNvPr>
              <p:cNvGrpSpPr>
                <a:grpSpLocks noChangeAspect="1"/>
              </p:cNvGrpSpPr>
              <p:nvPr/>
            </p:nvGrpSpPr>
            <p:grpSpPr>
              <a:xfrm>
                <a:off x="431375" y="2118480"/>
                <a:ext cx="9600521" cy="3456000"/>
                <a:chOff x="714174" y="1598310"/>
                <a:chExt cx="4259046" cy="1742264"/>
              </a:xfrm>
            </p:grpSpPr>
            <p:grpSp>
              <p:nvGrpSpPr>
                <p:cNvPr id="51" name="Group 3">
                  <a:extLst>
                    <a:ext uri="{FF2B5EF4-FFF2-40B4-BE49-F238E27FC236}">
                      <a16:creationId xmlns:a16="http://schemas.microsoft.com/office/drawing/2014/main" id="{CFD9D197-0E8A-8C4E-9C28-9E97001A30B0}"/>
                    </a:ext>
                  </a:extLst>
                </p:cNvPr>
                <p:cNvGrpSpPr/>
                <p:nvPr/>
              </p:nvGrpSpPr>
              <p:grpSpPr>
                <a:xfrm>
                  <a:off x="951571" y="1598310"/>
                  <a:ext cx="202844" cy="1676400"/>
                  <a:chOff x="951571" y="1598310"/>
                  <a:chExt cx="202844" cy="1676400"/>
                </a:xfrm>
              </p:grpSpPr>
              <p:cxnSp>
                <p:nvCxnSpPr>
                  <p:cNvPr id="68" name="Straight Connector 20">
                    <a:extLst>
                      <a:ext uri="{FF2B5EF4-FFF2-40B4-BE49-F238E27FC236}">
                        <a16:creationId xmlns:a16="http://schemas.microsoft.com/office/drawing/2014/main" id="{00A518C6-BE28-5C48-8EFC-BAE16E281B6E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1052993" y="1598310"/>
                    <a:ext cx="0" cy="1676400"/>
                  </a:xfrm>
                  <a:prstGeom prst="line">
                    <a:avLst/>
                  </a:prstGeom>
                  <a:ln w="12700">
                    <a:solidFill>
                      <a:schemeClr val="accent1"/>
                    </a:solidFill>
                    <a:prstDash val="sysDash"/>
                    <a:headEnd type="oval" w="med" len="med"/>
                    <a:tailEnd type="oval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69" name="Rounded Rectangle 21">
                    <a:extLst>
                      <a:ext uri="{FF2B5EF4-FFF2-40B4-BE49-F238E27FC236}">
                        <a16:creationId xmlns:a16="http://schemas.microsoft.com/office/drawing/2014/main" id="{A6A33E3F-1D4C-2848-86B3-B40F1DC153BA}"/>
                      </a:ext>
                    </a:extLst>
                  </p:cNvPr>
                  <p:cNvSpPr/>
                  <p:nvPr/>
                </p:nvSpPr>
                <p:spPr>
                  <a:xfrm>
                    <a:off x="951571" y="1888063"/>
                    <a:ext cx="202844" cy="1310447"/>
                  </a:xfrm>
                  <a:prstGeom prst="round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endParaRPr lang="en-US" sz="2400" dirty="0">
                      <a:solidFill>
                        <a:schemeClr val="bg1">
                          <a:lumMod val="65000"/>
                        </a:schemeClr>
                      </a:solidFill>
                      <a:latin typeface="Lato" panose="020F0502020204030203" pitchFamily="34" charset="0"/>
                    </a:endParaRPr>
                  </a:p>
                </p:txBody>
              </p:sp>
            </p:grpSp>
            <p:grpSp>
              <p:nvGrpSpPr>
                <p:cNvPr id="52" name="Group 4">
                  <a:extLst>
                    <a:ext uri="{FF2B5EF4-FFF2-40B4-BE49-F238E27FC236}">
                      <a16:creationId xmlns:a16="http://schemas.microsoft.com/office/drawing/2014/main" id="{64B10C14-73AE-7546-AE2C-BC74ADADC86E}"/>
                    </a:ext>
                  </a:extLst>
                </p:cNvPr>
                <p:cNvGrpSpPr/>
                <p:nvPr/>
              </p:nvGrpSpPr>
              <p:grpSpPr>
                <a:xfrm>
                  <a:off x="1336791" y="1598310"/>
                  <a:ext cx="202844" cy="1676400"/>
                  <a:chOff x="1346378" y="1598310"/>
                  <a:chExt cx="202844" cy="1676400"/>
                </a:xfrm>
              </p:grpSpPr>
              <p:cxnSp>
                <p:nvCxnSpPr>
                  <p:cNvPr id="66" name="Straight Connector 18">
                    <a:extLst>
                      <a:ext uri="{FF2B5EF4-FFF2-40B4-BE49-F238E27FC236}">
                        <a16:creationId xmlns:a16="http://schemas.microsoft.com/office/drawing/2014/main" id="{6D3A2D6E-F699-6943-9FCA-804BBE8A02DF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1447800" y="1598310"/>
                    <a:ext cx="0" cy="1676400"/>
                  </a:xfrm>
                  <a:prstGeom prst="line">
                    <a:avLst/>
                  </a:prstGeom>
                  <a:ln w="12700">
                    <a:solidFill>
                      <a:schemeClr val="accent2"/>
                    </a:solidFill>
                    <a:prstDash val="sysDash"/>
                    <a:headEnd type="oval" w="med" len="med"/>
                    <a:tailEnd type="oval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67" name="Rounded Rectangle 19">
                    <a:extLst>
                      <a:ext uri="{FF2B5EF4-FFF2-40B4-BE49-F238E27FC236}">
                        <a16:creationId xmlns:a16="http://schemas.microsoft.com/office/drawing/2014/main" id="{C25F163C-E2BB-274F-9C39-8EE571F064FA}"/>
                      </a:ext>
                    </a:extLst>
                  </p:cNvPr>
                  <p:cNvSpPr/>
                  <p:nvPr/>
                </p:nvSpPr>
                <p:spPr>
                  <a:xfrm>
                    <a:off x="1346378" y="1674510"/>
                    <a:ext cx="202844" cy="1524000"/>
                  </a:xfrm>
                  <a:prstGeom prst="round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endParaRPr lang="en-US" sz="2400" dirty="0">
                      <a:solidFill>
                        <a:schemeClr val="bg1">
                          <a:lumMod val="65000"/>
                        </a:schemeClr>
                      </a:solidFill>
                      <a:latin typeface="Lato" panose="020F0502020204030203" pitchFamily="34" charset="0"/>
                    </a:endParaRPr>
                  </a:p>
                </p:txBody>
              </p:sp>
            </p:grpSp>
            <p:grpSp>
              <p:nvGrpSpPr>
                <p:cNvPr id="53" name="Group 5">
                  <a:extLst>
                    <a:ext uri="{FF2B5EF4-FFF2-40B4-BE49-F238E27FC236}">
                      <a16:creationId xmlns:a16="http://schemas.microsoft.com/office/drawing/2014/main" id="{9EE98FAB-46A2-EC47-8E4B-E20619437049}"/>
                    </a:ext>
                  </a:extLst>
                </p:cNvPr>
                <p:cNvGrpSpPr/>
                <p:nvPr/>
              </p:nvGrpSpPr>
              <p:grpSpPr>
                <a:xfrm>
                  <a:off x="1722011" y="1598310"/>
                  <a:ext cx="202844" cy="1676400"/>
                  <a:chOff x="1695492" y="1598310"/>
                  <a:chExt cx="202844" cy="1676400"/>
                </a:xfrm>
              </p:grpSpPr>
              <p:cxnSp>
                <p:nvCxnSpPr>
                  <p:cNvPr id="64" name="Straight Connector 16">
                    <a:extLst>
                      <a:ext uri="{FF2B5EF4-FFF2-40B4-BE49-F238E27FC236}">
                        <a16:creationId xmlns:a16="http://schemas.microsoft.com/office/drawing/2014/main" id="{950D363A-17BA-8A45-8E05-108A4DF279B3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1796914" y="1598310"/>
                    <a:ext cx="0" cy="1676400"/>
                  </a:xfrm>
                  <a:prstGeom prst="line">
                    <a:avLst/>
                  </a:prstGeom>
                  <a:ln w="12700">
                    <a:solidFill>
                      <a:schemeClr val="accent3"/>
                    </a:solidFill>
                    <a:prstDash val="sysDash"/>
                    <a:headEnd type="oval" w="med" len="med"/>
                    <a:tailEnd type="oval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65" name="Rounded Rectangle 17">
                    <a:extLst>
                      <a:ext uri="{FF2B5EF4-FFF2-40B4-BE49-F238E27FC236}">
                        <a16:creationId xmlns:a16="http://schemas.microsoft.com/office/drawing/2014/main" id="{FA4328E0-B47B-594A-B69D-D95C44BB1219}"/>
                      </a:ext>
                    </a:extLst>
                  </p:cNvPr>
                  <p:cNvSpPr/>
                  <p:nvPr/>
                </p:nvSpPr>
                <p:spPr>
                  <a:xfrm>
                    <a:off x="1695492" y="2055510"/>
                    <a:ext cx="202844" cy="1143000"/>
                  </a:xfrm>
                  <a:prstGeom prst="round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endParaRPr lang="en-US" sz="2400" dirty="0">
                      <a:solidFill>
                        <a:schemeClr val="bg1">
                          <a:lumMod val="65000"/>
                        </a:schemeClr>
                      </a:solidFill>
                      <a:latin typeface="Lato" panose="020F0502020204030203" pitchFamily="34" charset="0"/>
                    </a:endParaRPr>
                  </a:p>
                </p:txBody>
              </p:sp>
            </p:grpSp>
            <p:grpSp>
              <p:nvGrpSpPr>
                <p:cNvPr id="54" name="Group 6">
                  <a:extLst>
                    <a:ext uri="{FF2B5EF4-FFF2-40B4-BE49-F238E27FC236}">
                      <a16:creationId xmlns:a16="http://schemas.microsoft.com/office/drawing/2014/main" id="{FE9E99D6-454B-B942-80C0-782C03ED12E8}"/>
                    </a:ext>
                  </a:extLst>
                </p:cNvPr>
                <p:cNvGrpSpPr/>
                <p:nvPr/>
              </p:nvGrpSpPr>
              <p:grpSpPr>
                <a:xfrm>
                  <a:off x="2107231" y="1598310"/>
                  <a:ext cx="202844" cy="1676400"/>
                  <a:chOff x="2090299" y="1598310"/>
                  <a:chExt cx="202844" cy="1676400"/>
                </a:xfrm>
              </p:grpSpPr>
              <p:cxnSp>
                <p:nvCxnSpPr>
                  <p:cNvPr id="62" name="Straight Connector 14">
                    <a:extLst>
                      <a:ext uri="{FF2B5EF4-FFF2-40B4-BE49-F238E27FC236}">
                        <a16:creationId xmlns:a16="http://schemas.microsoft.com/office/drawing/2014/main" id="{083C8ABC-07F2-F849-A415-0A77785FC6C0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2191721" y="1598310"/>
                    <a:ext cx="0" cy="1676400"/>
                  </a:xfrm>
                  <a:prstGeom prst="line">
                    <a:avLst/>
                  </a:prstGeom>
                  <a:ln w="12700">
                    <a:solidFill>
                      <a:schemeClr val="accent4"/>
                    </a:solidFill>
                    <a:prstDash val="sysDash"/>
                    <a:headEnd type="oval" w="med" len="med"/>
                    <a:tailEnd type="oval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63" name="Rounded Rectangle 15">
                    <a:extLst>
                      <a:ext uri="{FF2B5EF4-FFF2-40B4-BE49-F238E27FC236}">
                        <a16:creationId xmlns:a16="http://schemas.microsoft.com/office/drawing/2014/main" id="{2B2E1453-DC37-6B44-B4A9-2D1F273C21B0}"/>
                      </a:ext>
                    </a:extLst>
                  </p:cNvPr>
                  <p:cNvSpPr/>
                  <p:nvPr/>
                </p:nvSpPr>
                <p:spPr>
                  <a:xfrm>
                    <a:off x="2090299" y="2384849"/>
                    <a:ext cx="202844" cy="813660"/>
                  </a:xfrm>
                  <a:prstGeom prst="roundRect">
                    <a:avLst/>
                  </a:prstGeom>
                  <a:solidFill>
                    <a:schemeClr val="accent4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endParaRPr lang="en-US" sz="2400" dirty="0">
                      <a:solidFill>
                        <a:schemeClr val="bg1">
                          <a:lumMod val="65000"/>
                        </a:schemeClr>
                      </a:solidFill>
                      <a:latin typeface="Lato" panose="020F0502020204030203" pitchFamily="34" charset="0"/>
                    </a:endParaRPr>
                  </a:p>
                </p:txBody>
              </p:sp>
            </p:grpSp>
            <p:grpSp>
              <p:nvGrpSpPr>
                <p:cNvPr id="55" name="Group 7">
                  <a:extLst>
                    <a:ext uri="{FF2B5EF4-FFF2-40B4-BE49-F238E27FC236}">
                      <a16:creationId xmlns:a16="http://schemas.microsoft.com/office/drawing/2014/main" id="{38E8E11A-D71C-1F4D-BF43-197E6F5F6FCD}"/>
                    </a:ext>
                  </a:extLst>
                </p:cNvPr>
                <p:cNvGrpSpPr/>
                <p:nvPr/>
              </p:nvGrpSpPr>
              <p:grpSpPr>
                <a:xfrm>
                  <a:off x="2492451" y="1598310"/>
                  <a:ext cx="202844" cy="1676400"/>
                  <a:chOff x="2482864" y="1598310"/>
                  <a:chExt cx="202844" cy="1676400"/>
                </a:xfrm>
              </p:grpSpPr>
              <p:cxnSp>
                <p:nvCxnSpPr>
                  <p:cNvPr id="60" name="Straight Connector 12">
                    <a:extLst>
                      <a:ext uri="{FF2B5EF4-FFF2-40B4-BE49-F238E27FC236}">
                        <a16:creationId xmlns:a16="http://schemas.microsoft.com/office/drawing/2014/main" id="{43C607AB-6E46-EC4B-A468-55E06D4B5B14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2584286" y="1598310"/>
                    <a:ext cx="0" cy="1676400"/>
                  </a:xfrm>
                  <a:prstGeom prst="line">
                    <a:avLst/>
                  </a:prstGeom>
                  <a:ln w="12700">
                    <a:solidFill>
                      <a:schemeClr val="accent5"/>
                    </a:solidFill>
                    <a:prstDash val="sysDash"/>
                    <a:headEnd type="oval" w="med" len="med"/>
                    <a:tailEnd type="oval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61" name="Rounded Rectangle 13">
                    <a:extLst>
                      <a:ext uri="{FF2B5EF4-FFF2-40B4-BE49-F238E27FC236}">
                        <a16:creationId xmlns:a16="http://schemas.microsoft.com/office/drawing/2014/main" id="{0A2B81A3-15B6-9440-B34B-DE22E00810EC}"/>
                      </a:ext>
                    </a:extLst>
                  </p:cNvPr>
                  <p:cNvSpPr/>
                  <p:nvPr/>
                </p:nvSpPr>
                <p:spPr>
                  <a:xfrm>
                    <a:off x="2482864" y="2182022"/>
                    <a:ext cx="202844" cy="1016487"/>
                  </a:xfrm>
                  <a:prstGeom prst="roundRect">
                    <a:avLst/>
                  </a:prstGeom>
                  <a:solidFill>
                    <a:schemeClr val="accent5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endParaRPr lang="en-US" sz="2400" dirty="0">
                      <a:solidFill>
                        <a:schemeClr val="bg1">
                          <a:lumMod val="65000"/>
                        </a:schemeClr>
                      </a:solidFill>
                      <a:latin typeface="Lato" panose="020F0502020204030203" pitchFamily="34" charset="0"/>
                    </a:endParaRPr>
                  </a:p>
                </p:txBody>
              </p:sp>
            </p:grpSp>
            <p:grpSp>
              <p:nvGrpSpPr>
                <p:cNvPr id="56" name="Group 8">
                  <a:extLst>
                    <a:ext uri="{FF2B5EF4-FFF2-40B4-BE49-F238E27FC236}">
                      <a16:creationId xmlns:a16="http://schemas.microsoft.com/office/drawing/2014/main" id="{4A4B2B22-AAEC-3544-A77C-C5CC6A68FB71}"/>
                    </a:ext>
                  </a:extLst>
                </p:cNvPr>
                <p:cNvGrpSpPr/>
                <p:nvPr/>
              </p:nvGrpSpPr>
              <p:grpSpPr>
                <a:xfrm>
                  <a:off x="2877671" y="1598310"/>
                  <a:ext cx="202844" cy="1676400"/>
                  <a:chOff x="2877671" y="1598310"/>
                  <a:chExt cx="202844" cy="1676400"/>
                </a:xfrm>
              </p:grpSpPr>
              <p:cxnSp>
                <p:nvCxnSpPr>
                  <p:cNvPr id="58" name="Straight Connector 10">
                    <a:extLst>
                      <a:ext uri="{FF2B5EF4-FFF2-40B4-BE49-F238E27FC236}">
                        <a16:creationId xmlns:a16="http://schemas.microsoft.com/office/drawing/2014/main" id="{1BEF1100-7441-EF4E-9646-1CD3278C69BF}"/>
                      </a:ext>
                    </a:extLst>
                  </p:cNvPr>
                  <p:cNvCxnSpPr/>
                  <p:nvPr/>
                </p:nvCxnSpPr>
                <p:spPr>
                  <a:xfrm flipV="1">
                    <a:off x="2979093" y="1598310"/>
                    <a:ext cx="0" cy="1676400"/>
                  </a:xfrm>
                  <a:prstGeom prst="line">
                    <a:avLst/>
                  </a:prstGeom>
                  <a:ln w="12700">
                    <a:solidFill>
                      <a:schemeClr val="accent6"/>
                    </a:solidFill>
                    <a:prstDash val="sysDash"/>
                    <a:headEnd type="oval" w="med" len="med"/>
                    <a:tailEnd type="oval" w="med" len="med"/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59" name="Rounded Rectangle 11">
                    <a:extLst>
                      <a:ext uri="{FF2B5EF4-FFF2-40B4-BE49-F238E27FC236}">
                        <a16:creationId xmlns:a16="http://schemas.microsoft.com/office/drawing/2014/main" id="{BE84EC4C-0D54-5842-8902-4F593E6F68E7}"/>
                      </a:ext>
                    </a:extLst>
                  </p:cNvPr>
                  <p:cNvSpPr/>
                  <p:nvPr/>
                </p:nvSpPr>
                <p:spPr>
                  <a:xfrm>
                    <a:off x="2877671" y="1999308"/>
                    <a:ext cx="202844" cy="1199202"/>
                  </a:xfrm>
                  <a:prstGeom prst="roundRect">
                    <a:avLst/>
                  </a:prstGeom>
                  <a:solidFill>
                    <a:schemeClr val="accent6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endParaRPr lang="en-US" sz="2400" dirty="0">
                      <a:solidFill>
                        <a:schemeClr val="bg1">
                          <a:lumMod val="65000"/>
                        </a:schemeClr>
                      </a:solidFill>
                      <a:latin typeface="Lato" panose="020F0502020204030203" pitchFamily="34" charset="0"/>
                    </a:endParaRPr>
                  </a:p>
                </p:txBody>
              </p:sp>
            </p:grpSp>
            <p:cxnSp>
              <p:nvCxnSpPr>
                <p:cNvPr id="57" name="Straight Connector 9">
                  <a:extLst>
                    <a:ext uri="{FF2B5EF4-FFF2-40B4-BE49-F238E27FC236}">
                      <a16:creationId xmlns:a16="http://schemas.microsoft.com/office/drawing/2014/main" id="{FAE38AEB-D4C7-964A-B139-C69D524176F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714174" y="3340574"/>
                  <a:ext cx="4259046" cy="0"/>
                </a:xfrm>
                <a:prstGeom prst="line">
                  <a:avLst/>
                </a:prstGeom>
                <a:ln w="76200" cmpd="thickThin">
                  <a:solidFill>
                    <a:schemeClr val="bg1">
                      <a:lumMod val="50000"/>
                    </a:schemeClr>
                  </a:solidFill>
                  <a:prstDash val="solid"/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0" name="Group 22">
                <a:extLst>
                  <a:ext uri="{FF2B5EF4-FFF2-40B4-BE49-F238E27FC236}">
                    <a16:creationId xmlns:a16="http://schemas.microsoft.com/office/drawing/2014/main" id="{25D30FDF-68AA-D64A-8FDA-4C4555752D72}"/>
                  </a:ext>
                </a:extLst>
              </p:cNvPr>
              <p:cNvGrpSpPr/>
              <p:nvPr/>
            </p:nvGrpSpPr>
            <p:grpSpPr>
              <a:xfrm>
                <a:off x="1526855" y="4071432"/>
                <a:ext cx="4487155" cy="169277"/>
                <a:chOff x="1133664" y="3332262"/>
                <a:chExt cx="2612957" cy="137626"/>
              </a:xfrm>
            </p:grpSpPr>
            <p:sp>
              <p:nvSpPr>
                <p:cNvPr id="71" name="Rectangle 1436">
                  <a:extLst>
                    <a:ext uri="{FF2B5EF4-FFF2-40B4-BE49-F238E27FC236}">
                      <a16:creationId xmlns:a16="http://schemas.microsoft.com/office/drawing/2014/main" id="{34949862-0EBD-1C4A-B23D-AB604CC758D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133664" y="3332262"/>
                  <a:ext cx="95212" cy="13762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1100" b="1" i="0" u="none" strike="noStrike" cap="none" normalizeH="0" baseline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latin typeface="Lato" panose="020F0502020204030203" pitchFamily="34" charset="0"/>
                      <a:cs typeface="Arial" pitchFamily="34" charset="0"/>
                    </a:rPr>
                    <a:t>39</a:t>
                  </a:r>
                  <a:endParaRPr kumimoji="0" lang="en-US" sz="2800" b="1" i="0" u="none" strike="noStrike" cap="none" normalizeH="0" baseline="0" dirty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Lato" panose="020F0502020204030203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72" name="Rectangle 1436">
                  <a:extLst>
                    <a:ext uri="{FF2B5EF4-FFF2-40B4-BE49-F238E27FC236}">
                      <a16:creationId xmlns:a16="http://schemas.microsoft.com/office/drawing/2014/main" id="{74176941-8026-C44A-AB4D-BE610C2D7F0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637212" y="3332262"/>
                  <a:ext cx="95212" cy="13762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sz="1100" b="1" i="0" u="none" strike="noStrike" cap="none" normalizeH="0" baseline="0" dirty="0">
                      <a:ln>
                        <a:noFill/>
                      </a:ln>
                      <a:solidFill>
                        <a:schemeClr val="bg1"/>
                      </a:solidFill>
                      <a:effectLst/>
                      <a:latin typeface="Lato" panose="020F0502020204030203" pitchFamily="34" charset="0"/>
                      <a:cs typeface="Arial" pitchFamily="34" charset="0"/>
                    </a:rPr>
                    <a:t>97</a:t>
                  </a:r>
                  <a:endParaRPr kumimoji="0" lang="en-US" sz="2800" b="1" i="0" u="none" strike="noStrike" cap="none" normalizeH="0" baseline="0" dirty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Lato" panose="020F0502020204030203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73" name="Rectangle 1436">
                  <a:extLst>
                    <a:ext uri="{FF2B5EF4-FFF2-40B4-BE49-F238E27FC236}">
                      <a16:creationId xmlns:a16="http://schemas.microsoft.com/office/drawing/2014/main" id="{83935C71-19BA-F840-82EC-30320E605D4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132308" y="3332262"/>
                  <a:ext cx="95212" cy="13762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lang="en-US" sz="1100" b="1" dirty="0">
                      <a:solidFill>
                        <a:schemeClr val="bg1"/>
                      </a:solidFill>
                      <a:latin typeface="Lato" panose="020F0502020204030203" pitchFamily="34" charset="0"/>
                      <a:cs typeface="Arial" pitchFamily="34" charset="0"/>
                    </a:rPr>
                    <a:t>80</a:t>
                  </a:r>
                  <a:endParaRPr kumimoji="0" lang="en-US" sz="2800" b="1" i="0" u="none" strike="noStrike" cap="none" normalizeH="0" baseline="0" dirty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Lato" panose="020F0502020204030203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74" name="Rectangle 1436">
                  <a:extLst>
                    <a:ext uri="{FF2B5EF4-FFF2-40B4-BE49-F238E27FC236}">
                      <a16:creationId xmlns:a16="http://schemas.microsoft.com/office/drawing/2014/main" id="{44EB6133-DD15-0449-9644-0BC8F9A1A38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644305" y="3332262"/>
                  <a:ext cx="95212" cy="13762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lang="en-US" sz="1100" b="1" dirty="0">
                      <a:solidFill>
                        <a:schemeClr val="bg1"/>
                      </a:solidFill>
                      <a:latin typeface="Lato" panose="020F0502020204030203" pitchFamily="34" charset="0"/>
                      <a:cs typeface="Arial" pitchFamily="34" charset="0"/>
                    </a:rPr>
                    <a:t>63</a:t>
                  </a:r>
                  <a:endParaRPr kumimoji="0" lang="en-US" sz="2800" b="1" i="0" u="none" strike="noStrike" cap="none" normalizeH="0" baseline="0" dirty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Lato" panose="020F0502020204030203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75" name="Rectangle 1436">
                  <a:extLst>
                    <a:ext uri="{FF2B5EF4-FFF2-40B4-BE49-F238E27FC236}">
                      <a16:creationId xmlns:a16="http://schemas.microsoft.com/office/drawing/2014/main" id="{D9F28295-0748-8748-B3D9-EAEBD8ADD7F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147855" y="3332262"/>
                  <a:ext cx="95212" cy="13762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lang="en-US" sz="1100" b="1" dirty="0">
                      <a:solidFill>
                        <a:schemeClr val="bg1"/>
                      </a:solidFill>
                      <a:latin typeface="Lato" panose="020F0502020204030203" pitchFamily="34" charset="0"/>
                      <a:cs typeface="Arial" pitchFamily="34" charset="0"/>
                    </a:rPr>
                    <a:t>82</a:t>
                  </a:r>
                  <a:endParaRPr kumimoji="0" lang="en-US" sz="2800" b="1" i="0" u="none" strike="noStrike" cap="none" normalizeH="0" baseline="0" dirty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Lato" panose="020F0502020204030203" pitchFamily="34" charset="0"/>
                    <a:cs typeface="Arial" pitchFamily="34" charset="0"/>
                  </a:endParaRPr>
                </a:p>
              </p:txBody>
            </p:sp>
            <p:sp>
              <p:nvSpPr>
                <p:cNvPr id="76" name="Rectangle 1436">
                  <a:extLst>
                    <a:ext uri="{FF2B5EF4-FFF2-40B4-BE49-F238E27FC236}">
                      <a16:creationId xmlns:a16="http://schemas.microsoft.com/office/drawing/2014/main" id="{3A27865C-59D3-E348-A060-78624008553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51409" y="3332262"/>
                  <a:ext cx="95212" cy="13762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none" lIns="0" tIns="0" rIns="0" bIns="0" numCol="1" anchor="t" anchorCtr="0" compatLnSpc="1">
                  <a:prstTxWarp prst="textNoShape">
                    <a:avLst/>
                  </a:prstTxWarp>
                  <a:spAutoFit/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lang="en-US" sz="1100" b="1" dirty="0">
                      <a:solidFill>
                        <a:schemeClr val="bg1"/>
                      </a:solidFill>
                      <a:latin typeface="Lato" panose="020F0502020204030203" pitchFamily="34" charset="0"/>
                      <a:cs typeface="Arial" pitchFamily="34" charset="0"/>
                    </a:rPr>
                    <a:t>90</a:t>
                  </a:r>
                  <a:endParaRPr kumimoji="0" lang="en-US" sz="2800" b="1" i="0" u="none" strike="noStrike" cap="none" normalizeH="0" baseline="0" dirty="0">
                    <a:ln>
                      <a:noFill/>
                    </a:ln>
                    <a:solidFill>
                      <a:schemeClr val="bg1"/>
                    </a:solidFill>
                    <a:effectLst/>
                    <a:latin typeface="Lato" panose="020F0502020204030203" pitchFamily="34" charset="0"/>
                    <a:cs typeface="Arial" pitchFamily="34" charset="0"/>
                  </a:endParaRPr>
                </a:p>
              </p:txBody>
            </p:sp>
          </p:grpSp>
          <p:cxnSp>
            <p:nvCxnSpPr>
              <p:cNvPr id="86" name="Straight Connector 20">
                <a:extLst>
                  <a:ext uri="{FF2B5EF4-FFF2-40B4-BE49-F238E27FC236}">
                    <a16:creationId xmlns:a16="http://schemas.microsoft.com/office/drawing/2014/main" id="{77B4AD15-FA17-BF4D-BB0E-E138A8C8474A}"/>
                  </a:ext>
                </a:extLst>
              </p:cNvPr>
              <p:cNvCxnSpPr/>
              <p:nvPr/>
            </p:nvCxnSpPr>
            <p:spPr>
              <a:xfrm flipV="1">
                <a:off x="6244457" y="2118480"/>
                <a:ext cx="0" cy="3325350"/>
              </a:xfrm>
              <a:prstGeom prst="line">
                <a:avLst/>
              </a:prstGeom>
              <a:ln w="12700">
                <a:solidFill>
                  <a:schemeClr val="accent5">
                    <a:lumMod val="60000"/>
                    <a:lumOff val="40000"/>
                  </a:schemeClr>
                </a:solidFill>
                <a:prstDash val="sysDash"/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7" name="Rounded Rectangle 21">
                <a:extLst>
                  <a:ext uri="{FF2B5EF4-FFF2-40B4-BE49-F238E27FC236}">
                    <a16:creationId xmlns:a16="http://schemas.microsoft.com/office/drawing/2014/main" id="{EE9D2C50-358C-6E49-ACE6-4F51D954268F}"/>
                  </a:ext>
                </a:extLst>
              </p:cNvPr>
              <p:cNvSpPr/>
              <p:nvPr/>
            </p:nvSpPr>
            <p:spPr>
              <a:xfrm>
                <a:off x="6015837" y="3107076"/>
                <a:ext cx="457240" cy="2185602"/>
              </a:xfrm>
              <a:prstGeom prst="round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2400" dirty="0">
                  <a:solidFill>
                    <a:schemeClr val="bg1">
                      <a:lumMod val="65000"/>
                    </a:schemeClr>
                  </a:solidFill>
                  <a:latin typeface="Lato" panose="020F0502020204030203" pitchFamily="34" charset="0"/>
                </a:endParaRPr>
              </a:p>
            </p:txBody>
          </p:sp>
          <p:cxnSp>
            <p:nvCxnSpPr>
              <p:cNvPr id="88" name="Straight Connector 18">
                <a:extLst>
                  <a:ext uri="{FF2B5EF4-FFF2-40B4-BE49-F238E27FC236}">
                    <a16:creationId xmlns:a16="http://schemas.microsoft.com/office/drawing/2014/main" id="{D9FFBAC6-9301-294B-868A-C9FEBB78304B}"/>
                  </a:ext>
                </a:extLst>
              </p:cNvPr>
              <p:cNvCxnSpPr/>
              <p:nvPr/>
            </p:nvCxnSpPr>
            <p:spPr>
              <a:xfrm flipV="1">
                <a:off x="7112800" y="2118480"/>
                <a:ext cx="0" cy="3325350"/>
              </a:xfrm>
              <a:prstGeom prst="line">
                <a:avLst/>
              </a:prstGeom>
              <a:ln w="12700">
                <a:solidFill>
                  <a:schemeClr val="accent2">
                    <a:lumMod val="75000"/>
                  </a:schemeClr>
                </a:solidFill>
                <a:prstDash val="sysDash"/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9" name="Rounded Rectangle 19">
                <a:extLst>
                  <a:ext uri="{FF2B5EF4-FFF2-40B4-BE49-F238E27FC236}">
                    <a16:creationId xmlns:a16="http://schemas.microsoft.com/office/drawing/2014/main" id="{F8EFB4D2-8A26-FB44-BBD8-149247231D4F}"/>
                  </a:ext>
                </a:extLst>
              </p:cNvPr>
              <p:cNvSpPr/>
              <p:nvPr/>
            </p:nvSpPr>
            <p:spPr>
              <a:xfrm>
                <a:off x="6884180" y="3107074"/>
                <a:ext cx="457240" cy="2185603"/>
              </a:xfrm>
              <a:prstGeom prst="round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2400" dirty="0">
                  <a:solidFill>
                    <a:schemeClr val="bg1">
                      <a:lumMod val="65000"/>
                    </a:schemeClr>
                  </a:solidFill>
                  <a:latin typeface="Lato" panose="020F0502020204030203" pitchFamily="34" charset="0"/>
                </a:endParaRPr>
              </a:p>
            </p:txBody>
          </p:sp>
          <p:cxnSp>
            <p:nvCxnSpPr>
              <p:cNvPr id="90" name="Straight Connector 16">
                <a:extLst>
                  <a:ext uri="{FF2B5EF4-FFF2-40B4-BE49-F238E27FC236}">
                    <a16:creationId xmlns:a16="http://schemas.microsoft.com/office/drawing/2014/main" id="{DFDCFBE5-DC99-CC44-8619-45173BDEC4B5}"/>
                  </a:ext>
                </a:extLst>
              </p:cNvPr>
              <p:cNvCxnSpPr/>
              <p:nvPr/>
            </p:nvCxnSpPr>
            <p:spPr>
              <a:xfrm flipV="1">
                <a:off x="7981143" y="2118480"/>
                <a:ext cx="0" cy="3325350"/>
              </a:xfrm>
              <a:prstGeom prst="line">
                <a:avLst/>
              </a:prstGeom>
              <a:ln w="12700">
                <a:solidFill>
                  <a:schemeClr val="accent6">
                    <a:lumMod val="40000"/>
                    <a:lumOff val="60000"/>
                  </a:schemeClr>
                </a:solidFill>
                <a:prstDash val="sysDash"/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1" name="Rounded Rectangle 17">
                <a:extLst>
                  <a:ext uri="{FF2B5EF4-FFF2-40B4-BE49-F238E27FC236}">
                    <a16:creationId xmlns:a16="http://schemas.microsoft.com/office/drawing/2014/main" id="{6EA5B959-E856-D944-B384-95EB02A92B00}"/>
                  </a:ext>
                </a:extLst>
              </p:cNvPr>
              <p:cNvSpPr/>
              <p:nvPr/>
            </p:nvSpPr>
            <p:spPr>
              <a:xfrm>
                <a:off x="7752523" y="3107074"/>
                <a:ext cx="457240" cy="2185604"/>
              </a:xfrm>
              <a:prstGeom prst="round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2400" dirty="0">
                  <a:solidFill>
                    <a:schemeClr val="bg1">
                      <a:lumMod val="65000"/>
                    </a:schemeClr>
                  </a:solidFill>
                  <a:latin typeface="Lato" panose="020F0502020204030203" pitchFamily="34" charset="0"/>
                </a:endParaRPr>
              </a:p>
            </p:txBody>
          </p:sp>
          <p:cxnSp>
            <p:nvCxnSpPr>
              <p:cNvPr id="92" name="Straight Connector 14">
                <a:extLst>
                  <a:ext uri="{FF2B5EF4-FFF2-40B4-BE49-F238E27FC236}">
                    <a16:creationId xmlns:a16="http://schemas.microsoft.com/office/drawing/2014/main" id="{469949FC-4294-854D-B373-4038D8D64EAB}"/>
                  </a:ext>
                </a:extLst>
              </p:cNvPr>
              <p:cNvCxnSpPr/>
              <p:nvPr/>
            </p:nvCxnSpPr>
            <p:spPr>
              <a:xfrm flipV="1">
                <a:off x="8849486" y="2118480"/>
                <a:ext cx="0" cy="3325350"/>
              </a:xfrm>
              <a:prstGeom prst="line">
                <a:avLst/>
              </a:prstGeom>
              <a:ln w="12700">
                <a:solidFill>
                  <a:schemeClr val="bg1">
                    <a:lumMod val="75000"/>
                  </a:schemeClr>
                </a:solidFill>
                <a:prstDash val="sysDash"/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3" name="Rounded Rectangle 15">
                <a:extLst>
                  <a:ext uri="{FF2B5EF4-FFF2-40B4-BE49-F238E27FC236}">
                    <a16:creationId xmlns:a16="http://schemas.microsoft.com/office/drawing/2014/main" id="{8EC2C4F1-6DF6-614C-939E-7305547BDA18}"/>
                  </a:ext>
                </a:extLst>
              </p:cNvPr>
              <p:cNvSpPr/>
              <p:nvPr/>
            </p:nvSpPr>
            <p:spPr>
              <a:xfrm>
                <a:off x="8620866" y="4071431"/>
                <a:ext cx="457240" cy="1221246"/>
              </a:xfrm>
              <a:prstGeom prst="roundRect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en-US" sz="2400" dirty="0">
                  <a:solidFill>
                    <a:schemeClr val="bg1">
                      <a:lumMod val="65000"/>
                    </a:schemeClr>
                  </a:solidFill>
                  <a:latin typeface="Lato" panose="020F0502020204030203" pitchFamily="34" charset="0"/>
                </a:endParaRPr>
              </a:p>
            </p:txBody>
          </p:sp>
        </p:grpSp>
        <p:cxnSp>
          <p:nvCxnSpPr>
            <p:cNvPr id="95" name="Straight Connector 14">
              <a:extLst>
                <a:ext uri="{FF2B5EF4-FFF2-40B4-BE49-F238E27FC236}">
                  <a16:creationId xmlns:a16="http://schemas.microsoft.com/office/drawing/2014/main" id="{6CADE7EF-CFD6-B748-B9DA-EBE0D7ECF5FC}"/>
                </a:ext>
              </a:extLst>
            </p:cNvPr>
            <p:cNvCxnSpPr/>
            <p:nvPr/>
          </p:nvCxnSpPr>
          <p:spPr>
            <a:xfrm flipV="1">
              <a:off x="10822870" y="1921563"/>
              <a:ext cx="0" cy="3833601"/>
            </a:xfrm>
            <a:prstGeom prst="line">
              <a:avLst/>
            </a:prstGeom>
            <a:ln w="12700">
              <a:solidFill>
                <a:schemeClr val="accent1">
                  <a:lumMod val="75000"/>
                </a:schemeClr>
              </a:solidFill>
              <a:prstDash val="sysDash"/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Rounded Rectangle 15">
              <a:extLst>
                <a:ext uri="{FF2B5EF4-FFF2-40B4-BE49-F238E27FC236}">
                  <a16:creationId xmlns:a16="http://schemas.microsoft.com/office/drawing/2014/main" id="{7B750644-9406-1B42-8E40-4CDEACB77243}"/>
                </a:ext>
              </a:extLst>
            </p:cNvPr>
            <p:cNvSpPr/>
            <p:nvPr/>
          </p:nvSpPr>
          <p:spPr>
            <a:xfrm>
              <a:off x="10588325" y="4797286"/>
              <a:ext cx="469090" cy="783623"/>
            </a:xfrm>
            <a:prstGeom prst="round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en-US" sz="2400" dirty="0">
                <a:solidFill>
                  <a:schemeClr val="bg1">
                    <a:lumMod val="65000"/>
                  </a:schemeClr>
                </a:solidFill>
                <a:latin typeface="Lato" panose="020F0502020204030203" pitchFamily="34" charset="0"/>
              </a:endParaRPr>
            </a:p>
          </p:txBody>
        </p:sp>
        <p:sp>
          <p:nvSpPr>
            <p:cNvPr id="4" name="CuadroTexto 3">
              <a:extLst>
                <a:ext uri="{FF2B5EF4-FFF2-40B4-BE49-F238E27FC236}">
                  <a16:creationId xmlns:a16="http://schemas.microsoft.com/office/drawing/2014/main" id="{1AAD08A3-CD39-B64B-B59E-EB1EC1FF2788}"/>
                </a:ext>
              </a:extLst>
            </p:cNvPr>
            <p:cNvSpPr txBox="1"/>
            <p:nvPr/>
          </p:nvSpPr>
          <p:spPr>
            <a:xfrm>
              <a:off x="1803045" y="5967240"/>
              <a:ext cx="984933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R" b="1" dirty="0">
                  <a:latin typeface="212 Orion Sans" pitchFamily="2" charset="0"/>
                </a:rPr>
                <a:t>2010	2011	2012	2013	2014          2015       2016          2017           2018           2019          2020</a:t>
              </a:r>
            </a:p>
          </p:txBody>
        </p:sp>
        <p:sp>
          <p:nvSpPr>
            <p:cNvPr id="5" name="CuadroTexto 4">
              <a:extLst>
                <a:ext uri="{FF2B5EF4-FFF2-40B4-BE49-F238E27FC236}">
                  <a16:creationId xmlns:a16="http://schemas.microsoft.com/office/drawing/2014/main" id="{55E3561D-CE7A-4C42-BAA2-7050DF10DCF6}"/>
                </a:ext>
              </a:extLst>
            </p:cNvPr>
            <p:cNvSpPr txBox="1"/>
            <p:nvPr/>
          </p:nvSpPr>
          <p:spPr>
            <a:xfrm>
              <a:off x="1613865" y="1537644"/>
              <a:ext cx="9308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R" b="1" dirty="0">
                  <a:latin typeface="212 Orion Sans" pitchFamily="2" charset="0"/>
                </a:rPr>
                <a:t>31</a:t>
              </a:r>
            </a:p>
          </p:txBody>
        </p:sp>
        <p:sp>
          <p:nvSpPr>
            <p:cNvPr id="97" name="CuadroTexto 96">
              <a:extLst>
                <a:ext uri="{FF2B5EF4-FFF2-40B4-BE49-F238E27FC236}">
                  <a16:creationId xmlns:a16="http://schemas.microsoft.com/office/drawing/2014/main" id="{CA03136A-E667-6844-B3A7-6B9D4565D0DD}"/>
                </a:ext>
              </a:extLst>
            </p:cNvPr>
            <p:cNvSpPr txBox="1"/>
            <p:nvPr/>
          </p:nvSpPr>
          <p:spPr>
            <a:xfrm>
              <a:off x="2484723" y="1552231"/>
              <a:ext cx="9308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R" b="1" dirty="0">
                  <a:latin typeface="212 Orion Sans" pitchFamily="2" charset="0"/>
                </a:rPr>
                <a:t>42</a:t>
              </a:r>
            </a:p>
          </p:txBody>
        </p:sp>
        <p:sp>
          <p:nvSpPr>
            <p:cNvPr id="98" name="CuadroTexto 97">
              <a:extLst>
                <a:ext uri="{FF2B5EF4-FFF2-40B4-BE49-F238E27FC236}">
                  <a16:creationId xmlns:a16="http://schemas.microsoft.com/office/drawing/2014/main" id="{09A8E57C-96F8-F143-9BC7-35C8AA4974D4}"/>
                </a:ext>
              </a:extLst>
            </p:cNvPr>
            <p:cNvSpPr txBox="1"/>
            <p:nvPr/>
          </p:nvSpPr>
          <p:spPr>
            <a:xfrm>
              <a:off x="3409374" y="1551757"/>
              <a:ext cx="9308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R" b="1" dirty="0">
                  <a:latin typeface="212 Orion Sans" pitchFamily="2" charset="0"/>
                </a:rPr>
                <a:t>26</a:t>
              </a:r>
            </a:p>
          </p:txBody>
        </p:sp>
        <p:sp>
          <p:nvSpPr>
            <p:cNvPr id="99" name="CuadroTexto 98">
              <a:extLst>
                <a:ext uri="{FF2B5EF4-FFF2-40B4-BE49-F238E27FC236}">
                  <a16:creationId xmlns:a16="http://schemas.microsoft.com/office/drawing/2014/main" id="{E731DE16-4C17-AE44-A062-F96A5346E045}"/>
                </a:ext>
              </a:extLst>
            </p:cNvPr>
            <p:cNvSpPr txBox="1"/>
            <p:nvPr/>
          </p:nvSpPr>
          <p:spPr>
            <a:xfrm>
              <a:off x="8575759" y="1553160"/>
              <a:ext cx="9308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R" b="1" dirty="0">
                  <a:latin typeface="212 Orion Sans" pitchFamily="2" charset="0"/>
                </a:rPr>
                <a:t>26</a:t>
              </a:r>
            </a:p>
          </p:txBody>
        </p:sp>
        <p:sp>
          <p:nvSpPr>
            <p:cNvPr id="100" name="CuadroTexto 99">
              <a:extLst>
                <a:ext uri="{FF2B5EF4-FFF2-40B4-BE49-F238E27FC236}">
                  <a16:creationId xmlns:a16="http://schemas.microsoft.com/office/drawing/2014/main" id="{EE3D2413-EDB8-EF4B-915E-8BD3FEBFCE46}"/>
                </a:ext>
              </a:extLst>
            </p:cNvPr>
            <p:cNvSpPr txBox="1"/>
            <p:nvPr/>
          </p:nvSpPr>
          <p:spPr>
            <a:xfrm>
              <a:off x="7704901" y="1553160"/>
              <a:ext cx="9308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R" b="1" dirty="0">
                  <a:latin typeface="212 Orion Sans" pitchFamily="2" charset="0"/>
                </a:rPr>
                <a:t>26</a:t>
              </a:r>
            </a:p>
          </p:txBody>
        </p:sp>
        <p:sp>
          <p:nvSpPr>
            <p:cNvPr id="101" name="CuadroTexto 100">
              <a:extLst>
                <a:ext uri="{FF2B5EF4-FFF2-40B4-BE49-F238E27FC236}">
                  <a16:creationId xmlns:a16="http://schemas.microsoft.com/office/drawing/2014/main" id="{8276C2C2-1260-B342-99FA-A787464AE8A9}"/>
                </a:ext>
              </a:extLst>
            </p:cNvPr>
            <p:cNvSpPr txBox="1"/>
            <p:nvPr/>
          </p:nvSpPr>
          <p:spPr>
            <a:xfrm>
              <a:off x="6794063" y="1555903"/>
              <a:ext cx="9308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R" b="1" dirty="0">
                  <a:latin typeface="212 Orion Sans" pitchFamily="2" charset="0"/>
                </a:rPr>
                <a:t>26</a:t>
              </a:r>
            </a:p>
          </p:txBody>
        </p:sp>
        <p:sp>
          <p:nvSpPr>
            <p:cNvPr id="102" name="CuadroTexto 101">
              <a:extLst>
                <a:ext uri="{FF2B5EF4-FFF2-40B4-BE49-F238E27FC236}">
                  <a16:creationId xmlns:a16="http://schemas.microsoft.com/office/drawing/2014/main" id="{EC918B4B-C3FC-B545-8698-4D856FCFFEFA}"/>
                </a:ext>
              </a:extLst>
            </p:cNvPr>
            <p:cNvSpPr txBox="1"/>
            <p:nvPr/>
          </p:nvSpPr>
          <p:spPr>
            <a:xfrm>
              <a:off x="9451159" y="1547767"/>
              <a:ext cx="9308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R" b="1" dirty="0">
                  <a:latin typeface="212 Orion Sans" pitchFamily="2" charset="0"/>
                </a:rPr>
                <a:t>16</a:t>
              </a:r>
            </a:p>
          </p:txBody>
        </p:sp>
        <p:sp>
          <p:nvSpPr>
            <p:cNvPr id="103" name="CuadroTexto 102">
              <a:extLst>
                <a:ext uri="{FF2B5EF4-FFF2-40B4-BE49-F238E27FC236}">
                  <a16:creationId xmlns:a16="http://schemas.microsoft.com/office/drawing/2014/main" id="{2814B114-4817-4947-8477-3C47F72AF33F}"/>
                </a:ext>
              </a:extLst>
            </p:cNvPr>
            <p:cNvSpPr txBox="1"/>
            <p:nvPr/>
          </p:nvSpPr>
          <p:spPr>
            <a:xfrm>
              <a:off x="5217568" y="1543572"/>
              <a:ext cx="9308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R" b="1" dirty="0">
                  <a:latin typeface="212 Orion Sans" pitchFamily="2" charset="0"/>
                </a:rPr>
                <a:t>24</a:t>
              </a:r>
            </a:p>
          </p:txBody>
        </p:sp>
        <p:sp>
          <p:nvSpPr>
            <p:cNvPr id="104" name="CuadroTexto 103">
              <a:extLst>
                <a:ext uri="{FF2B5EF4-FFF2-40B4-BE49-F238E27FC236}">
                  <a16:creationId xmlns:a16="http://schemas.microsoft.com/office/drawing/2014/main" id="{5D1B3B23-0E52-4640-8904-D44E8363ED41}"/>
                </a:ext>
              </a:extLst>
            </p:cNvPr>
            <p:cNvSpPr txBox="1"/>
            <p:nvPr/>
          </p:nvSpPr>
          <p:spPr>
            <a:xfrm>
              <a:off x="6078429" y="1543572"/>
              <a:ext cx="9308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R" b="1" dirty="0">
                  <a:latin typeface="212 Orion Sans" pitchFamily="2" charset="0"/>
                </a:rPr>
                <a:t>27</a:t>
              </a:r>
            </a:p>
          </p:txBody>
        </p:sp>
        <p:sp>
          <p:nvSpPr>
            <p:cNvPr id="105" name="CuadroTexto 104">
              <a:extLst>
                <a:ext uri="{FF2B5EF4-FFF2-40B4-BE49-F238E27FC236}">
                  <a16:creationId xmlns:a16="http://schemas.microsoft.com/office/drawing/2014/main" id="{32BD3AAE-6298-8246-8B74-BE54EE4B453A}"/>
                </a:ext>
              </a:extLst>
            </p:cNvPr>
            <p:cNvSpPr txBox="1"/>
            <p:nvPr/>
          </p:nvSpPr>
          <p:spPr>
            <a:xfrm>
              <a:off x="4317588" y="1543096"/>
              <a:ext cx="9308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R" b="1" dirty="0">
                  <a:latin typeface="212 Orion Sans" pitchFamily="2" charset="0"/>
                </a:rPr>
                <a:t>26</a:t>
              </a:r>
            </a:p>
          </p:txBody>
        </p:sp>
        <p:sp>
          <p:nvSpPr>
            <p:cNvPr id="106" name="CuadroTexto 105">
              <a:extLst>
                <a:ext uri="{FF2B5EF4-FFF2-40B4-BE49-F238E27FC236}">
                  <a16:creationId xmlns:a16="http://schemas.microsoft.com/office/drawing/2014/main" id="{57E0A026-2A33-8948-9043-23EC8514D9E9}"/>
                </a:ext>
              </a:extLst>
            </p:cNvPr>
            <p:cNvSpPr txBox="1"/>
            <p:nvPr/>
          </p:nvSpPr>
          <p:spPr>
            <a:xfrm>
              <a:off x="10370826" y="1552087"/>
              <a:ext cx="93083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R" b="1" dirty="0">
                  <a:latin typeface="212 Orion Sans" pitchFamily="2" charset="0"/>
                </a:rPr>
                <a:t>10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7878986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/>
        </p:nvSpPr>
        <p:spPr>
          <a:xfrm>
            <a:off x="-691272" y="2077419"/>
            <a:ext cx="6223000" cy="2644775"/>
          </a:xfrm>
          <a:custGeom>
            <a:avLst/>
            <a:gdLst>
              <a:gd name="connsiteX0" fmla="*/ 450850 w 6223000"/>
              <a:gd name="connsiteY0" fmla="*/ 0 h 2644775"/>
              <a:gd name="connsiteX1" fmla="*/ 2660650 w 6223000"/>
              <a:gd name="connsiteY1" fmla="*/ 0 h 2644775"/>
              <a:gd name="connsiteX2" fmla="*/ 2692401 w 6223000"/>
              <a:gd name="connsiteY2" fmla="*/ 3201 h 2644775"/>
              <a:gd name="connsiteX3" fmla="*/ 2724150 w 6223000"/>
              <a:gd name="connsiteY3" fmla="*/ 0 h 2644775"/>
              <a:gd name="connsiteX4" fmla="*/ 4933950 w 6223000"/>
              <a:gd name="connsiteY4" fmla="*/ 0 h 2644775"/>
              <a:gd name="connsiteX5" fmla="*/ 5384800 w 6223000"/>
              <a:gd name="connsiteY5" fmla="*/ 450850 h 2644775"/>
              <a:gd name="connsiteX6" fmla="*/ 4933950 w 6223000"/>
              <a:gd name="connsiteY6" fmla="*/ 901700 h 2644775"/>
              <a:gd name="connsiteX7" fmla="*/ 4716339 w 6223000"/>
              <a:gd name="connsiteY7" fmla="*/ 901700 h 2644775"/>
              <a:gd name="connsiteX8" fmla="*/ 4727070 w 6223000"/>
              <a:gd name="connsiteY8" fmla="*/ 921472 h 2644775"/>
              <a:gd name="connsiteX9" fmla="*/ 4753341 w 6223000"/>
              <a:gd name="connsiteY9" fmla="*/ 1006101 h 2644775"/>
              <a:gd name="connsiteX10" fmla="*/ 4759460 w 6223000"/>
              <a:gd name="connsiteY10" fmla="*/ 1066800 h 2644775"/>
              <a:gd name="connsiteX11" fmla="*/ 5772150 w 6223000"/>
              <a:gd name="connsiteY11" fmla="*/ 1066800 h 2644775"/>
              <a:gd name="connsiteX12" fmla="*/ 6223000 w 6223000"/>
              <a:gd name="connsiteY12" fmla="*/ 1517650 h 2644775"/>
              <a:gd name="connsiteX13" fmla="*/ 5772150 w 6223000"/>
              <a:gd name="connsiteY13" fmla="*/ 1968500 h 2644775"/>
              <a:gd name="connsiteX14" fmla="*/ 5575300 w 6223000"/>
              <a:gd name="connsiteY14" fmla="*/ 1968500 h 2644775"/>
              <a:gd name="connsiteX15" fmla="*/ 5124450 w 6223000"/>
              <a:gd name="connsiteY15" fmla="*/ 2419350 h 2644775"/>
              <a:gd name="connsiteX16" fmla="*/ 3271217 w 6223000"/>
              <a:gd name="connsiteY16" fmla="*/ 2419350 h 2644775"/>
              <a:gd name="connsiteX17" fmla="*/ 3256752 w 6223000"/>
              <a:gd name="connsiteY17" fmla="*/ 2446000 h 2644775"/>
              <a:gd name="connsiteX18" fmla="*/ 2882900 w 6223000"/>
              <a:gd name="connsiteY18" fmla="*/ 2644775 h 2644775"/>
              <a:gd name="connsiteX19" fmla="*/ 673100 w 6223000"/>
              <a:gd name="connsiteY19" fmla="*/ 2644775 h 2644775"/>
              <a:gd name="connsiteX20" fmla="*/ 222250 w 6223000"/>
              <a:gd name="connsiteY20" fmla="*/ 2193925 h 2644775"/>
              <a:gd name="connsiteX21" fmla="*/ 673100 w 6223000"/>
              <a:gd name="connsiteY21" fmla="*/ 1743075 h 2644775"/>
              <a:gd name="connsiteX22" fmla="*/ 1230390 w 6223000"/>
              <a:gd name="connsiteY22" fmla="*/ 1743075 h 2644775"/>
              <a:gd name="connsiteX23" fmla="*/ 1177560 w 6223000"/>
              <a:gd name="connsiteY23" fmla="*/ 1608512 h 2644775"/>
              <a:gd name="connsiteX24" fmla="*/ 1174481 w 6223000"/>
              <a:gd name="connsiteY24" fmla="*/ 1577975 h 2644775"/>
              <a:gd name="connsiteX25" fmla="*/ 793750 w 6223000"/>
              <a:gd name="connsiteY25" fmla="*/ 1577975 h 2644775"/>
              <a:gd name="connsiteX26" fmla="*/ 342900 w 6223000"/>
              <a:gd name="connsiteY26" fmla="*/ 1127125 h 2644775"/>
              <a:gd name="connsiteX27" fmla="*/ 378330 w 6223000"/>
              <a:gd name="connsiteY27" fmla="*/ 951634 h 2644775"/>
              <a:gd name="connsiteX28" fmla="*/ 407789 w 6223000"/>
              <a:gd name="connsiteY28" fmla="*/ 897359 h 2644775"/>
              <a:gd name="connsiteX29" fmla="*/ 359988 w 6223000"/>
              <a:gd name="connsiteY29" fmla="*/ 892540 h 2644775"/>
              <a:gd name="connsiteX30" fmla="*/ 0 w 6223000"/>
              <a:gd name="connsiteY30" fmla="*/ 450850 h 2644775"/>
              <a:gd name="connsiteX31" fmla="*/ 450850 w 6223000"/>
              <a:gd name="connsiteY31" fmla="*/ 0 h 26447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6223000" h="2644775">
                <a:moveTo>
                  <a:pt x="450850" y="0"/>
                </a:moveTo>
                <a:lnTo>
                  <a:pt x="2660650" y="0"/>
                </a:lnTo>
                <a:lnTo>
                  <a:pt x="2692401" y="3201"/>
                </a:lnTo>
                <a:lnTo>
                  <a:pt x="2724150" y="0"/>
                </a:lnTo>
                <a:lnTo>
                  <a:pt x="4933950" y="0"/>
                </a:lnTo>
                <a:cubicBezTo>
                  <a:pt x="5182948" y="0"/>
                  <a:pt x="5384800" y="201852"/>
                  <a:pt x="5384800" y="450850"/>
                </a:cubicBezTo>
                <a:cubicBezTo>
                  <a:pt x="5384800" y="699848"/>
                  <a:pt x="5182948" y="901700"/>
                  <a:pt x="4933950" y="901700"/>
                </a:cubicBezTo>
                <a:lnTo>
                  <a:pt x="4716339" y="901700"/>
                </a:lnTo>
                <a:lnTo>
                  <a:pt x="4727070" y="921472"/>
                </a:lnTo>
                <a:cubicBezTo>
                  <a:pt x="4738477" y="948441"/>
                  <a:pt x="4747335" y="976752"/>
                  <a:pt x="4753341" y="1006101"/>
                </a:cubicBezTo>
                <a:lnTo>
                  <a:pt x="4759460" y="1066800"/>
                </a:lnTo>
                <a:lnTo>
                  <a:pt x="5772150" y="1066800"/>
                </a:lnTo>
                <a:cubicBezTo>
                  <a:pt x="6021148" y="1066800"/>
                  <a:pt x="6223000" y="1268652"/>
                  <a:pt x="6223000" y="1517650"/>
                </a:cubicBezTo>
                <a:cubicBezTo>
                  <a:pt x="6223000" y="1766648"/>
                  <a:pt x="6021148" y="1968500"/>
                  <a:pt x="5772150" y="1968500"/>
                </a:cubicBezTo>
                <a:lnTo>
                  <a:pt x="5575300" y="1968500"/>
                </a:lnTo>
                <a:cubicBezTo>
                  <a:pt x="5575300" y="2217498"/>
                  <a:pt x="5373448" y="2419350"/>
                  <a:pt x="5124450" y="2419350"/>
                </a:cubicBezTo>
                <a:lnTo>
                  <a:pt x="3271217" y="2419350"/>
                </a:lnTo>
                <a:lnTo>
                  <a:pt x="3256752" y="2446000"/>
                </a:lnTo>
                <a:cubicBezTo>
                  <a:pt x="3175731" y="2565927"/>
                  <a:pt x="3038524" y="2644775"/>
                  <a:pt x="2882900" y="2644775"/>
                </a:cubicBezTo>
                <a:lnTo>
                  <a:pt x="673100" y="2644775"/>
                </a:lnTo>
                <a:cubicBezTo>
                  <a:pt x="424102" y="2644775"/>
                  <a:pt x="222250" y="2442923"/>
                  <a:pt x="222250" y="2193925"/>
                </a:cubicBezTo>
                <a:cubicBezTo>
                  <a:pt x="222250" y="1944927"/>
                  <a:pt x="424102" y="1743075"/>
                  <a:pt x="673100" y="1743075"/>
                </a:cubicBezTo>
                <a:lnTo>
                  <a:pt x="1230390" y="1743075"/>
                </a:lnTo>
                <a:lnTo>
                  <a:pt x="1177560" y="1608512"/>
                </a:lnTo>
                <a:lnTo>
                  <a:pt x="1174481" y="1577975"/>
                </a:lnTo>
                <a:lnTo>
                  <a:pt x="793750" y="1577975"/>
                </a:lnTo>
                <a:cubicBezTo>
                  <a:pt x="544752" y="1577975"/>
                  <a:pt x="342900" y="1376123"/>
                  <a:pt x="342900" y="1127125"/>
                </a:cubicBezTo>
                <a:cubicBezTo>
                  <a:pt x="342900" y="1064876"/>
                  <a:pt x="355516" y="1005573"/>
                  <a:pt x="378330" y="951634"/>
                </a:cubicBezTo>
                <a:lnTo>
                  <a:pt x="407789" y="897359"/>
                </a:lnTo>
                <a:lnTo>
                  <a:pt x="359988" y="892540"/>
                </a:lnTo>
                <a:cubicBezTo>
                  <a:pt x="154543" y="850500"/>
                  <a:pt x="0" y="668723"/>
                  <a:pt x="0" y="450850"/>
                </a:cubicBezTo>
                <a:cubicBezTo>
                  <a:pt x="0" y="201852"/>
                  <a:pt x="201852" y="0"/>
                  <a:pt x="45085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E471F540-15A9-D948-93DB-AEB845656071}"/>
              </a:ext>
            </a:extLst>
          </p:cNvPr>
          <p:cNvSpPr txBox="1"/>
          <p:nvPr/>
        </p:nvSpPr>
        <p:spPr>
          <a:xfrm>
            <a:off x="4281714" y="6398026"/>
            <a:ext cx="365760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R" sz="2800" b="1" dirty="0">
                <a:solidFill>
                  <a:schemeClr val="accent1"/>
                </a:solidFill>
                <a:latin typeface="212 Orion Sans" pitchFamily="2" charset="0"/>
              </a:rPr>
              <a:t>GÉNERO Y MOVILIDAD</a:t>
            </a:r>
          </a:p>
        </p:txBody>
      </p:sp>
      <p:sp>
        <p:nvSpPr>
          <p:cNvPr id="30" name="TextBox 2">
            <a:extLst>
              <a:ext uri="{FF2B5EF4-FFF2-40B4-BE49-F238E27FC236}">
                <a16:creationId xmlns:a16="http://schemas.microsoft.com/office/drawing/2014/main" id="{EA3CE22C-77F6-7B49-AF48-2FD346D82845}"/>
              </a:ext>
            </a:extLst>
          </p:cNvPr>
          <p:cNvSpPr txBox="1"/>
          <p:nvPr/>
        </p:nvSpPr>
        <p:spPr>
          <a:xfrm>
            <a:off x="4691270" y="121247"/>
            <a:ext cx="750073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solidFill>
                  <a:schemeClr val="accent1"/>
                </a:solidFill>
                <a:latin typeface="Bigger Lemons" panose="02000500000000000000" pitchFamily="2" charset="77"/>
              </a:rPr>
              <a:t>ACOSO SEXUAL CALLEJERO</a:t>
            </a:r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F911F827-CBEC-2E41-B64E-9A218BBECF9E}"/>
              </a:ext>
            </a:extLst>
          </p:cNvPr>
          <p:cNvSpPr/>
          <p:nvPr/>
        </p:nvSpPr>
        <p:spPr>
          <a:xfrm>
            <a:off x="6096000" y="1254577"/>
            <a:ext cx="5668612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R" sz="2800" b="1" dirty="0">
                <a:latin typeface="212 Orion Sans" pitchFamily="2" charset="0"/>
                <a:ea typeface="Cambria" panose="02040503050406030204" pitchFamily="18" charset="0"/>
                <a:cs typeface="Sathu" pitchFamily="2" charset="-34"/>
              </a:rPr>
              <a:t>Toda práctica con connotación sexual, implícita o explícita, que proviene de una persona desconocida, que ocurre en espacios públicos: </a:t>
            </a:r>
          </a:p>
          <a:p>
            <a:pPr algn="ctr"/>
            <a:r>
              <a:rPr lang="es-CR" sz="2800" b="1" dirty="0">
                <a:latin typeface="212 Orion Sans" pitchFamily="2" charset="0"/>
                <a:ea typeface="Cambria" panose="02040503050406030204" pitchFamily="18" charset="0"/>
                <a:cs typeface="Sathu" pitchFamily="2" charset="-34"/>
              </a:rPr>
              <a:t>calle, transporte público, mercados, parques, bares, discotecas, espacios deportivos, centros comerciales… </a:t>
            </a:r>
          </a:p>
          <a:p>
            <a:pPr algn="ctr"/>
            <a:r>
              <a:rPr lang="es-CR" sz="2800" b="1" dirty="0">
                <a:latin typeface="212 Orion Sans" pitchFamily="2" charset="0"/>
                <a:ea typeface="Cambria" panose="02040503050406030204" pitchFamily="18" charset="0"/>
                <a:cs typeface="Sathu" pitchFamily="2" charset="-34"/>
              </a:rPr>
              <a:t>y no es deseada ni correspondida por la persona afectada.</a:t>
            </a:r>
          </a:p>
        </p:txBody>
      </p:sp>
      <p:pic>
        <p:nvPicPr>
          <p:cNvPr id="6" name="Marcador de posición de imagen 5">
            <a:extLst>
              <a:ext uri="{FF2B5EF4-FFF2-40B4-BE49-F238E27FC236}">
                <a16:creationId xmlns:a16="http://schemas.microsoft.com/office/drawing/2014/main" id="{38D3FF6C-5416-554E-99E5-0BA6C36A717E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26" r="1502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177034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Elementos multimedia en línea 1" descr="[SPOT] Acoso sexual en espacios públicos: La culpa no es de la mujer">
            <a:hlinkClick r:id="" action="ppaction://media"/>
            <a:extLst>
              <a:ext uri="{FF2B5EF4-FFF2-40B4-BE49-F238E27FC236}">
                <a16:creationId xmlns:a16="http://schemas.microsoft.com/office/drawing/2014/main" id="{8387331A-9F9A-514D-B9EF-8E99AED78A88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930442" y="721894"/>
            <a:ext cx="9625263" cy="5414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162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83BE5DC-3DF4-2548-B1FC-71E4D233985E}"/>
              </a:ext>
            </a:extLst>
          </p:cNvPr>
          <p:cNvSpPr txBox="1"/>
          <p:nvPr/>
        </p:nvSpPr>
        <p:spPr>
          <a:xfrm>
            <a:off x="0" y="-189284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dirty="0" err="1">
                <a:solidFill>
                  <a:schemeClr val="accent1"/>
                </a:solidFill>
                <a:latin typeface="Bigger Lemons" panose="02000500000000000000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Acoso</a:t>
            </a:r>
            <a:r>
              <a:rPr lang="en-US" sz="7200" dirty="0">
                <a:solidFill>
                  <a:schemeClr val="accent1"/>
                </a:solidFill>
                <a:latin typeface="Bigger Lemons" panose="02000500000000000000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Sexual </a:t>
            </a:r>
            <a:r>
              <a:rPr lang="en-US" sz="7200" dirty="0" err="1">
                <a:solidFill>
                  <a:schemeClr val="accent1"/>
                </a:solidFill>
                <a:latin typeface="Bigger Lemons" panose="02000500000000000000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Callejero</a:t>
            </a:r>
            <a:endParaRPr lang="en-US" sz="7200" dirty="0">
              <a:solidFill>
                <a:schemeClr val="accent1"/>
              </a:solidFill>
              <a:latin typeface="Bigger Lemons" panose="02000500000000000000" pitchFamily="2" charset="77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13" name="Marcador de contenido 2">
            <a:extLst>
              <a:ext uri="{FF2B5EF4-FFF2-40B4-BE49-F238E27FC236}">
                <a16:creationId xmlns:a16="http://schemas.microsoft.com/office/drawing/2014/main" id="{215C7EA9-0F53-4143-8E84-D93CBB2305B1}"/>
              </a:ext>
            </a:extLst>
          </p:cNvPr>
          <p:cNvSpPr txBox="1">
            <a:spLocks/>
          </p:cNvSpPr>
          <p:nvPr/>
        </p:nvSpPr>
        <p:spPr>
          <a:xfrm>
            <a:off x="902207" y="1266145"/>
            <a:ext cx="3950209" cy="4854239"/>
          </a:xfrm>
          <a:prstGeom prst="rect">
            <a:avLst/>
          </a:prstGeom>
        </p:spPr>
        <p:txBody>
          <a:bodyPr lIns="45719" tIns="22860" rIns="45719" bIns="22860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None/>
            </a:pPr>
            <a:r>
              <a:rPr lang="es-CR" sz="2800" dirty="0">
                <a:latin typeface="212 Orion Sans" pitchFamily="2" charset="0"/>
                <a:ea typeface="Cambria" panose="02040503050406030204" pitchFamily="18" charset="0"/>
                <a:cs typeface="Sathu" pitchFamily="2" charset="-34"/>
              </a:rPr>
              <a:t>Puede incluir:</a:t>
            </a:r>
          </a:p>
          <a:p>
            <a:pPr marL="0" indent="0" algn="just">
              <a:buNone/>
            </a:pPr>
            <a:r>
              <a:rPr lang="es-CR" sz="2800" dirty="0">
                <a:solidFill>
                  <a:schemeClr val="bg1">
                    <a:lumMod val="50000"/>
                  </a:schemeClr>
                </a:solidFill>
                <a:latin typeface="212 Orion Sans" pitchFamily="2" charset="0"/>
                <a:ea typeface="Cambria" panose="02040503050406030204" pitchFamily="18" charset="0"/>
                <a:cs typeface="Sathu" pitchFamily="2" charset="-34"/>
              </a:rPr>
              <a:t> </a:t>
            </a:r>
          </a:p>
          <a:p>
            <a:pPr marL="0" indent="0">
              <a:buNone/>
            </a:pPr>
            <a:r>
              <a:rPr lang="es-CR" sz="2800" b="1" u="sng" dirty="0">
                <a:solidFill>
                  <a:schemeClr val="accent1"/>
                </a:solidFill>
                <a:latin typeface="212 Orion Sans" pitchFamily="2" charset="0"/>
                <a:ea typeface="Cambria" panose="02040503050406030204" pitchFamily="18" charset="0"/>
                <a:cs typeface="Sathu" pitchFamily="2" charset="-34"/>
              </a:rPr>
              <a:t>Acciones expresivas</a:t>
            </a:r>
            <a:r>
              <a:rPr lang="es-CR" sz="2800" b="1" dirty="0">
                <a:solidFill>
                  <a:schemeClr val="accent1"/>
                </a:solidFill>
                <a:latin typeface="212 Orion Sans" pitchFamily="2" charset="0"/>
                <a:ea typeface="Cambria" panose="02040503050406030204" pitchFamily="18" charset="0"/>
                <a:cs typeface="Sathu" pitchFamily="2" charset="-34"/>
              </a:rPr>
              <a:t>: </a:t>
            </a:r>
            <a:r>
              <a:rPr lang="es-CR" sz="2800" dirty="0">
                <a:latin typeface="212 Orion Sans" pitchFamily="2" charset="0"/>
                <a:ea typeface="Cambria" panose="02040503050406030204" pitchFamily="18" charset="0"/>
                <a:cs typeface="Sathu" pitchFamily="2" charset="-34"/>
              </a:rPr>
              <a:t>miradas, gestos y movimientos lascivos.</a:t>
            </a:r>
          </a:p>
          <a:p>
            <a:pPr marL="0" indent="0" algn="just">
              <a:buNone/>
            </a:pPr>
            <a:endParaRPr lang="es-CR" sz="2800" dirty="0">
              <a:solidFill>
                <a:schemeClr val="bg1">
                  <a:lumMod val="50000"/>
                </a:schemeClr>
              </a:solidFill>
              <a:latin typeface="212 Orion Sans" pitchFamily="2" charset="0"/>
              <a:ea typeface="Cambria" panose="02040503050406030204" pitchFamily="18" charset="0"/>
              <a:cs typeface="Sathu" pitchFamily="2" charset="-34"/>
            </a:endParaRPr>
          </a:p>
          <a:p>
            <a:pPr marL="0" indent="0">
              <a:buNone/>
            </a:pPr>
            <a:r>
              <a:rPr lang="es-CR" sz="2800" b="1" u="sng" dirty="0">
                <a:solidFill>
                  <a:schemeClr val="accent1"/>
                </a:solidFill>
                <a:latin typeface="212 Orion Sans" pitchFamily="2" charset="0"/>
                <a:ea typeface="Cambria" panose="02040503050406030204" pitchFamily="18" charset="0"/>
                <a:cs typeface="Sathu" pitchFamily="2" charset="-34"/>
              </a:rPr>
              <a:t>Verbales</a:t>
            </a:r>
            <a:r>
              <a:rPr lang="es-CR" sz="2800" b="1" dirty="0">
                <a:solidFill>
                  <a:schemeClr val="accent1"/>
                </a:solidFill>
                <a:latin typeface="212 Orion Sans" pitchFamily="2" charset="0"/>
                <a:ea typeface="Cambria" panose="02040503050406030204" pitchFamily="18" charset="0"/>
                <a:cs typeface="Sathu" pitchFamily="2" charset="-34"/>
              </a:rPr>
              <a:t>: </a:t>
            </a:r>
            <a:r>
              <a:rPr lang="es-CR" sz="2800" dirty="0">
                <a:latin typeface="212 Orion Sans" pitchFamily="2" charset="0"/>
                <a:ea typeface="Cambria" panose="02040503050406030204" pitchFamily="18" charset="0"/>
                <a:cs typeface="Sathu" pitchFamily="2" charset="-34"/>
              </a:rPr>
              <a:t>silbidos, frases, sonidos de besos.</a:t>
            </a:r>
          </a:p>
          <a:p>
            <a:pPr marL="0" indent="0">
              <a:buNone/>
            </a:pPr>
            <a:endParaRPr lang="es-CR" sz="2800" dirty="0">
              <a:solidFill>
                <a:schemeClr val="bg1">
                  <a:lumMod val="50000"/>
                </a:schemeClr>
              </a:solidFill>
              <a:latin typeface="212 Orion Sans" pitchFamily="2" charset="0"/>
              <a:ea typeface="Cambria" panose="02040503050406030204" pitchFamily="18" charset="0"/>
              <a:cs typeface="Sathu" pitchFamily="2" charset="-34"/>
            </a:endParaRPr>
          </a:p>
          <a:p>
            <a:pPr marL="0" indent="0">
              <a:buNone/>
            </a:pPr>
            <a:r>
              <a:rPr lang="es-CR" sz="2800" b="1" u="sng" dirty="0">
                <a:solidFill>
                  <a:schemeClr val="accent1"/>
                </a:solidFill>
                <a:latin typeface="212 Orion Sans" pitchFamily="2" charset="0"/>
                <a:ea typeface="Cambria" panose="02040503050406030204" pitchFamily="18" charset="0"/>
                <a:cs typeface="Sathu" pitchFamily="2" charset="-34"/>
              </a:rPr>
              <a:t>Físicas:</a:t>
            </a:r>
            <a:r>
              <a:rPr lang="es-CR" sz="2800" b="1" dirty="0">
                <a:solidFill>
                  <a:schemeClr val="accent1"/>
                </a:solidFill>
                <a:latin typeface="212 Orion Sans" pitchFamily="2" charset="0"/>
                <a:ea typeface="Cambria" panose="02040503050406030204" pitchFamily="18" charset="0"/>
                <a:cs typeface="Sathu" pitchFamily="2" charset="-34"/>
              </a:rPr>
              <a:t> </a:t>
            </a:r>
            <a:r>
              <a:rPr lang="es-CR" sz="2800" dirty="0">
                <a:latin typeface="212 Orion Sans" pitchFamily="2" charset="0"/>
                <a:ea typeface="Cambria" panose="02040503050406030204" pitchFamily="18" charset="0"/>
                <a:cs typeface="Sathu" pitchFamily="2" charset="-34"/>
              </a:rPr>
              <a:t>contacto físico, rozamientos, exhibicionismo, masturbación pública, grabación de material audiovisual y persecuciones.</a:t>
            </a:r>
          </a:p>
        </p:txBody>
      </p:sp>
      <p:grpSp>
        <p:nvGrpSpPr>
          <p:cNvPr id="121" name="Grupo 120">
            <a:extLst>
              <a:ext uri="{FF2B5EF4-FFF2-40B4-BE49-F238E27FC236}">
                <a16:creationId xmlns:a16="http://schemas.microsoft.com/office/drawing/2014/main" id="{D57DE64E-BBFD-374E-AFDC-C906CEAF139B}"/>
              </a:ext>
            </a:extLst>
          </p:cNvPr>
          <p:cNvGrpSpPr/>
          <p:nvPr/>
        </p:nvGrpSpPr>
        <p:grpSpPr>
          <a:xfrm>
            <a:off x="302628" y="1944620"/>
            <a:ext cx="496769" cy="496769"/>
            <a:chOff x="780388" y="1712972"/>
            <a:chExt cx="496769" cy="496769"/>
          </a:xfrm>
        </p:grpSpPr>
        <p:sp>
          <p:nvSpPr>
            <p:cNvPr id="118" name="Oval 155">
              <a:extLst>
                <a:ext uri="{FF2B5EF4-FFF2-40B4-BE49-F238E27FC236}">
                  <a16:creationId xmlns:a16="http://schemas.microsoft.com/office/drawing/2014/main" id="{0A43351E-134B-B84B-B102-C3105F1786DB}"/>
                </a:ext>
              </a:extLst>
            </p:cNvPr>
            <p:cNvSpPr/>
            <p:nvPr/>
          </p:nvSpPr>
          <p:spPr bwMode="auto">
            <a:xfrm>
              <a:off x="780388" y="1712972"/>
              <a:ext cx="496769" cy="496769"/>
            </a:xfrm>
            <a:prstGeom prst="ellipse">
              <a:avLst/>
            </a:prstGeom>
            <a:solidFill>
              <a:schemeClr val="accent4">
                <a:alpha val="29000"/>
              </a:schemeClr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>
              <a:outerShdw blurRad="101600" sx="14000" sy="14000" algn="ctr" rotWithShape="0">
                <a:schemeClr val="accent1">
                  <a:alpha val="50000"/>
                </a:schemeClr>
              </a:outerShdw>
            </a:effectLst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119" name="Oval 156">
              <a:extLst>
                <a:ext uri="{FF2B5EF4-FFF2-40B4-BE49-F238E27FC236}">
                  <a16:creationId xmlns:a16="http://schemas.microsoft.com/office/drawing/2014/main" id="{F6A095A8-FAC3-1742-8516-D7A1E4B6BF19}"/>
                </a:ext>
              </a:extLst>
            </p:cNvPr>
            <p:cNvSpPr/>
            <p:nvPr/>
          </p:nvSpPr>
          <p:spPr bwMode="auto">
            <a:xfrm>
              <a:off x="853152" y="1785736"/>
              <a:ext cx="351241" cy="351241"/>
            </a:xfrm>
            <a:prstGeom prst="ellipse">
              <a:avLst/>
            </a:prstGeom>
            <a:solidFill>
              <a:schemeClr val="accent4">
                <a:alpha val="29000"/>
              </a:schemeClr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120" name="Oval 157">
              <a:extLst>
                <a:ext uri="{FF2B5EF4-FFF2-40B4-BE49-F238E27FC236}">
                  <a16:creationId xmlns:a16="http://schemas.microsoft.com/office/drawing/2014/main" id="{F61132FC-2AFD-2E46-A9FA-79EC6848B473}"/>
                </a:ext>
              </a:extLst>
            </p:cNvPr>
            <p:cNvSpPr/>
            <p:nvPr/>
          </p:nvSpPr>
          <p:spPr bwMode="auto">
            <a:xfrm>
              <a:off x="954968" y="1887552"/>
              <a:ext cx="147608" cy="147608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>
              <a:outerShdw blurRad="177800" dist="50800" dir="5400000" algn="ctr" rotWithShape="0">
                <a:schemeClr val="accent1">
                  <a:alpha val="43000"/>
                </a:schemeClr>
              </a:outerShdw>
            </a:effectLst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</p:grpSp>
      <p:grpSp>
        <p:nvGrpSpPr>
          <p:cNvPr id="122" name="Grupo 121">
            <a:extLst>
              <a:ext uri="{FF2B5EF4-FFF2-40B4-BE49-F238E27FC236}">
                <a16:creationId xmlns:a16="http://schemas.microsoft.com/office/drawing/2014/main" id="{051EB232-8A63-7244-84EE-53C53E7AEF8A}"/>
              </a:ext>
            </a:extLst>
          </p:cNvPr>
          <p:cNvGrpSpPr/>
          <p:nvPr/>
        </p:nvGrpSpPr>
        <p:grpSpPr>
          <a:xfrm>
            <a:off x="302626" y="4243576"/>
            <a:ext cx="496769" cy="496769"/>
            <a:chOff x="780388" y="1712972"/>
            <a:chExt cx="496769" cy="496769"/>
          </a:xfrm>
        </p:grpSpPr>
        <p:sp>
          <p:nvSpPr>
            <p:cNvPr id="123" name="Oval 155">
              <a:extLst>
                <a:ext uri="{FF2B5EF4-FFF2-40B4-BE49-F238E27FC236}">
                  <a16:creationId xmlns:a16="http://schemas.microsoft.com/office/drawing/2014/main" id="{583541EE-1EE4-2148-B673-30CC6B0A0AA6}"/>
                </a:ext>
              </a:extLst>
            </p:cNvPr>
            <p:cNvSpPr/>
            <p:nvPr/>
          </p:nvSpPr>
          <p:spPr bwMode="auto">
            <a:xfrm>
              <a:off x="780388" y="1712972"/>
              <a:ext cx="496769" cy="496769"/>
            </a:xfrm>
            <a:prstGeom prst="ellipse">
              <a:avLst/>
            </a:prstGeom>
            <a:solidFill>
              <a:schemeClr val="accent4">
                <a:alpha val="29000"/>
              </a:schemeClr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>
              <a:outerShdw blurRad="101600" sx="14000" sy="14000" algn="ctr" rotWithShape="0">
                <a:schemeClr val="accent1">
                  <a:alpha val="50000"/>
                </a:schemeClr>
              </a:outerShdw>
            </a:effectLst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124" name="Oval 156">
              <a:extLst>
                <a:ext uri="{FF2B5EF4-FFF2-40B4-BE49-F238E27FC236}">
                  <a16:creationId xmlns:a16="http://schemas.microsoft.com/office/drawing/2014/main" id="{D6262D63-6D52-AF4D-8105-5B53F82C40D7}"/>
                </a:ext>
              </a:extLst>
            </p:cNvPr>
            <p:cNvSpPr/>
            <p:nvPr/>
          </p:nvSpPr>
          <p:spPr bwMode="auto">
            <a:xfrm>
              <a:off x="853152" y="1785736"/>
              <a:ext cx="351241" cy="351241"/>
            </a:xfrm>
            <a:prstGeom prst="ellipse">
              <a:avLst/>
            </a:prstGeom>
            <a:solidFill>
              <a:schemeClr val="accent4">
                <a:alpha val="29000"/>
              </a:schemeClr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125" name="Oval 157">
              <a:extLst>
                <a:ext uri="{FF2B5EF4-FFF2-40B4-BE49-F238E27FC236}">
                  <a16:creationId xmlns:a16="http://schemas.microsoft.com/office/drawing/2014/main" id="{B74C4D84-B1BE-E348-B07B-E660BF46A35F}"/>
                </a:ext>
              </a:extLst>
            </p:cNvPr>
            <p:cNvSpPr/>
            <p:nvPr/>
          </p:nvSpPr>
          <p:spPr bwMode="auto">
            <a:xfrm>
              <a:off x="954968" y="1887552"/>
              <a:ext cx="147608" cy="147608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>
              <a:outerShdw blurRad="177800" dist="50800" dir="5400000" algn="ctr" rotWithShape="0">
                <a:schemeClr val="accent1">
                  <a:alpha val="43000"/>
                </a:schemeClr>
              </a:outerShdw>
            </a:effectLst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</p:grpSp>
      <p:grpSp>
        <p:nvGrpSpPr>
          <p:cNvPr id="126" name="Grupo 125">
            <a:extLst>
              <a:ext uri="{FF2B5EF4-FFF2-40B4-BE49-F238E27FC236}">
                <a16:creationId xmlns:a16="http://schemas.microsoft.com/office/drawing/2014/main" id="{BB6187B8-A56D-CE49-8435-813B57A42F11}"/>
              </a:ext>
            </a:extLst>
          </p:cNvPr>
          <p:cNvGrpSpPr/>
          <p:nvPr/>
        </p:nvGrpSpPr>
        <p:grpSpPr>
          <a:xfrm>
            <a:off x="302626" y="3150465"/>
            <a:ext cx="496769" cy="496769"/>
            <a:chOff x="780388" y="1712972"/>
            <a:chExt cx="496769" cy="496769"/>
          </a:xfrm>
        </p:grpSpPr>
        <p:sp>
          <p:nvSpPr>
            <p:cNvPr id="127" name="Oval 155">
              <a:extLst>
                <a:ext uri="{FF2B5EF4-FFF2-40B4-BE49-F238E27FC236}">
                  <a16:creationId xmlns:a16="http://schemas.microsoft.com/office/drawing/2014/main" id="{C0B670BE-D444-6548-AB1B-E1E9775C4D1A}"/>
                </a:ext>
              </a:extLst>
            </p:cNvPr>
            <p:cNvSpPr/>
            <p:nvPr/>
          </p:nvSpPr>
          <p:spPr bwMode="auto">
            <a:xfrm>
              <a:off x="780388" y="1712972"/>
              <a:ext cx="496769" cy="496769"/>
            </a:xfrm>
            <a:prstGeom prst="ellipse">
              <a:avLst/>
            </a:prstGeom>
            <a:solidFill>
              <a:schemeClr val="accent4">
                <a:alpha val="29000"/>
              </a:schemeClr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>
              <a:outerShdw blurRad="101600" sx="14000" sy="14000" algn="ctr" rotWithShape="0">
                <a:schemeClr val="accent1">
                  <a:alpha val="50000"/>
                </a:schemeClr>
              </a:outerShdw>
            </a:effectLst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128" name="Oval 156">
              <a:extLst>
                <a:ext uri="{FF2B5EF4-FFF2-40B4-BE49-F238E27FC236}">
                  <a16:creationId xmlns:a16="http://schemas.microsoft.com/office/drawing/2014/main" id="{ABAA76D2-50D2-094C-83D6-3AF6D4E62CA5}"/>
                </a:ext>
              </a:extLst>
            </p:cNvPr>
            <p:cNvSpPr/>
            <p:nvPr/>
          </p:nvSpPr>
          <p:spPr bwMode="auto">
            <a:xfrm>
              <a:off x="853152" y="1785736"/>
              <a:ext cx="351241" cy="351241"/>
            </a:xfrm>
            <a:prstGeom prst="ellipse">
              <a:avLst/>
            </a:prstGeom>
            <a:solidFill>
              <a:schemeClr val="accent4">
                <a:alpha val="29000"/>
              </a:schemeClr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/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  <p:sp>
          <p:nvSpPr>
            <p:cNvPr id="129" name="Oval 157">
              <a:extLst>
                <a:ext uri="{FF2B5EF4-FFF2-40B4-BE49-F238E27FC236}">
                  <a16:creationId xmlns:a16="http://schemas.microsoft.com/office/drawing/2014/main" id="{65CCC35F-04B2-964F-9362-F7D7783C1A74}"/>
                </a:ext>
              </a:extLst>
            </p:cNvPr>
            <p:cNvSpPr/>
            <p:nvPr/>
          </p:nvSpPr>
          <p:spPr bwMode="auto">
            <a:xfrm>
              <a:off x="954968" y="1887552"/>
              <a:ext cx="147608" cy="147608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400000"/>
              <a:headEnd type="none" w="med" len="med"/>
              <a:tailEnd type="none" w="med" len="med"/>
            </a:ln>
            <a:effectLst>
              <a:outerShdw blurRad="177800" dist="50800" dir="5400000" algn="ctr" rotWithShape="0">
                <a:schemeClr val="accent1">
                  <a:alpha val="43000"/>
                </a:schemeClr>
              </a:outerShdw>
            </a:effectLst>
          </p:spPr>
          <p:txBody>
            <a:bodyPr vert="horz" wrap="square" lIns="38100" tIns="38100" rIns="38100" bIns="38100" numCol="1" rtlCol="0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l" defTabSz="825500" rtl="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rgbClr val="74808C"/>
                </a:solidFill>
                <a:effectLst/>
                <a:latin typeface="Poppins" charset="0"/>
                <a:ea typeface="Poppins" charset="0"/>
                <a:cs typeface="Poppins" charset="0"/>
                <a:sym typeface="Poppins" charset="0"/>
              </a:endParaRPr>
            </a:p>
          </p:txBody>
        </p:sp>
      </p:grpSp>
      <p:pic>
        <p:nvPicPr>
          <p:cNvPr id="6" name="Imagen 5">
            <a:extLst>
              <a:ext uri="{FF2B5EF4-FFF2-40B4-BE49-F238E27FC236}">
                <a16:creationId xmlns:a16="http://schemas.microsoft.com/office/drawing/2014/main" id="{75939F07-C0DB-2B4C-8D86-D754954C88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98072" y="1663120"/>
            <a:ext cx="6591300" cy="382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2536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83BE5DC-3DF4-2548-B1FC-71E4D233985E}"/>
              </a:ext>
            </a:extLst>
          </p:cNvPr>
          <p:cNvSpPr txBox="1"/>
          <p:nvPr/>
        </p:nvSpPr>
        <p:spPr>
          <a:xfrm>
            <a:off x="6976997" y="-419765"/>
            <a:ext cx="521500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sz="4800" b="1" dirty="0">
              <a:solidFill>
                <a:schemeClr val="accent1"/>
              </a:solidFill>
              <a:latin typeface="Bigger Lemons" panose="02000500000000000000" pitchFamily="2" charset="77"/>
              <a:ea typeface="Roboto Black" panose="02000000000000000000" pitchFamily="2" charset="0"/>
              <a:cs typeface="Roboto Black" panose="02000000000000000000" pitchFamily="2" charset="0"/>
            </a:endParaRPr>
          </a:p>
          <a:p>
            <a:pPr algn="ctr"/>
            <a:r>
              <a:rPr lang="en-US" sz="4800" b="1" dirty="0" err="1">
                <a:solidFill>
                  <a:schemeClr val="accent1"/>
                </a:solidFill>
                <a:latin typeface="Bigger Lemons" panose="02000500000000000000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Acoso</a:t>
            </a:r>
            <a:r>
              <a:rPr lang="en-US" sz="4800" b="1" dirty="0">
                <a:solidFill>
                  <a:schemeClr val="accent1"/>
                </a:solidFill>
                <a:latin typeface="Bigger Lemons" panose="02000500000000000000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Sexual </a:t>
            </a:r>
            <a:r>
              <a:rPr lang="en-US" sz="4800" b="1" dirty="0" err="1">
                <a:solidFill>
                  <a:schemeClr val="accent1"/>
                </a:solidFill>
                <a:latin typeface="Bigger Lemons" panose="02000500000000000000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Callejero</a:t>
            </a:r>
            <a:endParaRPr lang="en-US" sz="4800" b="1" dirty="0">
              <a:solidFill>
                <a:schemeClr val="accent1"/>
              </a:solidFill>
              <a:latin typeface="Bigger Lemons" panose="02000500000000000000" pitchFamily="2" charset="77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125" name="Rectangle 14">
            <a:extLst>
              <a:ext uri="{FF2B5EF4-FFF2-40B4-BE49-F238E27FC236}">
                <a16:creationId xmlns:a16="http://schemas.microsoft.com/office/drawing/2014/main" id="{7C66BEB2-2E20-424F-90E1-9779A95BD9A6}"/>
              </a:ext>
            </a:extLst>
          </p:cNvPr>
          <p:cNvSpPr/>
          <p:nvPr/>
        </p:nvSpPr>
        <p:spPr>
          <a:xfrm>
            <a:off x="7170106" y="2210574"/>
            <a:ext cx="4828784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s-ES" sz="2400" b="1" dirty="0">
                <a:latin typeface="212 Orion Sans" pitchFamily="2" charset="0"/>
                <a:cs typeface="Sathu" pitchFamily="2" charset="-34"/>
              </a:rPr>
              <a:t>Afecta desproporcionadamente a las mujeres</a:t>
            </a:r>
          </a:p>
          <a:p>
            <a:pPr lvl="0">
              <a:buClr>
                <a:schemeClr val="accent3"/>
              </a:buClr>
            </a:pPr>
            <a:endParaRPr lang="es-ES" sz="2400" b="1" dirty="0">
              <a:latin typeface="212 Orion Sans" pitchFamily="2" charset="0"/>
              <a:cs typeface="Sathu" pitchFamily="2" charset="-34"/>
            </a:endParaRPr>
          </a:p>
          <a:p>
            <a:pPr marL="457200" lvl="0" indent="-457200"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s-ES" sz="2400" b="1" dirty="0">
                <a:latin typeface="212 Orion Sans" pitchFamily="2" charset="0"/>
                <a:cs typeface="Sathu" pitchFamily="2" charset="-34"/>
              </a:rPr>
              <a:t>Connotación sexual</a:t>
            </a:r>
          </a:p>
          <a:p>
            <a:pPr lvl="0">
              <a:buClr>
                <a:schemeClr val="accent3"/>
              </a:buClr>
            </a:pPr>
            <a:endParaRPr lang="es-ES" sz="2400" b="1" dirty="0">
              <a:latin typeface="212 Orion Sans" pitchFamily="2" charset="0"/>
              <a:cs typeface="Sathu" pitchFamily="2" charset="-34"/>
            </a:endParaRPr>
          </a:p>
          <a:p>
            <a:pPr marL="457200" lvl="0" indent="-457200"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s-ES" sz="2400" b="1" dirty="0">
                <a:latin typeface="212 Orion Sans" pitchFamily="2" charset="0"/>
                <a:cs typeface="Sathu" pitchFamily="2" charset="-34"/>
              </a:rPr>
              <a:t>Unidireccional  / Sin consentimiento </a:t>
            </a:r>
          </a:p>
          <a:p>
            <a:pPr lvl="0">
              <a:buClr>
                <a:schemeClr val="accent3"/>
              </a:buClr>
            </a:pPr>
            <a:endParaRPr lang="es-ES" sz="2400" b="1" dirty="0">
              <a:latin typeface="212 Orion Sans" pitchFamily="2" charset="0"/>
              <a:cs typeface="Sathu" pitchFamily="2" charset="-34"/>
            </a:endParaRPr>
          </a:p>
          <a:p>
            <a:pPr marL="457200" lvl="0" indent="-457200">
              <a:buClr>
                <a:schemeClr val="accent3"/>
              </a:buClr>
              <a:buFont typeface="Arial" panose="020B0604020202020204" pitchFamily="34" charset="0"/>
              <a:buChar char="•"/>
            </a:pPr>
            <a:r>
              <a:rPr lang="es-ES" sz="2400" b="1" dirty="0">
                <a:latin typeface="212 Orion Sans" pitchFamily="2" charset="0"/>
              </a:rPr>
              <a:t>Provoca malestar y limita los derechos fundamentales</a:t>
            </a:r>
            <a:endParaRPr lang="es-ES" sz="2400" b="1" dirty="0">
              <a:latin typeface="212 Orion Sans" pitchFamily="2" charset="0"/>
              <a:cs typeface="Sathu" pitchFamily="2" charset="-34"/>
            </a:endParaRPr>
          </a:p>
          <a:p>
            <a:endParaRPr lang="es-ES" sz="2800" b="1" dirty="0">
              <a:latin typeface="212 Orion Sans" pitchFamily="2" charset="0"/>
              <a:cs typeface="Sathu" pitchFamily="2" charset="-34"/>
            </a:endParaRPr>
          </a:p>
          <a:p>
            <a:pPr lvl="0"/>
            <a:endParaRPr lang="es-ES" sz="2800" b="1" dirty="0">
              <a:latin typeface="212 Orion Sans" pitchFamily="2" charset="0"/>
              <a:cs typeface="Sathu" pitchFamily="2" charset="-34"/>
            </a:endParaRPr>
          </a:p>
        </p:txBody>
      </p:sp>
      <p:pic>
        <p:nvPicPr>
          <p:cNvPr id="1028" name="Picture 4" descr="Acoso callejero, Breve análisis de razones y consecuencias. | Estudios de  Género y Prácticas Sexuales">
            <a:extLst>
              <a:ext uri="{FF2B5EF4-FFF2-40B4-BE49-F238E27FC236}">
                <a16:creationId xmlns:a16="http://schemas.microsoft.com/office/drawing/2014/main" id="{54BDC2F3-D93B-1446-A15F-00533D9367E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724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1006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83BE5DC-3DF4-2548-B1FC-71E4D233985E}"/>
              </a:ext>
            </a:extLst>
          </p:cNvPr>
          <p:cNvSpPr txBox="1"/>
          <p:nvPr/>
        </p:nvSpPr>
        <p:spPr>
          <a:xfrm>
            <a:off x="4197632" y="723362"/>
            <a:ext cx="755386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chemeClr val="accent1"/>
                </a:solidFill>
                <a:latin typeface="Bigger Lemons" panose="02000500000000000000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DE CONNOTACIÓN SEXUAL</a:t>
            </a:r>
          </a:p>
        </p:txBody>
      </p:sp>
      <p:pic>
        <p:nvPicPr>
          <p:cNvPr id="2050" name="Picture 2" descr="Pin on Humor">
            <a:extLst>
              <a:ext uri="{FF2B5EF4-FFF2-40B4-BE49-F238E27FC236}">
                <a16:creationId xmlns:a16="http://schemas.microsoft.com/office/drawing/2014/main" id="{319CCECA-C0EE-AA4A-9C41-4C61E5EDBE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54816"/>
            <a:ext cx="7372444" cy="3838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9" name="Oval 155">
            <a:extLst>
              <a:ext uri="{FF2B5EF4-FFF2-40B4-BE49-F238E27FC236}">
                <a16:creationId xmlns:a16="http://schemas.microsoft.com/office/drawing/2014/main" id="{4B61C6E0-DCCF-6441-968B-4D8AA1DC5561}"/>
              </a:ext>
            </a:extLst>
          </p:cNvPr>
          <p:cNvSpPr/>
          <p:nvPr/>
        </p:nvSpPr>
        <p:spPr bwMode="auto">
          <a:xfrm>
            <a:off x="3949248" y="890477"/>
            <a:ext cx="496769" cy="496769"/>
          </a:xfrm>
          <a:prstGeom prst="ellipse">
            <a:avLst/>
          </a:prstGeom>
          <a:solidFill>
            <a:schemeClr val="accent4">
              <a:alpha val="29000"/>
            </a:schemeClr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>
            <a:outerShdw blurRad="101600" sx="14000" sy="14000" algn="ctr" rotWithShape="0">
              <a:schemeClr val="accent1">
                <a:alpha val="50000"/>
              </a:schemeClr>
            </a:outerShdw>
          </a:effectLst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90" name="Oval 156">
            <a:extLst>
              <a:ext uri="{FF2B5EF4-FFF2-40B4-BE49-F238E27FC236}">
                <a16:creationId xmlns:a16="http://schemas.microsoft.com/office/drawing/2014/main" id="{82087003-61AC-0A44-9829-26DADFB7238A}"/>
              </a:ext>
            </a:extLst>
          </p:cNvPr>
          <p:cNvSpPr/>
          <p:nvPr/>
        </p:nvSpPr>
        <p:spPr bwMode="auto">
          <a:xfrm>
            <a:off x="4022012" y="963241"/>
            <a:ext cx="351241" cy="351241"/>
          </a:xfrm>
          <a:prstGeom prst="ellipse">
            <a:avLst/>
          </a:prstGeom>
          <a:solidFill>
            <a:schemeClr val="accent4">
              <a:alpha val="29000"/>
            </a:schemeClr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91" name="Oval 157">
            <a:extLst>
              <a:ext uri="{FF2B5EF4-FFF2-40B4-BE49-F238E27FC236}">
                <a16:creationId xmlns:a16="http://schemas.microsoft.com/office/drawing/2014/main" id="{A3F3C55C-BD44-2747-9B35-232CAF76A777}"/>
              </a:ext>
            </a:extLst>
          </p:cNvPr>
          <p:cNvSpPr/>
          <p:nvPr/>
        </p:nvSpPr>
        <p:spPr bwMode="auto">
          <a:xfrm>
            <a:off x="4123828" y="1065057"/>
            <a:ext cx="147608" cy="147608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>
            <a:outerShdw blurRad="177800" dist="50800" dir="5400000" algn="ctr" rotWithShape="0">
              <a:schemeClr val="accent1">
                <a:alpha val="43000"/>
              </a:schemeClr>
            </a:outerShdw>
          </a:effectLst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92" name="TextBox 10">
            <a:extLst>
              <a:ext uri="{FF2B5EF4-FFF2-40B4-BE49-F238E27FC236}">
                <a16:creationId xmlns:a16="http://schemas.microsoft.com/office/drawing/2014/main" id="{A03B89E3-E247-9245-BA61-E4986455EFB5}"/>
              </a:ext>
            </a:extLst>
          </p:cNvPr>
          <p:cNvSpPr txBox="1"/>
          <p:nvPr/>
        </p:nvSpPr>
        <p:spPr>
          <a:xfrm>
            <a:off x="7566900" y="1742471"/>
            <a:ext cx="4320299" cy="42165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R" sz="2400" b="1" dirty="0">
                <a:latin typeface="212 Orion Sans" pitchFamily="2" charset="0"/>
              </a:rPr>
              <a:t>Hechos que necesariamente aluden o involucran –de manera implícita o explícita -el cuerpo, la sexualidad, o la intimidad de una persona. Por lo tanto, no se considera como acoso sexual otras formas de violencia o discriminación, como la homofobia o el agobio y maltrato en contextos de trabajo</a:t>
            </a:r>
            <a:r>
              <a:rPr lang="es-CR" sz="2800" b="1" dirty="0">
                <a:latin typeface="212 Orion Sans" pitchFamily="2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93471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18"/>
          <p:cNvSpPr txBox="1"/>
          <p:nvPr/>
        </p:nvSpPr>
        <p:spPr>
          <a:xfrm flipH="1">
            <a:off x="201165" y="835813"/>
            <a:ext cx="363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b="1" dirty="0">
                <a:solidFill>
                  <a:schemeClr val="bg2"/>
                </a:solidFill>
                <a:latin typeface="+mj-lt"/>
              </a:rPr>
              <a:t>1</a:t>
            </a:r>
          </a:p>
        </p:txBody>
      </p:sp>
      <p:sp>
        <p:nvSpPr>
          <p:cNvPr id="25" name="TextBox 24"/>
          <p:cNvSpPr txBox="1"/>
          <p:nvPr/>
        </p:nvSpPr>
        <p:spPr>
          <a:xfrm flipH="1">
            <a:off x="201165" y="1396774"/>
            <a:ext cx="363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b="1" dirty="0">
                <a:solidFill>
                  <a:schemeClr val="tx2"/>
                </a:solidFill>
                <a:latin typeface="+mj-lt"/>
              </a:rPr>
              <a:t>2</a:t>
            </a:r>
          </a:p>
        </p:txBody>
      </p:sp>
      <p:sp>
        <p:nvSpPr>
          <p:cNvPr id="30" name="TextBox 29"/>
          <p:cNvSpPr txBox="1"/>
          <p:nvPr/>
        </p:nvSpPr>
        <p:spPr>
          <a:xfrm flipH="1">
            <a:off x="201165" y="1957735"/>
            <a:ext cx="363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b="1" dirty="0">
                <a:solidFill>
                  <a:schemeClr val="accent1"/>
                </a:solidFill>
                <a:latin typeface="+mj-lt"/>
              </a:rPr>
              <a:t>3</a:t>
            </a:r>
          </a:p>
        </p:txBody>
      </p:sp>
      <p:sp>
        <p:nvSpPr>
          <p:cNvPr id="35" name="TextBox 34"/>
          <p:cNvSpPr txBox="1"/>
          <p:nvPr/>
        </p:nvSpPr>
        <p:spPr>
          <a:xfrm flipH="1">
            <a:off x="201165" y="3056576"/>
            <a:ext cx="363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b="1" dirty="0">
                <a:solidFill>
                  <a:schemeClr val="accent2"/>
                </a:solidFill>
                <a:latin typeface="+mj-lt"/>
              </a:rPr>
              <a:t>4</a:t>
            </a:r>
          </a:p>
        </p:txBody>
      </p:sp>
      <p:sp>
        <p:nvSpPr>
          <p:cNvPr id="26" name="TextBox 2">
            <a:extLst>
              <a:ext uri="{FF2B5EF4-FFF2-40B4-BE49-F238E27FC236}">
                <a16:creationId xmlns:a16="http://schemas.microsoft.com/office/drawing/2014/main" id="{D97B22E3-901D-334A-8303-A18EC9A74F95}"/>
              </a:ext>
            </a:extLst>
          </p:cNvPr>
          <p:cNvSpPr txBox="1"/>
          <p:nvPr/>
        </p:nvSpPr>
        <p:spPr>
          <a:xfrm>
            <a:off x="0" y="66372"/>
            <a:ext cx="1219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accent1"/>
                </a:solidFill>
                <a:latin typeface="Bigger Lemons" panose="02000500000000000000" pitchFamily="2" charset="77"/>
              </a:rPr>
              <a:t>Lo que </a:t>
            </a:r>
            <a:r>
              <a:rPr lang="en-US" sz="4400" b="1" dirty="0" err="1">
                <a:solidFill>
                  <a:schemeClr val="bg2">
                    <a:lumMod val="75000"/>
                  </a:schemeClr>
                </a:solidFill>
                <a:latin typeface="Bigger Lemons" panose="02000500000000000000" pitchFamily="2" charset="77"/>
              </a:rPr>
              <a:t>sí</a:t>
            </a:r>
            <a:r>
              <a:rPr lang="en-US" sz="4400" b="1" dirty="0">
                <a:solidFill>
                  <a:schemeClr val="accent1"/>
                </a:solidFill>
                <a:latin typeface="Bigger Lemons" panose="02000500000000000000" pitchFamily="2" charset="77"/>
              </a:rPr>
              <a:t> es </a:t>
            </a:r>
            <a:r>
              <a:rPr lang="en-US" sz="4400" b="1" dirty="0" err="1">
                <a:solidFill>
                  <a:schemeClr val="accent1"/>
                </a:solidFill>
                <a:latin typeface="Bigger Lemons" panose="02000500000000000000" pitchFamily="2" charset="77"/>
              </a:rPr>
              <a:t>violencia</a:t>
            </a:r>
            <a:r>
              <a:rPr lang="en-US" sz="4400" b="1" dirty="0">
                <a:solidFill>
                  <a:schemeClr val="accent1"/>
                </a:solidFill>
                <a:latin typeface="Bigger Lemons" panose="02000500000000000000" pitchFamily="2" charset="77"/>
              </a:rPr>
              <a:t> contra las </a:t>
            </a:r>
            <a:r>
              <a:rPr lang="en-US" sz="4400" b="1" dirty="0" err="1">
                <a:solidFill>
                  <a:schemeClr val="accent1"/>
                </a:solidFill>
                <a:latin typeface="Bigger Lemons" panose="02000500000000000000" pitchFamily="2" charset="77"/>
              </a:rPr>
              <a:t>mujeres</a:t>
            </a:r>
            <a:endParaRPr lang="en-US" sz="4400" b="1" dirty="0">
              <a:solidFill>
                <a:schemeClr val="accent1"/>
              </a:solidFill>
              <a:latin typeface="Bigger Lemons" panose="02000500000000000000" pitchFamily="2" charset="77"/>
            </a:endParaRPr>
          </a:p>
        </p:txBody>
      </p:sp>
      <p:sp>
        <p:nvSpPr>
          <p:cNvPr id="29" name="CuadroTexto 28">
            <a:extLst>
              <a:ext uri="{FF2B5EF4-FFF2-40B4-BE49-F238E27FC236}">
                <a16:creationId xmlns:a16="http://schemas.microsoft.com/office/drawing/2014/main" id="{AE71EDA3-7637-774C-8547-67D0922CB803}"/>
              </a:ext>
            </a:extLst>
          </p:cNvPr>
          <p:cNvSpPr txBox="1"/>
          <p:nvPr/>
        </p:nvSpPr>
        <p:spPr>
          <a:xfrm>
            <a:off x="4281714" y="6398026"/>
            <a:ext cx="365760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R" sz="2800" b="1" dirty="0">
                <a:solidFill>
                  <a:schemeClr val="accent1"/>
                </a:solidFill>
                <a:latin typeface="212 Orion Sans" pitchFamily="2" charset="0"/>
              </a:rPr>
              <a:t>GÉNERO Y MOVILIDAD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14A38846-ADD2-BE44-98D1-F94A187DA22E}"/>
              </a:ext>
            </a:extLst>
          </p:cNvPr>
          <p:cNvSpPr/>
          <p:nvPr/>
        </p:nvSpPr>
        <p:spPr>
          <a:xfrm>
            <a:off x="648132" y="835813"/>
            <a:ext cx="11460636" cy="55773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s-ES" altLang="es-CR" sz="2400" dirty="0">
                <a:latin typeface="212 Orion Sans" pitchFamily="2" charset="0"/>
              </a:rPr>
              <a:t>Su causa:  relaciones desiguales de poder entre hombres y mujeres</a:t>
            </a:r>
          </a:p>
          <a:p>
            <a:pPr>
              <a:lnSpc>
                <a:spcPct val="150000"/>
              </a:lnSpc>
              <a:defRPr/>
            </a:pPr>
            <a:r>
              <a:rPr lang="es-ES" altLang="es-CR" sz="2400" dirty="0">
                <a:latin typeface="212 Orion Sans" pitchFamily="2" charset="0"/>
              </a:rPr>
              <a:t>Contexto social que la mantiene:  Sociedad y Cultura patriarcal / Machismo</a:t>
            </a:r>
          </a:p>
          <a:p>
            <a:pPr>
              <a:lnSpc>
                <a:spcPct val="150000"/>
              </a:lnSpc>
              <a:defRPr/>
            </a:pPr>
            <a:r>
              <a:rPr lang="es-ES" altLang="es-CR" sz="2400" dirty="0">
                <a:latin typeface="212 Orion Sans" pitchFamily="2" charset="0"/>
              </a:rPr>
              <a:t>Es un instrumento muy fuerte y poderoso para mantener a las mujeres el rol asignado por la cultura machista.  Se utiliza la violencia para que ellas no avancen en sus derechos. </a:t>
            </a:r>
          </a:p>
          <a:p>
            <a:pPr>
              <a:lnSpc>
                <a:spcPct val="150000"/>
              </a:lnSpc>
              <a:defRPr/>
            </a:pPr>
            <a:r>
              <a:rPr lang="es-ES" altLang="es-CR" sz="2400" dirty="0">
                <a:latin typeface="212 Orion Sans" pitchFamily="2" charset="0"/>
              </a:rPr>
              <a:t>Afecta a las mujeres por el hecho de ser mujeres: es un continuum a lo largo de sus vidas.</a:t>
            </a:r>
          </a:p>
          <a:p>
            <a:pPr>
              <a:lnSpc>
                <a:spcPct val="150000"/>
              </a:lnSpc>
              <a:defRPr/>
            </a:pPr>
            <a:r>
              <a:rPr lang="es-ES" altLang="es-CR" sz="2400" dirty="0">
                <a:latin typeface="212 Orion Sans" pitchFamily="2" charset="0"/>
              </a:rPr>
              <a:t>Es violación de DDHH</a:t>
            </a:r>
          </a:p>
          <a:p>
            <a:pPr>
              <a:lnSpc>
                <a:spcPct val="150000"/>
              </a:lnSpc>
              <a:defRPr/>
            </a:pPr>
            <a:r>
              <a:rPr lang="es-ES" altLang="es-CR" sz="2400" dirty="0">
                <a:latin typeface="212 Orion Sans" pitchFamily="2" charset="0"/>
              </a:rPr>
              <a:t>Es aprendida no es natural.</a:t>
            </a:r>
          </a:p>
          <a:p>
            <a:pPr>
              <a:lnSpc>
                <a:spcPct val="150000"/>
              </a:lnSpc>
              <a:defRPr/>
            </a:pPr>
            <a:r>
              <a:rPr lang="es-ES" sz="2400" dirty="0">
                <a:latin typeface="212 Orion Sans" pitchFamily="2" charset="0"/>
              </a:rPr>
              <a:t>Es una violencia específica que no viven los hombres</a:t>
            </a:r>
          </a:p>
          <a:p>
            <a:pPr>
              <a:lnSpc>
                <a:spcPct val="150000"/>
              </a:lnSpc>
              <a:defRPr/>
            </a:pPr>
            <a:r>
              <a:rPr lang="es-ES" sz="2400" dirty="0">
                <a:latin typeface="212 Orion Sans" pitchFamily="2" charset="0"/>
              </a:rPr>
              <a:t>La cometen mayoritariamente los hombres, pero también participa la comunidad e incluso las instituciones del Estado</a:t>
            </a:r>
          </a:p>
        </p:txBody>
      </p:sp>
      <p:sp>
        <p:nvSpPr>
          <p:cNvPr id="31" name="TextBox 18">
            <a:extLst>
              <a:ext uri="{FF2B5EF4-FFF2-40B4-BE49-F238E27FC236}">
                <a16:creationId xmlns:a16="http://schemas.microsoft.com/office/drawing/2014/main" id="{D3386843-0E0F-8840-BCDA-D5685860ADB6}"/>
              </a:ext>
            </a:extLst>
          </p:cNvPr>
          <p:cNvSpPr txBox="1"/>
          <p:nvPr/>
        </p:nvSpPr>
        <p:spPr>
          <a:xfrm flipH="1">
            <a:off x="201165" y="3622225"/>
            <a:ext cx="363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b="1" dirty="0">
                <a:solidFill>
                  <a:schemeClr val="bg2"/>
                </a:solidFill>
                <a:latin typeface="+mj-lt"/>
              </a:rPr>
              <a:t>5</a:t>
            </a:r>
          </a:p>
        </p:txBody>
      </p:sp>
      <p:sp>
        <p:nvSpPr>
          <p:cNvPr id="34" name="TextBox 24">
            <a:extLst>
              <a:ext uri="{FF2B5EF4-FFF2-40B4-BE49-F238E27FC236}">
                <a16:creationId xmlns:a16="http://schemas.microsoft.com/office/drawing/2014/main" id="{00E3BE8E-A789-4347-872B-DD67492EBA03}"/>
              </a:ext>
            </a:extLst>
          </p:cNvPr>
          <p:cNvSpPr txBox="1"/>
          <p:nvPr/>
        </p:nvSpPr>
        <p:spPr>
          <a:xfrm flipH="1">
            <a:off x="201165" y="4156292"/>
            <a:ext cx="363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b="1" dirty="0">
                <a:solidFill>
                  <a:schemeClr val="tx2"/>
                </a:solidFill>
                <a:latin typeface="+mj-lt"/>
              </a:rPr>
              <a:t>6</a:t>
            </a:r>
          </a:p>
        </p:txBody>
      </p:sp>
      <p:sp>
        <p:nvSpPr>
          <p:cNvPr id="36" name="TextBox 29">
            <a:extLst>
              <a:ext uri="{FF2B5EF4-FFF2-40B4-BE49-F238E27FC236}">
                <a16:creationId xmlns:a16="http://schemas.microsoft.com/office/drawing/2014/main" id="{0164DB05-07E0-BA47-BC2B-994B13256469}"/>
              </a:ext>
            </a:extLst>
          </p:cNvPr>
          <p:cNvSpPr txBox="1"/>
          <p:nvPr/>
        </p:nvSpPr>
        <p:spPr>
          <a:xfrm flipH="1">
            <a:off x="201165" y="4744147"/>
            <a:ext cx="363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b="1" dirty="0">
                <a:solidFill>
                  <a:schemeClr val="accent1"/>
                </a:solidFill>
                <a:latin typeface="+mj-lt"/>
              </a:rPr>
              <a:t>7</a:t>
            </a:r>
          </a:p>
        </p:txBody>
      </p:sp>
      <p:sp>
        <p:nvSpPr>
          <p:cNvPr id="39" name="TextBox 34">
            <a:extLst>
              <a:ext uri="{FF2B5EF4-FFF2-40B4-BE49-F238E27FC236}">
                <a16:creationId xmlns:a16="http://schemas.microsoft.com/office/drawing/2014/main" id="{5F26BD06-D11E-2149-8ADD-A01AA38F7C60}"/>
              </a:ext>
            </a:extLst>
          </p:cNvPr>
          <p:cNvSpPr txBox="1"/>
          <p:nvPr/>
        </p:nvSpPr>
        <p:spPr>
          <a:xfrm flipH="1">
            <a:off x="201165" y="5305108"/>
            <a:ext cx="3637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3600" b="1" dirty="0">
                <a:solidFill>
                  <a:schemeClr val="accent2"/>
                </a:solidFill>
                <a:latin typeface="+mj-lt"/>
              </a:rPr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154145787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83BE5DC-3DF4-2548-B1FC-71E4D233985E}"/>
              </a:ext>
            </a:extLst>
          </p:cNvPr>
          <p:cNvSpPr txBox="1"/>
          <p:nvPr/>
        </p:nvSpPr>
        <p:spPr>
          <a:xfrm>
            <a:off x="1009800" y="452497"/>
            <a:ext cx="121813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err="1">
                <a:solidFill>
                  <a:schemeClr val="accent1"/>
                </a:solidFill>
                <a:latin typeface="Bigger Lemons" panose="02000500000000000000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Unidireccional</a:t>
            </a:r>
            <a:r>
              <a:rPr lang="en-US" sz="6000" dirty="0">
                <a:solidFill>
                  <a:schemeClr val="accent1"/>
                </a:solidFill>
                <a:latin typeface="Bigger Lemons" panose="02000500000000000000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/ sin </a:t>
            </a:r>
            <a:r>
              <a:rPr lang="en-US" sz="6000" dirty="0" err="1">
                <a:solidFill>
                  <a:schemeClr val="accent1"/>
                </a:solidFill>
                <a:latin typeface="Bigger Lemons" panose="02000500000000000000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consentimiento</a:t>
            </a:r>
            <a:endParaRPr lang="en-US" sz="6000" dirty="0">
              <a:solidFill>
                <a:schemeClr val="accent1"/>
              </a:solidFill>
              <a:latin typeface="Bigger Lemons" panose="02000500000000000000" pitchFamily="2" charset="77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89" name="Oval 155">
            <a:extLst>
              <a:ext uri="{FF2B5EF4-FFF2-40B4-BE49-F238E27FC236}">
                <a16:creationId xmlns:a16="http://schemas.microsoft.com/office/drawing/2014/main" id="{4B61C6E0-DCCF-6441-968B-4D8AA1DC5561}"/>
              </a:ext>
            </a:extLst>
          </p:cNvPr>
          <p:cNvSpPr/>
          <p:nvPr/>
        </p:nvSpPr>
        <p:spPr bwMode="auto">
          <a:xfrm>
            <a:off x="513031" y="818837"/>
            <a:ext cx="496769" cy="496769"/>
          </a:xfrm>
          <a:prstGeom prst="ellipse">
            <a:avLst/>
          </a:prstGeom>
          <a:solidFill>
            <a:schemeClr val="accent4">
              <a:alpha val="29000"/>
            </a:schemeClr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>
            <a:outerShdw blurRad="101600" sx="14000" sy="14000" algn="ctr" rotWithShape="0">
              <a:schemeClr val="accent1">
                <a:alpha val="50000"/>
              </a:schemeClr>
            </a:outerShdw>
          </a:effectLst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90" name="Oval 156">
            <a:extLst>
              <a:ext uri="{FF2B5EF4-FFF2-40B4-BE49-F238E27FC236}">
                <a16:creationId xmlns:a16="http://schemas.microsoft.com/office/drawing/2014/main" id="{82087003-61AC-0A44-9829-26DADFB7238A}"/>
              </a:ext>
            </a:extLst>
          </p:cNvPr>
          <p:cNvSpPr/>
          <p:nvPr/>
        </p:nvSpPr>
        <p:spPr bwMode="auto">
          <a:xfrm>
            <a:off x="585795" y="891601"/>
            <a:ext cx="351241" cy="351241"/>
          </a:xfrm>
          <a:prstGeom prst="ellipse">
            <a:avLst/>
          </a:prstGeom>
          <a:solidFill>
            <a:schemeClr val="accent4">
              <a:alpha val="29000"/>
            </a:schemeClr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91" name="Oval 157">
            <a:extLst>
              <a:ext uri="{FF2B5EF4-FFF2-40B4-BE49-F238E27FC236}">
                <a16:creationId xmlns:a16="http://schemas.microsoft.com/office/drawing/2014/main" id="{A3F3C55C-BD44-2747-9B35-232CAF76A777}"/>
              </a:ext>
            </a:extLst>
          </p:cNvPr>
          <p:cNvSpPr/>
          <p:nvPr/>
        </p:nvSpPr>
        <p:spPr bwMode="auto">
          <a:xfrm>
            <a:off x="687611" y="993417"/>
            <a:ext cx="147608" cy="147608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>
            <a:outerShdw blurRad="177800" dist="50800" dir="5400000" algn="ctr" rotWithShape="0">
              <a:schemeClr val="accent1">
                <a:alpha val="43000"/>
              </a:schemeClr>
            </a:outerShdw>
          </a:effectLst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92" name="TextBox 10">
            <a:extLst>
              <a:ext uri="{FF2B5EF4-FFF2-40B4-BE49-F238E27FC236}">
                <a16:creationId xmlns:a16="http://schemas.microsoft.com/office/drawing/2014/main" id="{A03B89E3-E247-9245-BA61-E4986455EFB5}"/>
              </a:ext>
            </a:extLst>
          </p:cNvPr>
          <p:cNvSpPr txBox="1"/>
          <p:nvPr/>
        </p:nvSpPr>
        <p:spPr>
          <a:xfrm>
            <a:off x="324285" y="2310168"/>
            <a:ext cx="6114092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R" sz="2200" dirty="0">
                <a:latin typeface="212 Orion Sans" pitchFamily="2" charset="0"/>
              </a:rPr>
              <a:t>Una conducta no consentida por quien la recibe, constituyendo un agravio a la intimidad y dignidad de la víctima, y una restricción a su libertad de decisión. </a:t>
            </a:r>
          </a:p>
          <a:p>
            <a:pPr algn="just"/>
            <a:endParaRPr lang="es-CR" sz="2200" dirty="0">
              <a:solidFill>
                <a:schemeClr val="bg1">
                  <a:lumMod val="50000"/>
                </a:schemeClr>
              </a:solidFill>
              <a:latin typeface="212 Orion Sans" pitchFamily="2" charset="0"/>
            </a:endParaRPr>
          </a:p>
          <a:p>
            <a:pPr algn="just"/>
            <a:r>
              <a:rPr lang="es-CR" sz="2200" dirty="0">
                <a:solidFill>
                  <a:schemeClr val="accent1"/>
                </a:solidFill>
                <a:latin typeface="212 Orion Sans" pitchFamily="2" charset="0"/>
              </a:rPr>
              <a:t>El consentimiento debe ser explícitamente expresado, </a:t>
            </a:r>
            <a:r>
              <a:rPr lang="es-CR" sz="2200" dirty="0">
                <a:latin typeface="212 Orion Sans" pitchFamily="2" charset="0"/>
              </a:rPr>
              <a:t>no se puede deducir de la falta de resistencia o silencio de la víctima, porque: 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s-CR" sz="2200" dirty="0">
                <a:latin typeface="212 Orion Sans" pitchFamily="2" charset="0"/>
              </a:rPr>
              <a:t>En relaciones de desigualdad de poder las personas pueden sentirse coartadas a expresar su incomodidad o molestia.</a:t>
            </a:r>
          </a:p>
        </p:txBody>
      </p:sp>
      <p:pic>
        <p:nvPicPr>
          <p:cNvPr id="3074" name="Picture 2" descr="Se suma otra comuna que aprobó ordenanza contra el acoso callejero!">
            <a:extLst>
              <a:ext uri="{FF2B5EF4-FFF2-40B4-BE49-F238E27FC236}">
                <a16:creationId xmlns:a16="http://schemas.microsoft.com/office/drawing/2014/main" id="{0AB24B58-2201-2C45-B9AD-A022FBAC6D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7715" y="2087671"/>
            <a:ext cx="508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4524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83BE5DC-3DF4-2548-B1FC-71E4D233985E}"/>
              </a:ext>
            </a:extLst>
          </p:cNvPr>
          <p:cNvSpPr txBox="1"/>
          <p:nvPr/>
        </p:nvSpPr>
        <p:spPr>
          <a:xfrm>
            <a:off x="686704" y="332501"/>
            <a:ext cx="116776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err="1">
                <a:solidFill>
                  <a:schemeClr val="accent1"/>
                </a:solidFill>
                <a:latin typeface="Bigger Lemons" panose="02000500000000000000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Provoca</a:t>
            </a:r>
            <a:r>
              <a:rPr lang="en-US" sz="4000" dirty="0">
                <a:solidFill>
                  <a:schemeClr val="accent1"/>
                </a:solidFill>
                <a:latin typeface="Bigger Lemons" panose="02000500000000000000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4000" dirty="0" err="1">
                <a:solidFill>
                  <a:schemeClr val="accent1"/>
                </a:solidFill>
                <a:latin typeface="Bigger Lemons" panose="02000500000000000000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Malestar</a:t>
            </a:r>
            <a:r>
              <a:rPr lang="en-US" sz="4000" dirty="0">
                <a:solidFill>
                  <a:schemeClr val="accent1"/>
                </a:solidFill>
                <a:latin typeface="Bigger Lemons" panose="02000500000000000000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y </a:t>
            </a:r>
            <a:r>
              <a:rPr lang="en-US" sz="4000" dirty="0" err="1">
                <a:solidFill>
                  <a:schemeClr val="accent1"/>
                </a:solidFill>
                <a:latin typeface="Bigger Lemons" panose="02000500000000000000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limita</a:t>
            </a:r>
            <a:r>
              <a:rPr lang="en-US" sz="4000" dirty="0">
                <a:solidFill>
                  <a:schemeClr val="accent1"/>
                </a:solidFill>
                <a:latin typeface="Bigger Lemons" panose="02000500000000000000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derechos </a:t>
            </a:r>
            <a:r>
              <a:rPr lang="en-US" sz="4000" dirty="0" err="1">
                <a:solidFill>
                  <a:schemeClr val="accent1"/>
                </a:solidFill>
                <a:latin typeface="Bigger Lemons" panose="02000500000000000000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fudamentales</a:t>
            </a:r>
            <a:endParaRPr lang="en-US" sz="4000" dirty="0">
              <a:solidFill>
                <a:schemeClr val="accent1"/>
              </a:solidFill>
              <a:latin typeface="Bigger Lemons" panose="02000500000000000000" pitchFamily="2" charset="77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89" name="Oval 155">
            <a:extLst>
              <a:ext uri="{FF2B5EF4-FFF2-40B4-BE49-F238E27FC236}">
                <a16:creationId xmlns:a16="http://schemas.microsoft.com/office/drawing/2014/main" id="{4B61C6E0-DCCF-6441-968B-4D8AA1DC5561}"/>
              </a:ext>
            </a:extLst>
          </p:cNvPr>
          <p:cNvSpPr/>
          <p:nvPr/>
        </p:nvSpPr>
        <p:spPr bwMode="auto">
          <a:xfrm>
            <a:off x="827248" y="438060"/>
            <a:ext cx="496769" cy="496769"/>
          </a:xfrm>
          <a:prstGeom prst="ellipse">
            <a:avLst/>
          </a:prstGeom>
          <a:solidFill>
            <a:schemeClr val="accent4">
              <a:alpha val="29000"/>
            </a:schemeClr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>
            <a:outerShdw blurRad="101600" sx="14000" sy="14000" algn="ctr" rotWithShape="0">
              <a:schemeClr val="accent1">
                <a:alpha val="50000"/>
              </a:schemeClr>
            </a:outerShdw>
          </a:effectLst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90" name="Oval 156">
            <a:extLst>
              <a:ext uri="{FF2B5EF4-FFF2-40B4-BE49-F238E27FC236}">
                <a16:creationId xmlns:a16="http://schemas.microsoft.com/office/drawing/2014/main" id="{82087003-61AC-0A44-9829-26DADFB7238A}"/>
              </a:ext>
            </a:extLst>
          </p:cNvPr>
          <p:cNvSpPr/>
          <p:nvPr/>
        </p:nvSpPr>
        <p:spPr bwMode="auto">
          <a:xfrm>
            <a:off x="900012" y="510824"/>
            <a:ext cx="351241" cy="351241"/>
          </a:xfrm>
          <a:prstGeom prst="ellipse">
            <a:avLst/>
          </a:prstGeom>
          <a:solidFill>
            <a:schemeClr val="accent4">
              <a:alpha val="29000"/>
            </a:schemeClr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/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91" name="Oval 157">
            <a:extLst>
              <a:ext uri="{FF2B5EF4-FFF2-40B4-BE49-F238E27FC236}">
                <a16:creationId xmlns:a16="http://schemas.microsoft.com/office/drawing/2014/main" id="{A3F3C55C-BD44-2747-9B35-232CAF76A777}"/>
              </a:ext>
            </a:extLst>
          </p:cNvPr>
          <p:cNvSpPr/>
          <p:nvPr/>
        </p:nvSpPr>
        <p:spPr bwMode="auto">
          <a:xfrm>
            <a:off x="1001828" y="612640"/>
            <a:ext cx="147608" cy="147608"/>
          </a:xfrm>
          <a:prstGeom prst="ellipse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400000"/>
            <a:headEnd type="none" w="med" len="med"/>
            <a:tailEnd type="none" w="med" len="med"/>
          </a:ln>
          <a:effectLst>
            <a:outerShdw blurRad="177800" dist="50800" dir="5400000" algn="ctr" rotWithShape="0">
              <a:schemeClr val="accent1">
                <a:alpha val="43000"/>
              </a:schemeClr>
            </a:outerShdw>
          </a:effectLst>
        </p:spPr>
        <p:txBody>
          <a:bodyPr vert="horz" wrap="square" lIns="38100" tIns="38100" rIns="38100" bIns="38100" numCol="1" rtlCol="0" anchor="ctr" anchorCtr="0" compatLnSpc="1">
            <a:prstTxWarp prst="textNoShape">
              <a:avLst/>
            </a:prstTxWarp>
            <a:spAutoFit/>
          </a:bodyPr>
          <a:lstStyle/>
          <a:p>
            <a:pPr marL="0" marR="0" indent="0" algn="l" defTabSz="825500" rtl="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rgbClr val="74808C"/>
              </a:solidFill>
              <a:effectLst/>
              <a:latin typeface="Poppins" charset="0"/>
              <a:ea typeface="Poppins" charset="0"/>
              <a:cs typeface="Poppins" charset="0"/>
              <a:sym typeface="Poppins" charset="0"/>
            </a:endParaRPr>
          </a:p>
        </p:txBody>
      </p:sp>
      <p:sp>
        <p:nvSpPr>
          <p:cNvPr id="8" name="TextBox 10">
            <a:extLst>
              <a:ext uri="{FF2B5EF4-FFF2-40B4-BE49-F238E27FC236}">
                <a16:creationId xmlns:a16="http://schemas.microsoft.com/office/drawing/2014/main" id="{F1FA04A7-132E-4443-BA66-D3704B040D37}"/>
              </a:ext>
            </a:extLst>
          </p:cNvPr>
          <p:cNvSpPr txBox="1"/>
          <p:nvPr/>
        </p:nvSpPr>
        <p:spPr>
          <a:xfrm>
            <a:off x="6525551" y="1350757"/>
            <a:ext cx="5318647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 defTabSz="1219139">
              <a:buFont typeface="Arial"/>
              <a:buChar char="•"/>
              <a:defRPr/>
            </a:pPr>
            <a:r>
              <a:rPr lang="en-US" sz="2000" dirty="0" err="1">
                <a:latin typeface="212 Orion Sans" pitchFamily="2" charset="0"/>
                <a:ea typeface="Cambria" panose="02040503050406030204" pitchFamily="18" charset="0"/>
                <a:cs typeface="Calibri"/>
              </a:rPr>
              <a:t>Impacto</a:t>
            </a:r>
            <a:r>
              <a:rPr lang="en-US" sz="2000" dirty="0">
                <a:latin typeface="212 Orion Sans" pitchFamily="2" charset="0"/>
                <a:ea typeface="Cambria" panose="02040503050406030204" pitchFamily="18" charset="0"/>
                <a:cs typeface="Calibri"/>
              </a:rPr>
              <a:t> </a:t>
            </a:r>
            <a:r>
              <a:rPr lang="en-US" sz="2000" dirty="0" err="1">
                <a:latin typeface="212 Orion Sans" pitchFamily="2" charset="0"/>
                <a:ea typeface="Cambria" panose="02040503050406030204" pitchFamily="18" charset="0"/>
                <a:cs typeface="Calibri"/>
              </a:rPr>
              <a:t>negativo</a:t>
            </a:r>
            <a:r>
              <a:rPr lang="en-US" sz="2000" dirty="0">
                <a:latin typeface="212 Orion Sans" pitchFamily="2" charset="0"/>
                <a:ea typeface="Cambria" panose="02040503050406030204" pitchFamily="18" charset="0"/>
                <a:cs typeface="Calibri"/>
              </a:rPr>
              <a:t> </a:t>
            </a:r>
            <a:r>
              <a:rPr lang="en-US" sz="2000" dirty="0" err="1">
                <a:latin typeface="212 Orion Sans" pitchFamily="2" charset="0"/>
                <a:ea typeface="Cambria" panose="02040503050406030204" pitchFamily="18" charset="0"/>
                <a:cs typeface="Calibri"/>
              </a:rPr>
              <a:t>en</a:t>
            </a:r>
            <a:r>
              <a:rPr lang="en-US" sz="2000" dirty="0">
                <a:latin typeface="212 Orion Sans" pitchFamily="2" charset="0"/>
                <a:ea typeface="Cambria" panose="02040503050406030204" pitchFamily="18" charset="0"/>
                <a:cs typeface="Calibri"/>
              </a:rPr>
              <a:t> la </a:t>
            </a:r>
            <a:r>
              <a:rPr lang="en-US" sz="2000" dirty="0" err="1">
                <a:solidFill>
                  <a:schemeClr val="accent1"/>
                </a:solidFill>
                <a:latin typeface="212 Orion Sans" pitchFamily="2" charset="0"/>
                <a:ea typeface="Cambria" panose="02040503050406030204" pitchFamily="18" charset="0"/>
                <a:cs typeface="Calibri"/>
              </a:rPr>
              <a:t>percepción</a:t>
            </a:r>
            <a:r>
              <a:rPr lang="en-US" sz="2000" dirty="0">
                <a:solidFill>
                  <a:schemeClr val="accent1"/>
                </a:solidFill>
                <a:latin typeface="212 Orion Sans" pitchFamily="2" charset="0"/>
                <a:ea typeface="Cambria" panose="02040503050406030204" pitchFamily="18" charset="0"/>
                <a:cs typeface="Calibri"/>
              </a:rPr>
              <a:t> de </a:t>
            </a:r>
            <a:r>
              <a:rPr lang="en-US" sz="2000" dirty="0" err="1">
                <a:solidFill>
                  <a:schemeClr val="accent1"/>
                </a:solidFill>
                <a:latin typeface="212 Orion Sans" pitchFamily="2" charset="0"/>
                <a:ea typeface="Cambria" panose="02040503050406030204" pitchFamily="18" charset="0"/>
                <a:cs typeface="Calibri"/>
              </a:rPr>
              <a:t>seguridad</a:t>
            </a:r>
            <a:r>
              <a:rPr lang="en-US" sz="2000" dirty="0">
                <a:solidFill>
                  <a:schemeClr val="accent1"/>
                </a:solidFill>
                <a:latin typeface="212 Orion Sans" pitchFamily="2" charset="0"/>
                <a:ea typeface="Cambria" panose="02040503050406030204" pitchFamily="18" charset="0"/>
                <a:cs typeface="Calibri"/>
              </a:rPr>
              <a:t> y </a:t>
            </a:r>
            <a:r>
              <a:rPr lang="en-US" sz="2000" dirty="0" err="1">
                <a:solidFill>
                  <a:schemeClr val="accent1"/>
                </a:solidFill>
                <a:latin typeface="212 Orion Sans" pitchFamily="2" charset="0"/>
                <a:ea typeface="Cambria" panose="02040503050406030204" pitchFamily="18" charset="0"/>
                <a:cs typeface="Calibri"/>
              </a:rPr>
              <a:t>dignidad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212 Orion Sans" pitchFamily="2" charset="0"/>
                <a:ea typeface="Cambria" panose="02040503050406030204" pitchFamily="18" charset="0"/>
                <a:cs typeface="Calibri"/>
              </a:rPr>
              <a:t> </a:t>
            </a:r>
            <a:r>
              <a:rPr lang="en-US" sz="2000" dirty="0">
                <a:latin typeface="212 Orion Sans" pitchFamily="2" charset="0"/>
                <a:ea typeface="Cambria" panose="02040503050406030204" pitchFamily="18" charset="0"/>
                <a:cs typeface="Calibri"/>
              </a:rPr>
              <a:t>de las </a:t>
            </a:r>
            <a:r>
              <a:rPr lang="en-US" sz="2000" dirty="0" err="1">
                <a:latin typeface="212 Orion Sans" pitchFamily="2" charset="0"/>
                <a:ea typeface="Cambria" panose="02040503050406030204" pitchFamily="18" charset="0"/>
                <a:cs typeface="Calibri"/>
              </a:rPr>
              <a:t>víctimas</a:t>
            </a:r>
            <a:r>
              <a:rPr lang="en-US" sz="2000" dirty="0">
                <a:latin typeface="212 Orion Sans" pitchFamily="2" charset="0"/>
                <a:ea typeface="Cambria" panose="02040503050406030204" pitchFamily="18" charset="0"/>
                <a:cs typeface="Calibri"/>
              </a:rPr>
              <a:t>.</a:t>
            </a:r>
          </a:p>
          <a:p>
            <a:pPr marL="457200" indent="-457200" defTabSz="1219139">
              <a:buFont typeface="Arial"/>
              <a:buChar char="•"/>
              <a:defRPr/>
            </a:pPr>
            <a:r>
              <a:rPr lang="en-US" sz="2000" dirty="0" err="1">
                <a:solidFill>
                  <a:schemeClr val="accent1"/>
                </a:solidFill>
                <a:latin typeface="212 Orion Sans" pitchFamily="2" charset="0"/>
                <a:ea typeface="Cambria" panose="02040503050406030204" pitchFamily="18" charset="0"/>
                <a:cs typeface="Calibri"/>
              </a:rPr>
              <a:t>Provoca</a:t>
            </a:r>
            <a:r>
              <a:rPr lang="en-US" sz="2000" dirty="0">
                <a:solidFill>
                  <a:schemeClr val="accent1"/>
                </a:solidFill>
                <a:latin typeface="212 Orion Sans" pitchFamily="2" charset="0"/>
                <a:ea typeface="Cambria" panose="02040503050406030204" pitchFamily="18" charset="0"/>
                <a:cs typeface="Calibri"/>
              </a:rPr>
              <a:t> </a:t>
            </a:r>
            <a:r>
              <a:rPr lang="en-US" sz="2000" dirty="0" err="1">
                <a:solidFill>
                  <a:schemeClr val="accent1"/>
                </a:solidFill>
                <a:latin typeface="212 Orion Sans" pitchFamily="2" charset="0"/>
                <a:ea typeface="Cambria" panose="02040503050406030204" pitchFamily="18" charset="0"/>
                <a:cs typeface="Calibri"/>
              </a:rPr>
              <a:t>miedo</a:t>
            </a:r>
            <a:r>
              <a:rPr lang="en-US" sz="2000" dirty="0">
                <a:solidFill>
                  <a:schemeClr val="accent1"/>
                </a:solidFill>
                <a:latin typeface="212 Orion Sans" pitchFamily="2" charset="0"/>
                <a:ea typeface="Cambria" panose="02040503050406030204" pitchFamily="18" charset="0"/>
                <a:cs typeface="Calibri"/>
              </a:rPr>
              <a:t> </a:t>
            </a:r>
            <a:r>
              <a:rPr lang="en-US" sz="2000" dirty="0" err="1">
                <a:latin typeface="212 Orion Sans" pitchFamily="2" charset="0"/>
                <a:ea typeface="Cambria" panose="02040503050406030204" pitchFamily="18" charset="0"/>
                <a:cs typeface="Calibri"/>
              </a:rPr>
              <a:t>en</a:t>
            </a:r>
            <a:r>
              <a:rPr lang="en-US" sz="2000" dirty="0">
                <a:latin typeface="212 Orion Sans" pitchFamily="2" charset="0"/>
                <a:ea typeface="Cambria" panose="02040503050406030204" pitchFamily="18" charset="0"/>
                <a:cs typeface="Calibri"/>
              </a:rPr>
              <a:t> tanto son </a:t>
            </a:r>
            <a:r>
              <a:rPr lang="en-US" sz="2000" dirty="0" err="1">
                <a:latin typeface="212 Orion Sans" pitchFamily="2" charset="0"/>
                <a:ea typeface="Cambria" panose="02040503050406030204" pitchFamily="18" charset="0"/>
                <a:cs typeface="Calibri"/>
              </a:rPr>
              <a:t>conductas</a:t>
            </a:r>
            <a:r>
              <a:rPr lang="en-US" sz="2000" dirty="0">
                <a:latin typeface="212 Orion Sans" pitchFamily="2" charset="0"/>
                <a:ea typeface="Cambria" panose="02040503050406030204" pitchFamily="18" charset="0"/>
                <a:cs typeface="Calibri"/>
              </a:rPr>
              <a:t> </a:t>
            </a:r>
            <a:r>
              <a:rPr lang="en-US" sz="2000" dirty="0" err="1">
                <a:solidFill>
                  <a:schemeClr val="accent1"/>
                </a:solidFill>
                <a:latin typeface="212 Orion Sans" pitchFamily="2" charset="0"/>
                <a:ea typeface="Cambria" panose="02040503050406030204" pitchFamily="18" charset="0"/>
                <a:cs typeface="Calibri"/>
              </a:rPr>
              <a:t>indicativas</a:t>
            </a:r>
            <a:r>
              <a:rPr lang="en-US" sz="2000" dirty="0">
                <a:solidFill>
                  <a:schemeClr val="accent1"/>
                </a:solidFill>
                <a:latin typeface="212 Orion Sans" pitchFamily="2" charset="0"/>
                <a:ea typeface="Cambria" panose="02040503050406030204" pitchFamily="18" charset="0"/>
                <a:cs typeface="Calibri"/>
              </a:rPr>
              <a:t> y </a:t>
            </a:r>
            <a:r>
              <a:rPr lang="en-US" sz="2000" dirty="0" err="1">
                <a:solidFill>
                  <a:schemeClr val="accent1"/>
                </a:solidFill>
                <a:latin typeface="212 Orion Sans" pitchFamily="2" charset="0"/>
                <a:ea typeface="Cambria" panose="02040503050406030204" pitchFamily="18" charset="0"/>
                <a:cs typeface="Calibri"/>
              </a:rPr>
              <a:t>evocadoras</a:t>
            </a:r>
            <a:r>
              <a:rPr lang="en-US" sz="2000" dirty="0">
                <a:solidFill>
                  <a:schemeClr val="accent1"/>
                </a:solidFill>
                <a:latin typeface="212 Orion Sans" pitchFamily="2" charset="0"/>
                <a:ea typeface="Cambria" panose="02040503050406030204" pitchFamily="18" charset="0"/>
                <a:cs typeface="Calibri"/>
              </a:rPr>
              <a:t> de </a:t>
            </a:r>
            <a:r>
              <a:rPr lang="en-US" sz="2000" dirty="0" err="1">
                <a:solidFill>
                  <a:schemeClr val="accent1"/>
                </a:solidFill>
                <a:latin typeface="212 Orion Sans" pitchFamily="2" charset="0"/>
                <a:ea typeface="Cambria" panose="02040503050406030204" pitchFamily="18" charset="0"/>
                <a:cs typeface="Calibri"/>
              </a:rPr>
              <a:t>potenciales</a:t>
            </a:r>
            <a:r>
              <a:rPr lang="en-US" sz="2000" dirty="0">
                <a:solidFill>
                  <a:schemeClr val="accent1"/>
                </a:solidFill>
                <a:latin typeface="212 Orion Sans" pitchFamily="2" charset="0"/>
                <a:ea typeface="Cambria" panose="02040503050406030204" pitchFamily="18" charset="0"/>
                <a:cs typeface="Calibri"/>
              </a:rPr>
              <a:t> </a:t>
            </a:r>
            <a:r>
              <a:rPr lang="en-US" sz="2000" dirty="0" err="1">
                <a:solidFill>
                  <a:schemeClr val="accent1"/>
                </a:solidFill>
                <a:latin typeface="212 Orion Sans" pitchFamily="2" charset="0"/>
                <a:ea typeface="Cambria" panose="02040503050406030204" pitchFamily="18" charset="0"/>
                <a:cs typeface="Calibri"/>
              </a:rPr>
              <a:t>actos</a:t>
            </a:r>
            <a:r>
              <a:rPr lang="en-US" sz="2000" dirty="0">
                <a:solidFill>
                  <a:schemeClr val="accent1"/>
                </a:solidFill>
                <a:latin typeface="212 Orion Sans" pitchFamily="2" charset="0"/>
                <a:ea typeface="Cambria" panose="02040503050406030204" pitchFamily="18" charset="0"/>
                <a:cs typeface="Calibri"/>
              </a:rPr>
              <a:t> de mayor </a:t>
            </a:r>
            <a:r>
              <a:rPr lang="en-US" sz="2000" dirty="0" err="1">
                <a:solidFill>
                  <a:schemeClr val="accent1"/>
                </a:solidFill>
                <a:latin typeface="212 Orion Sans" pitchFamily="2" charset="0"/>
                <a:ea typeface="Cambria" panose="02040503050406030204" pitchFamily="18" charset="0"/>
                <a:cs typeface="Calibri"/>
              </a:rPr>
              <a:t>violencia</a:t>
            </a:r>
            <a:r>
              <a:rPr lang="en-US" sz="2000" dirty="0">
                <a:solidFill>
                  <a:schemeClr val="accent1"/>
                </a:solidFill>
                <a:latin typeface="212 Orion Sans" pitchFamily="2" charset="0"/>
                <a:ea typeface="Cambria" panose="02040503050406030204" pitchFamily="18" charset="0"/>
                <a:cs typeface="Calibri"/>
              </a:rPr>
              <a:t> o </a:t>
            </a:r>
            <a:r>
              <a:rPr lang="en-US" sz="2000" dirty="0" err="1">
                <a:solidFill>
                  <a:schemeClr val="accent1"/>
                </a:solidFill>
                <a:latin typeface="212 Orion Sans" pitchFamily="2" charset="0"/>
                <a:ea typeface="Cambria" panose="02040503050406030204" pitchFamily="18" charset="0"/>
                <a:cs typeface="Calibri"/>
              </a:rPr>
              <a:t>riesgo</a:t>
            </a:r>
            <a:r>
              <a:rPr lang="en-US" sz="2000" dirty="0">
                <a:solidFill>
                  <a:schemeClr val="accent1"/>
                </a:solidFill>
                <a:latin typeface="212 Orion Sans" pitchFamily="2" charset="0"/>
                <a:ea typeface="Cambria" panose="02040503050406030204" pitchFamily="18" charset="0"/>
                <a:cs typeface="Calibri"/>
              </a:rPr>
              <a:t> </a:t>
            </a:r>
            <a:r>
              <a:rPr lang="en-US" sz="2000" dirty="0" err="1">
                <a:latin typeface="212 Orion Sans" pitchFamily="2" charset="0"/>
                <a:ea typeface="Cambria" panose="02040503050406030204" pitchFamily="18" charset="0"/>
                <a:cs typeface="Calibri"/>
              </a:rPr>
              <a:t>como</a:t>
            </a:r>
            <a:r>
              <a:rPr lang="en-US" sz="2000" dirty="0">
                <a:latin typeface="212 Orion Sans" pitchFamily="2" charset="0"/>
                <a:ea typeface="Cambria" panose="02040503050406030204" pitchFamily="18" charset="0"/>
                <a:cs typeface="Calibri"/>
              </a:rPr>
              <a:t> la </a:t>
            </a:r>
            <a:r>
              <a:rPr lang="en-US" sz="2000" dirty="0" err="1">
                <a:latin typeface="212 Orion Sans" pitchFamily="2" charset="0"/>
                <a:ea typeface="Cambria" panose="02040503050406030204" pitchFamily="18" charset="0"/>
                <a:cs typeface="Calibri"/>
              </a:rPr>
              <a:t>violación</a:t>
            </a:r>
            <a:r>
              <a:rPr lang="en-US" sz="2000" dirty="0">
                <a:latin typeface="212 Orion Sans" pitchFamily="2" charset="0"/>
                <a:ea typeface="Cambria" panose="02040503050406030204" pitchFamily="18" charset="0"/>
                <a:cs typeface="Calibri"/>
              </a:rPr>
              <a:t>.</a:t>
            </a:r>
          </a:p>
          <a:p>
            <a:pPr marL="457200" indent="-457200" algn="just" defTabSz="1219139">
              <a:buFont typeface="Arial"/>
              <a:buChar char="•"/>
              <a:defRPr/>
            </a:pPr>
            <a:r>
              <a:rPr lang="en-US" sz="2000" dirty="0" err="1">
                <a:latin typeface="212 Orion Sans" pitchFamily="2" charset="0"/>
                <a:ea typeface="Cambria" panose="02040503050406030204" pitchFamily="18" charset="0"/>
                <a:cs typeface="Calibri"/>
              </a:rPr>
              <a:t>Limita</a:t>
            </a:r>
            <a:r>
              <a:rPr lang="en-US" sz="2000" dirty="0">
                <a:latin typeface="212 Orion Sans" pitchFamily="2" charset="0"/>
                <a:ea typeface="Cambria" panose="02040503050406030204" pitchFamily="18" charset="0"/>
                <a:cs typeface="Calibri"/>
              </a:rPr>
              <a:t> el derecho de las </a:t>
            </a:r>
            <a:r>
              <a:rPr lang="en-US" sz="2000" dirty="0" err="1">
                <a:latin typeface="212 Orion Sans" pitchFamily="2" charset="0"/>
                <a:ea typeface="Cambria" panose="02040503050406030204" pitchFamily="18" charset="0"/>
                <a:cs typeface="Calibri"/>
              </a:rPr>
              <a:t>mujeres</a:t>
            </a:r>
            <a:r>
              <a:rPr lang="en-US" sz="2000" dirty="0">
                <a:latin typeface="212 Orion Sans" pitchFamily="2" charset="0"/>
                <a:ea typeface="Cambria" panose="02040503050406030204" pitchFamily="18" charset="0"/>
                <a:cs typeface="Calibri"/>
              </a:rPr>
              <a:t> a </a:t>
            </a:r>
            <a:r>
              <a:rPr lang="en-US" sz="2000" dirty="0" err="1">
                <a:solidFill>
                  <a:schemeClr val="accent1"/>
                </a:solidFill>
                <a:latin typeface="212 Orion Sans" pitchFamily="2" charset="0"/>
                <a:ea typeface="Cambria" panose="02040503050406030204" pitchFamily="18" charset="0"/>
                <a:cs typeface="Calibri"/>
              </a:rPr>
              <a:t>moverse</a:t>
            </a:r>
            <a:r>
              <a:rPr lang="en-US" sz="2000" dirty="0">
                <a:solidFill>
                  <a:schemeClr val="accent1"/>
                </a:solidFill>
                <a:latin typeface="212 Orion Sans" pitchFamily="2" charset="0"/>
                <a:ea typeface="Cambria" panose="02040503050406030204" pitchFamily="18" charset="0"/>
                <a:cs typeface="Calibri"/>
              </a:rPr>
              <a:t> y acceder de </a:t>
            </a:r>
            <a:r>
              <a:rPr lang="en-US" sz="2000" dirty="0" err="1">
                <a:solidFill>
                  <a:schemeClr val="accent1"/>
                </a:solidFill>
                <a:latin typeface="212 Orion Sans" pitchFamily="2" charset="0"/>
                <a:ea typeface="Cambria" panose="02040503050406030204" pitchFamily="18" charset="0"/>
                <a:cs typeface="Calibri"/>
              </a:rPr>
              <a:t>manera</a:t>
            </a:r>
            <a:r>
              <a:rPr lang="en-US" sz="2000" dirty="0">
                <a:solidFill>
                  <a:schemeClr val="accent1"/>
                </a:solidFill>
                <a:latin typeface="212 Orion Sans" pitchFamily="2" charset="0"/>
                <a:ea typeface="Cambria" panose="02040503050406030204" pitchFamily="18" charset="0"/>
                <a:cs typeface="Calibri"/>
              </a:rPr>
              <a:t> libre y </a:t>
            </a:r>
            <a:r>
              <a:rPr lang="en-US" sz="2000" dirty="0" err="1">
                <a:solidFill>
                  <a:schemeClr val="accent1"/>
                </a:solidFill>
                <a:latin typeface="212 Orion Sans" pitchFamily="2" charset="0"/>
                <a:ea typeface="Cambria" panose="02040503050406030204" pitchFamily="18" charset="0"/>
                <a:cs typeface="Calibri"/>
              </a:rPr>
              <a:t>segura</a:t>
            </a:r>
            <a:r>
              <a:rPr lang="en-US" sz="2000" dirty="0">
                <a:solidFill>
                  <a:schemeClr val="bg1">
                    <a:lumMod val="50000"/>
                  </a:schemeClr>
                </a:solidFill>
                <a:latin typeface="212 Orion Sans" pitchFamily="2" charset="0"/>
                <a:ea typeface="Cambria" panose="02040503050406030204" pitchFamily="18" charset="0"/>
                <a:cs typeface="Calibri"/>
              </a:rPr>
              <a:t> </a:t>
            </a:r>
            <a:r>
              <a:rPr lang="en-US" sz="2000" dirty="0">
                <a:latin typeface="212 Orion Sans" pitchFamily="2" charset="0"/>
                <a:ea typeface="Cambria" panose="02040503050406030204" pitchFamily="18" charset="0"/>
                <a:cs typeface="Calibri"/>
              </a:rPr>
              <a:t>a los </a:t>
            </a:r>
            <a:r>
              <a:rPr lang="en-US" sz="2000" dirty="0" err="1">
                <a:latin typeface="212 Orion Sans" pitchFamily="2" charset="0"/>
                <a:ea typeface="Cambria" panose="02040503050406030204" pitchFamily="18" charset="0"/>
                <a:cs typeface="Calibri"/>
              </a:rPr>
              <a:t>espacios</a:t>
            </a:r>
            <a:r>
              <a:rPr lang="en-US" sz="2000" dirty="0">
                <a:latin typeface="212 Orion Sans" pitchFamily="2" charset="0"/>
                <a:ea typeface="Cambria" panose="02040503050406030204" pitchFamily="18" charset="0"/>
                <a:cs typeface="Calibri"/>
              </a:rPr>
              <a:t> </a:t>
            </a:r>
            <a:r>
              <a:rPr lang="en-US" sz="2000" dirty="0" err="1">
                <a:latin typeface="212 Orion Sans" pitchFamily="2" charset="0"/>
                <a:ea typeface="Cambria" panose="02040503050406030204" pitchFamily="18" charset="0"/>
                <a:cs typeface="Calibri"/>
              </a:rPr>
              <a:t>públicos</a:t>
            </a:r>
            <a:r>
              <a:rPr lang="en-US" sz="2000" dirty="0">
                <a:latin typeface="212 Orion Sans" pitchFamily="2" charset="0"/>
                <a:ea typeface="Cambria" panose="02040503050406030204" pitchFamily="18" charset="0"/>
                <a:cs typeface="Calibri"/>
              </a:rPr>
              <a:t>.</a:t>
            </a:r>
          </a:p>
          <a:p>
            <a:pPr marL="457200" indent="-457200" algn="just" defTabSz="1219139">
              <a:buFont typeface="Arial"/>
              <a:buChar char="•"/>
              <a:defRPr/>
            </a:pPr>
            <a:r>
              <a:rPr lang="en-US" sz="2000" dirty="0" err="1">
                <a:latin typeface="212 Orion Sans" pitchFamily="2" charset="0"/>
                <a:ea typeface="Cambria" panose="02040503050406030204" pitchFamily="18" charset="0"/>
                <a:cs typeface="Calibri"/>
              </a:rPr>
              <a:t>Refuerza</a:t>
            </a:r>
            <a:r>
              <a:rPr lang="en-US" sz="2000" dirty="0">
                <a:latin typeface="212 Orion Sans" pitchFamily="2" charset="0"/>
                <a:ea typeface="Cambria" panose="02040503050406030204" pitchFamily="18" charset="0"/>
                <a:cs typeface="Calibri"/>
              </a:rPr>
              <a:t> la </a:t>
            </a:r>
            <a:r>
              <a:rPr lang="en-US" sz="2000" dirty="0" err="1">
                <a:latin typeface="212 Orion Sans" pitchFamily="2" charset="0"/>
                <a:ea typeface="Cambria" panose="02040503050406030204" pitchFamily="18" charset="0"/>
                <a:cs typeface="Calibri"/>
              </a:rPr>
              <a:t>objetivización</a:t>
            </a:r>
            <a:r>
              <a:rPr lang="en-US" sz="2000" dirty="0">
                <a:latin typeface="212 Orion Sans" pitchFamily="2" charset="0"/>
                <a:ea typeface="Cambria" panose="02040503050406030204" pitchFamily="18" charset="0"/>
                <a:cs typeface="Calibri"/>
              </a:rPr>
              <a:t> de las </a:t>
            </a:r>
            <a:r>
              <a:rPr lang="en-US" sz="2000" dirty="0" err="1">
                <a:latin typeface="212 Orion Sans" pitchFamily="2" charset="0"/>
                <a:ea typeface="Cambria" panose="02040503050406030204" pitchFamily="18" charset="0"/>
                <a:cs typeface="Calibri"/>
              </a:rPr>
              <a:t>Mujeres</a:t>
            </a:r>
            <a:r>
              <a:rPr lang="en-US" sz="2000" dirty="0">
                <a:latin typeface="212 Orion Sans" pitchFamily="2" charset="0"/>
                <a:ea typeface="Cambria" panose="02040503050406030204" pitchFamily="18" charset="0"/>
                <a:cs typeface="Calibri"/>
              </a:rPr>
              <a:t>  (</a:t>
            </a:r>
            <a:r>
              <a:rPr lang="en-US" sz="2000" dirty="0" err="1">
                <a:latin typeface="212 Orion Sans" pitchFamily="2" charset="0"/>
                <a:ea typeface="Cambria" panose="02040503050406030204" pitchFamily="18" charset="0"/>
                <a:cs typeface="Calibri"/>
              </a:rPr>
              <a:t>Mujer</a:t>
            </a:r>
            <a:r>
              <a:rPr lang="en-US" sz="2000" dirty="0">
                <a:latin typeface="212 Orion Sans" pitchFamily="2" charset="0"/>
                <a:ea typeface="Cambria" panose="02040503050406030204" pitchFamily="18" charset="0"/>
                <a:cs typeface="Calibri"/>
              </a:rPr>
              <a:t> = </a:t>
            </a:r>
            <a:r>
              <a:rPr lang="en-US" sz="2000" dirty="0" err="1">
                <a:latin typeface="212 Orion Sans" pitchFamily="2" charset="0"/>
                <a:ea typeface="Cambria" panose="02040503050406030204" pitchFamily="18" charset="0"/>
                <a:cs typeface="Calibri"/>
              </a:rPr>
              <a:t>objeto</a:t>
            </a:r>
            <a:r>
              <a:rPr lang="en-US" sz="2000" dirty="0">
                <a:latin typeface="212 Orion Sans" pitchFamily="2" charset="0"/>
                <a:ea typeface="Cambria" panose="02040503050406030204" pitchFamily="18" charset="0"/>
                <a:cs typeface="Calibri"/>
              </a:rPr>
              <a:t> sexual).</a:t>
            </a:r>
          </a:p>
          <a:p>
            <a:pPr marL="457200" indent="-457200" algn="just" defTabSz="1219139">
              <a:buFont typeface="Arial"/>
              <a:buChar char="•"/>
              <a:defRPr/>
            </a:pPr>
            <a:r>
              <a:rPr lang="en-US" sz="2000" dirty="0" err="1">
                <a:latin typeface="212 Orion Sans" pitchFamily="2" charset="0"/>
                <a:ea typeface="Cambria" panose="02040503050406030204" pitchFamily="18" charset="0"/>
                <a:cs typeface="Calibri"/>
              </a:rPr>
              <a:t>Alienta</a:t>
            </a:r>
            <a:r>
              <a:rPr lang="en-US" sz="2000" dirty="0">
                <a:latin typeface="212 Orion Sans" pitchFamily="2" charset="0"/>
                <a:ea typeface="Cambria" panose="02040503050406030204" pitchFamily="18" charset="0"/>
                <a:cs typeface="Calibri"/>
              </a:rPr>
              <a:t> / </a:t>
            </a:r>
            <a:r>
              <a:rPr lang="en-US" sz="2000" dirty="0" err="1">
                <a:latin typeface="212 Orion Sans" pitchFamily="2" charset="0"/>
                <a:ea typeface="Cambria" panose="02040503050406030204" pitchFamily="18" charset="0"/>
                <a:cs typeface="Calibri"/>
              </a:rPr>
              <a:t>justifica</a:t>
            </a:r>
            <a:r>
              <a:rPr lang="en-US" sz="2000" dirty="0">
                <a:latin typeface="212 Orion Sans" pitchFamily="2" charset="0"/>
                <a:ea typeface="Cambria" panose="02040503050406030204" pitchFamily="18" charset="0"/>
                <a:cs typeface="Calibri"/>
              </a:rPr>
              <a:t> los </a:t>
            </a:r>
            <a:r>
              <a:rPr lang="en-US" sz="2000" dirty="0" err="1">
                <a:solidFill>
                  <a:schemeClr val="accent1"/>
                </a:solidFill>
                <a:latin typeface="212 Orion Sans" pitchFamily="2" charset="0"/>
                <a:ea typeface="Cambria" panose="02040503050406030204" pitchFamily="18" charset="0"/>
                <a:cs typeface="Calibri"/>
              </a:rPr>
              <a:t>delitos</a:t>
            </a:r>
            <a:r>
              <a:rPr lang="en-US" sz="2000" dirty="0">
                <a:solidFill>
                  <a:schemeClr val="accent1"/>
                </a:solidFill>
                <a:latin typeface="212 Orion Sans" pitchFamily="2" charset="0"/>
                <a:ea typeface="Cambria" panose="02040503050406030204" pitchFamily="18" charset="0"/>
                <a:cs typeface="Calibri"/>
              </a:rPr>
              <a:t> </a:t>
            </a:r>
            <a:r>
              <a:rPr lang="en-US" sz="2000" dirty="0" err="1">
                <a:solidFill>
                  <a:schemeClr val="accent1"/>
                </a:solidFill>
                <a:latin typeface="212 Orion Sans" pitchFamily="2" charset="0"/>
                <a:ea typeface="Cambria" panose="02040503050406030204" pitchFamily="18" charset="0"/>
                <a:cs typeface="Calibri"/>
              </a:rPr>
              <a:t>sexuales</a:t>
            </a:r>
            <a:r>
              <a:rPr lang="en-US" sz="2000" dirty="0">
                <a:solidFill>
                  <a:schemeClr val="accent1"/>
                </a:solidFill>
                <a:latin typeface="212 Orion Sans" pitchFamily="2" charset="0"/>
                <a:ea typeface="Cambria" panose="02040503050406030204" pitchFamily="18" charset="0"/>
                <a:cs typeface="Calibri"/>
              </a:rPr>
              <a:t> contra las </a:t>
            </a:r>
            <a:r>
              <a:rPr lang="en-US" sz="2000" dirty="0" err="1">
                <a:solidFill>
                  <a:schemeClr val="accent1"/>
                </a:solidFill>
                <a:latin typeface="212 Orion Sans" pitchFamily="2" charset="0"/>
                <a:ea typeface="Cambria" panose="02040503050406030204" pitchFamily="18" charset="0"/>
                <a:cs typeface="Calibri"/>
              </a:rPr>
              <a:t>mujeres</a:t>
            </a:r>
            <a:r>
              <a:rPr lang="en-US" sz="2000" dirty="0">
                <a:solidFill>
                  <a:schemeClr val="accent1"/>
                </a:solidFill>
                <a:latin typeface="212 Orion Sans" pitchFamily="2" charset="0"/>
                <a:ea typeface="Cambria" panose="02040503050406030204" pitchFamily="18" charset="0"/>
                <a:cs typeface="Calibri"/>
              </a:rPr>
              <a:t>.</a:t>
            </a:r>
          </a:p>
          <a:p>
            <a:pPr marL="457200" indent="-457200" algn="just" defTabSz="1219139">
              <a:buFont typeface="Arial"/>
              <a:buChar char="•"/>
              <a:defRPr/>
            </a:pPr>
            <a:r>
              <a:rPr lang="en-US" sz="2000" dirty="0" err="1">
                <a:latin typeface="212 Orion Sans" pitchFamily="2" charset="0"/>
                <a:ea typeface="Cambria" panose="02040503050406030204" pitchFamily="18" charset="0"/>
                <a:cs typeface="Calibri"/>
              </a:rPr>
              <a:t>Envia</a:t>
            </a:r>
            <a:r>
              <a:rPr lang="en-US" sz="2000" dirty="0">
                <a:latin typeface="212 Orion Sans" pitchFamily="2" charset="0"/>
                <a:ea typeface="Cambria" panose="02040503050406030204" pitchFamily="18" charset="0"/>
                <a:cs typeface="Calibri"/>
              </a:rPr>
              <a:t> </a:t>
            </a:r>
            <a:r>
              <a:rPr lang="en-US" sz="2000" dirty="0" err="1">
                <a:latin typeface="212 Orion Sans" pitchFamily="2" charset="0"/>
                <a:ea typeface="Cambria" panose="02040503050406030204" pitchFamily="18" charset="0"/>
                <a:cs typeface="Calibri"/>
              </a:rPr>
              <a:t>mensaje</a:t>
            </a:r>
            <a:r>
              <a:rPr lang="en-US" sz="2000" dirty="0">
                <a:latin typeface="212 Orion Sans" pitchFamily="2" charset="0"/>
                <a:ea typeface="Cambria" panose="02040503050406030204" pitchFamily="18" charset="0"/>
                <a:cs typeface="Calibri"/>
              </a:rPr>
              <a:t> </a:t>
            </a:r>
            <a:r>
              <a:rPr lang="en-US" sz="2000" dirty="0" err="1">
                <a:latin typeface="212 Orion Sans" pitchFamily="2" charset="0"/>
                <a:ea typeface="Cambria" panose="02040503050406030204" pitchFamily="18" charset="0"/>
                <a:cs typeface="Calibri"/>
              </a:rPr>
              <a:t>implícito</a:t>
            </a:r>
            <a:r>
              <a:rPr lang="en-US" sz="2000" dirty="0">
                <a:latin typeface="212 Orion Sans" pitchFamily="2" charset="0"/>
                <a:ea typeface="Cambria" panose="02040503050406030204" pitchFamily="18" charset="0"/>
                <a:cs typeface="Calibri"/>
              </a:rPr>
              <a:t> a las </a:t>
            </a:r>
            <a:r>
              <a:rPr lang="en-US" sz="2000" dirty="0" err="1">
                <a:latin typeface="212 Orion Sans" pitchFamily="2" charset="0"/>
                <a:ea typeface="Cambria" panose="02040503050406030204" pitchFamily="18" charset="0"/>
                <a:cs typeface="Calibri"/>
              </a:rPr>
              <a:t>mujeres</a:t>
            </a:r>
            <a:r>
              <a:rPr lang="en-US" sz="2000" dirty="0">
                <a:latin typeface="212 Orion Sans" pitchFamily="2" charset="0"/>
                <a:ea typeface="Cambria" panose="02040503050406030204" pitchFamily="18" charset="0"/>
                <a:cs typeface="Calibri"/>
              </a:rPr>
              <a:t> de que el </a:t>
            </a:r>
            <a:r>
              <a:rPr lang="en-US" sz="2000" dirty="0" err="1">
                <a:latin typeface="212 Orion Sans" pitchFamily="2" charset="0"/>
                <a:ea typeface="Cambria" panose="02040503050406030204" pitchFamily="18" charset="0"/>
                <a:cs typeface="Calibri"/>
              </a:rPr>
              <a:t>espacio</a:t>
            </a:r>
            <a:r>
              <a:rPr lang="en-US" sz="2000" dirty="0">
                <a:latin typeface="212 Orion Sans" pitchFamily="2" charset="0"/>
                <a:ea typeface="Cambria" panose="02040503050406030204" pitchFamily="18" charset="0"/>
                <a:cs typeface="Calibri"/>
              </a:rPr>
              <a:t> </a:t>
            </a:r>
            <a:r>
              <a:rPr lang="en-US" sz="2000" dirty="0" err="1">
                <a:latin typeface="212 Orion Sans" pitchFamily="2" charset="0"/>
                <a:ea typeface="Cambria" panose="02040503050406030204" pitchFamily="18" charset="0"/>
                <a:cs typeface="Calibri"/>
              </a:rPr>
              <a:t>público</a:t>
            </a:r>
            <a:r>
              <a:rPr lang="en-US" sz="2000" dirty="0">
                <a:latin typeface="212 Orion Sans" pitchFamily="2" charset="0"/>
                <a:ea typeface="Cambria" panose="02040503050406030204" pitchFamily="18" charset="0"/>
                <a:cs typeface="Calibri"/>
              </a:rPr>
              <a:t> no es </a:t>
            </a:r>
            <a:r>
              <a:rPr lang="en-US" sz="2000" dirty="0" err="1">
                <a:latin typeface="212 Orion Sans" pitchFamily="2" charset="0"/>
                <a:ea typeface="Cambria" panose="02040503050406030204" pitchFamily="18" charset="0"/>
                <a:cs typeface="Calibri"/>
              </a:rPr>
              <a:t>su</a:t>
            </a:r>
            <a:r>
              <a:rPr lang="en-US" sz="2000" dirty="0">
                <a:latin typeface="212 Orion Sans" pitchFamily="2" charset="0"/>
                <a:ea typeface="Cambria" panose="02040503050406030204" pitchFamily="18" charset="0"/>
                <a:cs typeface="Calibri"/>
              </a:rPr>
              <a:t> </a:t>
            </a:r>
            <a:r>
              <a:rPr lang="en-US" sz="2000" dirty="0" err="1">
                <a:latin typeface="212 Orion Sans" pitchFamily="2" charset="0"/>
                <a:ea typeface="Cambria" panose="02040503050406030204" pitchFamily="18" charset="0"/>
                <a:cs typeface="Calibri"/>
              </a:rPr>
              <a:t>espacio</a:t>
            </a:r>
            <a:r>
              <a:rPr lang="en-US" sz="2000" dirty="0">
                <a:latin typeface="212 Orion Sans" pitchFamily="2" charset="0"/>
                <a:ea typeface="Cambria" panose="02040503050406030204" pitchFamily="18" charset="0"/>
                <a:cs typeface="Calibri"/>
              </a:rPr>
              <a:t>.</a:t>
            </a:r>
          </a:p>
        </p:txBody>
      </p:sp>
      <p:pic>
        <p:nvPicPr>
          <p:cNvPr id="4098" name="Picture 2" descr="Acoso Sexual a Mujeres ¿Empeora con los Ascensos? | Comunidad RH">
            <a:extLst>
              <a:ext uri="{FF2B5EF4-FFF2-40B4-BE49-F238E27FC236}">
                <a16:creationId xmlns:a16="http://schemas.microsoft.com/office/drawing/2014/main" id="{253822E9-349F-DA4D-A5DA-EE44C029AD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34339"/>
            <a:ext cx="6257447" cy="3519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0428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id="{BA254354-7354-4C49-A6CD-55AFFDA4C31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R" dirty="0"/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690D5545-A474-124C-B1C4-ED610849EF9A}"/>
              </a:ext>
            </a:extLst>
          </p:cNvPr>
          <p:cNvSpPr/>
          <p:nvPr/>
        </p:nvSpPr>
        <p:spPr>
          <a:xfrm>
            <a:off x="6253230" y="2219573"/>
            <a:ext cx="559423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ES" sz="2800" b="1" dirty="0">
                <a:solidFill>
                  <a:schemeClr val="bg1"/>
                </a:solidFill>
                <a:latin typeface="212 Orion Sans" pitchFamily="2" charset="0"/>
                <a:ea typeface="Cambria" panose="02040503050406030204" pitchFamily="18" charset="0"/>
                <a:cs typeface="Cambria"/>
              </a:rPr>
              <a:t>Práctica no deseada, que genera un impacto psicológico negativo y que las personas, especialmente mujeres, pueden vivir varias veces al día desde los doce años, en promedio.</a:t>
            </a:r>
          </a:p>
          <a:p>
            <a:pPr algn="just"/>
            <a:endParaRPr lang="es-ES" sz="2800" b="1" dirty="0">
              <a:solidFill>
                <a:schemeClr val="bg1"/>
              </a:solidFill>
              <a:latin typeface="212 Orion Sans" pitchFamily="2" charset="0"/>
              <a:cs typeface="Cambria"/>
            </a:endParaRP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ES" sz="2800" b="1" dirty="0">
                <a:solidFill>
                  <a:schemeClr val="bg1"/>
                </a:solidFill>
                <a:latin typeface="212 Orion Sans" pitchFamily="2" charset="0"/>
                <a:cs typeface="Cambria"/>
              </a:rPr>
              <a:t>Refleja la desigualdad de poder en el espacio público entre hombres y mujeres. </a:t>
            </a:r>
          </a:p>
        </p:txBody>
      </p:sp>
      <p:sp>
        <p:nvSpPr>
          <p:cNvPr id="5" name="Rectángulo 4">
            <a:extLst>
              <a:ext uri="{FF2B5EF4-FFF2-40B4-BE49-F238E27FC236}">
                <a16:creationId xmlns:a16="http://schemas.microsoft.com/office/drawing/2014/main" id="{A11046EE-BEA4-A14F-9BCF-0855F6F6CA6C}"/>
              </a:ext>
            </a:extLst>
          </p:cNvPr>
          <p:cNvSpPr/>
          <p:nvPr/>
        </p:nvSpPr>
        <p:spPr>
          <a:xfrm>
            <a:off x="0" y="60879"/>
            <a:ext cx="12192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CR" sz="4400" b="1" dirty="0">
                <a:solidFill>
                  <a:srgbClr val="FFFFFF"/>
                </a:solidFill>
                <a:latin typeface="HAPPY DOODLE" pitchFamily="2" charset="0"/>
              </a:rPr>
              <a:t>¿PORQUÉ EL ACOSO CALLEJERO ES VIOLENCIA? </a:t>
            </a:r>
          </a:p>
        </p:txBody>
      </p:sp>
      <p:pic>
        <p:nvPicPr>
          <p:cNvPr id="8" name="Imagen 7" descr="culpa.jpg">
            <a:extLst>
              <a:ext uri="{FF2B5EF4-FFF2-40B4-BE49-F238E27FC236}">
                <a16:creationId xmlns:a16="http://schemas.microsoft.com/office/drawing/2014/main" id="{8B4C4483-6E7B-3C4C-B641-C16003C3226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97" t="2849" r="7119" b="6521"/>
          <a:stretch/>
        </p:blipFill>
        <p:spPr>
          <a:xfrm>
            <a:off x="465281" y="1137420"/>
            <a:ext cx="5322668" cy="5597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3985676"/>
      </p:ext>
    </p:extLst>
  </p:cSld>
  <p:clrMapOvr>
    <a:masterClrMapping/>
  </p:clrMapOvr>
  <p:transition spd="med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TextBox 1">
            <a:extLst>
              <a:ext uri="{FF2B5EF4-FFF2-40B4-BE49-F238E27FC236}">
                <a16:creationId xmlns:a16="http://schemas.microsoft.com/office/drawing/2014/main" id="{46235999-2947-2D43-81B0-2A12EB0EB8D1}"/>
              </a:ext>
            </a:extLst>
          </p:cNvPr>
          <p:cNvSpPr txBox="1"/>
          <p:nvPr/>
        </p:nvSpPr>
        <p:spPr>
          <a:xfrm>
            <a:off x="0" y="1940930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accent1"/>
                </a:solidFill>
                <a:latin typeface="Bigger Lemons" panose="02000500000000000000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¿CUAL ES SU FRECUENCIA?</a:t>
            </a:r>
          </a:p>
        </p:txBody>
      </p:sp>
    </p:spTree>
    <p:extLst>
      <p:ext uri="{BB962C8B-B14F-4D97-AF65-F5344CB8AC3E}">
        <p14:creationId xmlns:p14="http://schemas.microsoft.com/office/powerpoint/2010/main" val="2283141835"/>
      </p:ext>
    </p:extLst>
  </p:cSld>
  <p:clrMapOvr>
    <a:masterClrMapping/>
  </p:clrMapOvr>
  <p:transition spd="slow">
    <p:pu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5">
            <a:extLst>
              <a:ext uri="{FF2B5EF4-FFF2-40B4-BE49-F238E27FC236}">
                <a16:creationId xmlns:a16="http://schemas.microsoft.com/office/drawing/2014/main" id="{868A5627-3967-C842-ADE0-9B88AB48A903}"/>
              </a:ext>
            </a:extLst>
          </p:cNvPr>
          <p:cNvSpPr>
            <a:spLocks noEditPoints="1"/>
          </p:cNvSpPr>
          <p:nvPr/>
        </p:nvSpPr>
        <p:spPr bwMode="auto">
          <a:xfrm>
            <a:off x="2997168" y="946652"/>
            <a:ext cx="1502713" cy="2083079"/>
          </a:xfrm>
          <a:custGeom>
            <a:avLst/>
            <a:gdLst>
              <a:gd name="T0" fmla="*/ 2147483646 w 45"/>
              <a:gd name="T1" fmla="*/ 2147483646 h 63"/>
              <a:gd name="T2" fmla="*/ 2147483646 w 45"/>
              <a:gd name="T3" fmla="*/ 2147483646 h 63"/>
              <a:gd name="T4" fmla="*/ 2147483646 w 45"/>
              <a:gd name="T5" fmla="*/ 2147483646 h 63"/>
              <a:gd name="T6" fmla="*/ 2147483646 w 45"/>
              <a:gd name="T7" fmla="*/ 2147483646 h 63"/>
              <a:gd name="T8" fmla="*/ 2147483646 w 45"/>
              <a:gd name="T9" fmla="*/ 2147483646 h 63"/>
              <a:gd name="T10" fmla="*/ 2147483646 w 45"/>
              <a:gd name="T11" fmla="*/ 2147483646 h 63"/>
              <a:gd name="T12" fmla="*/ 2147483646 w 45"/>
              <a:gd name="T13" fmla="*/ 2147483646 h 63"/>
              <a:gd name="T14" fmla="*/ 2147483646 w 45"/>
              <a:gd name="T15" fmla="*/ 2147483646 h 63"/>
              <a:gd name="T16" fmla="*/ 2147483646 w 45"/>
              <a:gd name="T17" fmla="*/ 2147483646 h 63"/>
              <a:gd name="T18" fmla="*/ 2147483646 w 45"/>
              <a:gd name="T19" fmla="*/ 2147483646 h 63"/>
              <a:gd name="T20" fmla="*/ 2147483646 w 45"/>
              <a:gd name="T21" fmla="*/ 2147483646 h 63"/>
              <a:gd name="T22" fmla="*/ 2147483646 w 45"/>
              <a:gd name="T23" fmla="*/ 2147483646 h 63"/>
              <a:gd name="T24" fmla="*/ 2147483646 w 45"/>
              <a:gd name="T25" fmla="*/ 2147483646 h 63"/>
              <a:gd name="T26" fmla="*/ 2147483646 w 45"/>
              <a:gd name="T27" fmla="*/ 2147483646 h 63"/>
              <a:gd name="T28" fmla="*/ 2147483646 w 45"/>
              <a:gd name="T29" fmla="*/ 2147483646 h 63"/>
              <a:gd name="T30" fmla="*/ 2147483646 w 45"/>
              <a:gd name="T31" fmla="*/ 2147483646 h 63"/>
              <a:gd name="T32" fmla="*/ 2147483646 w 45"/>
              <a:gd name="T33" fmla="*/ 2147483646 h 63"/>
              <a:gd name="T34" fmla="*/ 2147483646 w 45"/>
              <a:gd name="T35" fmla="*/ 2147483646 h 63"/>
              <a:gd name="T36" fmla="*/ 2147483646 w 45"/>
              <a:gd name="T37" fmla="*/ 2147483646 h 63"/>
              <a:gd name="T38" fmla="*/ 2147483646 w 45"/>
              <a:gd name="T39" fmla="*/ 2147483646 h 63"/>
              <a:gd name="T40" fmla="*/ 2147483646 w 45"/>
              <a:gd name="T41" fmla="*/ 2147483646 h 63"/>
              <a:gd name="T42" fmla="*/ 2147483646 w 45"/>
              <a:gd name="T43" fmla="*/ 2147483646 h 63"/>
              <a:gd name="T44" fmla="*/ 0 w 45"/>
              <a:gd name="T45" fmla="*/ 2147483646 h 63"/>
              <a:gd name="T46" fmla="*/ 0 w 45"/>
              <a:gd name="T47" fmla="*/ 2147483646 h 63"/>
              <a:gd name="T48" fmla="*/ 2147483646 w 45"/>
              <a:gd name="T49" fmla="*/ 2147483646 h 63"/>
              <a:gd name="T50" fmla="*/ 2147483646 w 45"/>
              <a:gd name="T51" fmla="*/ 2147483646 h 63"/>
              <a:gd name="T52" fmla="*/ 2147483646 w 45"/>
              <a:gd name="T53" fmla="*/ 2147483646 h 63"/>
              <a:gd name="T54" fmla="*/ 2147483646 w 45"/>
              <a:gd name="T55" fmla="*/ 2147483646 h 63"/>
              <a:gd name="T56" fmla="*/ 2147483646 w 45"/>
              <a:gd name="T57" fmla="*/ 2147483646 h 63"/>
              <a:gd name="T58" fmla="*/ 2147483646 w 45"/>
              <a:gd name="T59" fmla="*/ 2147483646 h 63"/>
              <a:gd name="T60" fmla="*/ 2147483646 w 45"/>
              <a:gd name="T61" fmla="*/ 2147483646 h 63"/>
              <a:gd name="T62" fmla="*/ 2147483646 w 45"/>
              <a:gd name="T63" fmla="*/ 2147483646 h 63"/>
              <a:gd name="T64" fmla="*/ 2147483646 w 45"/>
              <a:gd name="T65" fmla="*/ 2147483646 h 63"/>
              <a:gd name="T66" fmla="*/ 2147483646 w 45"/>
              <a:gd name="T67" fmla="*/ 0 h 63"/>
              <a:gd name="T68" fmla="*/ 2147483646 w 45"/>
              <a:gd name="T69" fmla="*/ 2147483646 h 63"/>
              <a:gd name="T70" fmla="*/ 2147483646 w 45"/>
              <a:gd name="T71" fmla="*/ 2147483646 h 63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45" h="63">
                <a:moveTo>
                  <a:pt x="42" y="40"/>
                </a:moveTo>
                <a:cubicBezTo>
                  <a:pt x="41" y="40"/>
                  <a:pt x="40" y="39"/>
                  <a:pt x="39" y="38"/>
                </a:cubicBezTo>
                <a:cubicBezTo>
                  <a:pt x="31" y="26"/>
                  <a:pt x="31" y="26"/>
                  <a:pt x="31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31"/>
                  <a:pt x="29" y="31"/>
                  <a:pt x="29" y="31"/>
                </a:cubicBezTo>
                <a:cubicBezTo>
                  <a:pt x="38" y="45"/>
                  <a:pt x="38" y="45"/>
                  <a:pt x="38" y="45"/>
                </a:cubicBezTo>
                <a:cubicBezTo>
                  <a:pt x="38" y="46"/>
                  <a:pt x="39" y="46"/>
                  <a:pt x="39" y="47"/>
                </a:cubicBezTo>
                <a:cubicBezTo>
                  <a:pt x="39" y="48"/>
                  <a:pt x="38" y="49"/>
                  <a:pt x="36" y="49"/>
                </a:cubicBezTo>
                <a:cubicBezTo>
                  <a:pt x="29" y="49"/>
                  <a:pt x="29" y="49"/>
                  <a:pt x="29" y="49"/>
                </a:cubicBezTo>
                <a:cubicBezTo>
                  <a:pt x="29" y="59"/>
                  <a:pt x="29" y="59"/>
                  <a:pt x="29" y="59"/>
                </a:cubicBezTo>
                <a:cubicBezTo>
                  <a:pt x="29" y="61"/>
                  <a:pt x="28" y="63"/>
                  <a:pt x="25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18" y="63"/>
                  <a:pt x="16" y="61"/>
                  <a:pt x="16" y="59"/>
                </a:cubicBezTo>
                <a:cubicBezTo>
                  <a:pt x="16" y="49"/>
                  <a:pt x="16" y="49"/>
                  <a:pt x="16" y="49"/>
                </a:cubicBezTo>
                <a:cubicBezTo>
                  <a:pt x="9" y="49"/>
                  <a:pt x="9" y="49"/>
                  <a:pt x="9" y="49"/>
                </a:cubicBezTo>
                <a:cubicBezTo>
                  <a:pt x="8" y="49"/>
                  <a:pt x="7" y="48"/>
                  <a:pt x="7" y="47"/>
                </a:cubicBezTo>
                <a:cubicBezTo>
                  <a:pt x="7" y="46"/>
                  <a:pt x="7" y="46"/>
                  <a:pt x="7" y="45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26"/>
                  <a:pt x="16" y="26"/>
                  <a:pt x="16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6" y="38"/>
                  <a:pt x="6" y="38"/>
                  <a:pt x="6" y="38"/>
                </a:cubicBezTo>
                <a:cubicBezTo>
                  <a:pt x="5" y="39"/>
                  <a:pt x="4" y="40"/>
                  <a:pt x="3" y="40"/>
                </a:cubicBezTo>
                <a:cubicBezTo>
                  <a:pt x="1" y="40"/>
                  <a:pt x="0" y="38"/>
                  <a:pt x="0" y="36"/>
                </a:cubicBezTo>
                <a:cubicBezTo>
                  <a:pt x="0" y="36"/>
                  <a:pt x="0" y="35"/>
                  <a:pt x="0" y="34"/>
                </a:cubicBezTo>
                <a:cubicBezTo>
                  <a:pt x="9" y="21"/>
                  <a:pt x="9" y="21"/>
                  <a:pt x="9" y="21"/>
                </a:cubicBezTo>
                <a:cubicBezTo>
                  <a:pt x="11" y="19"/>
                  <a:pt x="13" y="17"/>
                  <a:pt x="16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32" y="17"/>
                  <a:pt x="34" y="19"/>
                  <a:pt x="36" y="21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5"/>
                  <a:pt x="45" y="36"/>
                  <a:pt x="45" y="36"/>
                </a:cubicBezTo>
                <a:cubicBezTo>
                  <a:pt x="45" y="38"/>
                  <a:pt x="44" y="40"/>
                  <a:pt x="42" y="40"/>
                </a:cubicBezTo>
                <a:close/>
                <a:moveTo>
                  <a:pt x="23" y="16"/>
                </a:moveTo>
                <a:cubicBezTo>
                  <a:pt x="18" y="16"/>
                  <a:pt x="15" y="12"/>
                  <a:pt x="15" y="8"/>
                </a:cubicBezTo>
                <a:cubicBezTo>
                  <a:pt x="15" y="3"/>
                  <a:pt x="18" y="0"/>
                  <a:pt x="23" y="0"/>
                </a:cubicBezTo>
                <a:cubicBezTo>
                  <a:pt x="27" y="0"/>
                  <a:pt x="31" y="3"/>
                  <a:pt x="31" y="8"/>
                </a:cubicBezTo>
                <a:cubicBezTo>
                  <a:pt x="31" y="12"/>
                  <a:pt x="27" y="16"/>
                  <a:pt x="23" y="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5" name="Freeform 85">
            <a:extLst>
              <a:ext uri="{FF2B5EF4-FFF2-40B4-BE49-F238E27FC236}">
                <a16:creationId xmlns:a16="http://schemas.microsoft.com/office/drawing/2014/main" id="{9C5AA3E8-0DA2-684C-9D71-DFF9D61791EF}"/>
              </a:ext>
            </a:extLst>
          </p:cNvPr>
          <p:cNvSpPr>
            <a:spLocks noEditPoints="1"/>
          </p:cNvSpPr>
          <p:nvPr/>
        </p:nvSpPr>
        <p:spPr bwMode="auto">
          <a:xfrm>
            <a:off x="811966" y="946652"/>
            <a:ext cx="1502713" cy="2083079"/>
          </a:xfrm>
          <a:custGeom>
            <a:avLst/>
            <a:gdLst>
              <a:gd name="T0" fmla="*/ 2147483646 w 45"/>
              <a:gd name="T1" fmla="*/ 2147483646 h 63"/>
              <a:gd name="T2" fmla="*/ 2147483646 w 45"/>
              <a:gd name="T3" fmla="*/ 2147483646 h 63"/>
              <a:gd name="T4" fmla="*/ 2147483646 w 45"/>
              <a:gd name="T5" fmla="*/ 2147483646 h 63"/>
              <a:gd name="T6" fmla="*/ 2147483646 w 45"/>
              <a:gd name="T7" fmla="*/ 2147483646 h 63"/>
              <a:gd name="T8" fmla="*/ 2147483646 w 45"/>
              <a:gd name="T9" fmla="*/ 2147483646 h 63"/>
              <a:gd name="T10" fmla="*/ 2147483646 w 45"/>
              <a:gd name="T11" fmla="*/ 2147483646 h 63"/>
              <a:gd name="T12" fmla="*/ 2147483646 w 45"/>
              <a:gd name="T13" fmla="*/ 2147483646 h 63"/>
              <a:gd name="T14" fmla="*/ 2147483646 w 45"/>
              <a:gd name="T15" fmla="*/ 2147483646 h 63"/>
              <a:gd name="T16" fmla="*/ 2147483646 w 45"/>
              <a:gd name="T17" fmla="*/ 2147483646 h 63"/>
              <a:gd name="T18" fmla="*/ 2147483646 w 45"/>
              <a:gd name="T19" fmla="*/ 2147483646 h 63"/>
              <a:gd name="T20" fmla="*/ 2147483646 w 45"/>
              <a:gd name="T21" fmla="*/ 2147483646 h 63"/>
              <a:gd name="T22" fmla="*/ 2147483646 w 45"/>
              <a:gd name="T23" fmla="*/ 2147483646 h 63"/>
              <a:gd name="T24" fmla="*/ 2147483646 w 45"/>
              <a:gd name="T25" fmla="*/ 2147483646 h 63"/>
              <a:gd name="T26" fmla="*/ 2147483646 w 45"/>
              <a:gd name="T27" fmla="*/ 2147483646 h 63"/>
              <a:gd name="T28" fmla="*/ 2147483646 w 45"/>
              <a:gd name="T29" fmla="*/ 2147483646 h 63"/>
              <a:gd name="T30" fmla="*/ 2147483646 w 45"/>
              <a:gd name="T31" fmla="*/ 2147483646 h 63"/>
              <a:gd name="T32" fmla="*/ 2147483646 w 45"/>
              <a:gd name="T33" fmla="*/ 2147483646 h 63"/>
              <a:gd name="T34" fmla="*/ 2147483646 w 45"/>
              <a:gd name="T35" fmla="*/ 2147483646 h 63"/>
              <a:gd name="T36" fmla="*/ 2147483646 w 45"/>
              <a:gd name="T37" fmla="*/ 2147483646 h 63"/>
              <a:gd name="T38" fmla="*/ 2147483646 w 45"/>
              <a:gd name="T39" fmla="*/ 2147483646 h 63"/>
              <a:gd name="T40" fmla="*/ 2147483646 w 45"/>
              <a:gd name="T41" fmla="*/ 2147483646 h 63"/>
              <a:gd name="T42" fmla="*/ 2147483646 w 45"/>
              <a:gd name="T43" fmla="*/ 2147483646 h 63"/>
              <a:gd name="T44" fmla="*/ 0 w 45"/>
              <a:gd name="T45" fmla="*/ 2147483646 h 63"/>
              <a:gd name="T46" fmla="*/ 0 w 45"/>
              <a:gd name="T47" fmla="*/ 2147483646 h 63"/>
              <a:gd name="T48" fmla="*/ 2147483646 w 45"/>
              <a:gd name="T49" fmla="*/ 2147483646 h 63"/>
              <a:gd name="T50" fmla="*/ 2147483646 w 45"/>
              <a:gd name="T51" fmla="*/ 2147483646 h 63"/>
              <a:gd name="T52" fmla="*/ 2147483646 w 45"/>
              <a:gd name="T53" fmla="*/ 2147483646 h 63"/>
              <a:gd name="T54" fmla="*/ 2147483646 w 45"/>
              <a:gd name="T55" fmla="*/ 2147483646 h 63"/>
              <a:gd name="T56" fmla="*/ 2147483646 w 45"/>
              <a:gd name="T57" fmla="*/ 2147483646 h 63"/>
              <a:gd name="T58" fmla="*/ 2147483646 w 45"/>
              <a:gd name="T59" fmla="*/ 2147483646 h 63"/>
              <a:gd name="T60" fmla="*/ 2147483646 w 45"/>
              <a:gd name="T61" fmla="*/ 2147483646 h 63"/>
              <a:gd name="T62" fmla="*/ 2147483646 w 45"/>
              <a:gd name="T63" fmla="*/ 2147483646 h 63"/>
              <a:gd name="T64" fmla="*/ 2147483646 w 45"/>
              <a:gd name="T65" fmla="*/ 2147483646 h 63"/>
              <a:gd name="T66" fmla="*/ 2147483646 w 45"/>
              <a:gd name="T67" fmla="*/ 0 h 63"/>
              <a:gd name="T68" fmla="*/ 2147483646 w 45"/>
              <a:gd name="T69" fmla="*/ 2147483646 h 63"/>
              <a:gd name="T70" fmla="*/ 2147483646 w 45"/>
              <a:gd name="T71" fmla="*/ 2147483646 h 63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45" h="63">
                <a:moveTo>
                  <a:pt x="42" y="40"/>
                </a:moveTo>
                <a:cubicBezTo>
                  <a:pt x="41" y="40"/>
                  <a:pt x="40" y="39"/>
                  <a:pt x="39" y="38"/>
                </a:cubicBezTo>
                <a:cubicBezTo>
                  <a:pt x="31" y="26"/>
                  <a:pt x="31" y="26"/>
                  <a:pt x="31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31"/>
                  <a:pt x="29" y="31"/>
                  <a:pt x="29" y="31"/>
                </a:cubicBezTo>
                <a:cubicBezTo>
                  <a:pt x="38" y="45"/>
                  <a:pt x="38" y="45"/>
                  <a:pt x="38" y="45"/>
                </a:cubicBezTo>
                <a:cubicBezTo>
                  <a:pt x="38" y="46"/>
                  <a:pt x="39" y="46"/>
                  <a:pt x="39" y="47"/>
                </a:cubicBezTo>
                <a:cubicBezTo>
                  <a:pt x="39" y="48"/>
                  <a:pt x="38" y="49"/>
                  <a:pt x="36" y="49"/>
                </a:cubicBezTo>
                <a:cubicBezTo>
                  <a:pt x="29" y="49"/>
                  <a:pt x="29" y="49"/>
                  <a:pt x="29" y="49"/>
                </a:cubicBezTo>
                <a:cubicBezTo>
                  <a:pt x="29" y="59"/>
                  <a:pt x="29" y="59"/>
                  <a:pt x="29" y="59"/>
                </a:cubicBezTo>
                <a:cubicBezTo>
                  <a:pt x="29" y="61"/>
                  <a:pt x="28" y="63"/>
                  <a:pt x="25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18" y="63"/>
                  <a:pt x="16" y="61"/>
                  <a:pt x="16" y="59"/>
                </a:cubicBezTo>
                <a:cubicBezTo>
                  <a:pt x="16" y="49"/>
                  <a:pt x="16" y="49"/>
                  <a:pt x="16" y="49"/>
                </a:cubicBezTo>
                <a:cubicBezTo>
                  <a:pt x="9" y="49"/>
                  <a:pt x="9" y="49"/>
                  <a:pt x="9" y="49"/>
                </a:cubicBezTo>
                <a:cubicBezTo>
                  <a:pt x="8" y="49"/>
                  <a:pt x="7" y="48"/>
                  <a:pt x="7" y="47"/>
                </a:cubicBezTo>
                <a:cubicBezTo>
                  <a:pt x="7" y="46"/>
                  <a:pt x="7" y="46"/>
                  <a:pt x="7" y="45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26"/>
                  <a:pt x="16" y="26"/>
                  <a:pt x="16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6" y="38"/>
                  <a:pt x="6" y="38"/>
                  <a:pt x="6" y="38"/>
                </a:cubicBezTo>
                <a:cubicBezTo>
                  <a:pt x="5" y="39"/>
                  <a:pt x="4" y="40"/>
                  <a:pt x="3" y="40"/>
                </a:cubicBezTo>
                <a:cubicBezTo>
                  <a:pt x="1" y="40"/>
                  <a:pt x="0" y="38"/>
                  <a:pt x="0" y="36"/>
                </a:cubicBezTo>
                <a:cubicBezTo>
                  <a:pt x="0" y="36"/>
                  <a:pt x="0" y="35"/>
                  <a:pt x="0" y="34"/>
                </a:cubicBezTo>
                <a:cubicBezTo>
                  <a:pt x="9" y="21"/>
                  <a:pt x="9" y="21"/>
                  <a:pt x="9" y="21"/>
                </a:cubicBezTo>
                <a:cubicBezTo>
                  <a:pt x="11" y="19"/>
                  <a:pt x="13" y="17"/>
                  <a:pt x="16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32" y="17"/>
                  <a:pt x="34" y="19"/>
                  <a:pt x="36" y="21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5"/>
                  <a:pt x="45" y="36"/>
                  <a:pt x="45" y="36"/>
                </a:cubicBezTo>
                <a:cubicBezTo>
                  <a:pt x="45" y="38"/>
                  <a:pt x="44" y="40"/>
                  <a:pt x="42" y="40"/>
                </a:cubicBezTo>
                <a:close/>
                <a:moveTo>
                  <a:pt x="23" y="16"/>
                </a:moveTo>
                <a:cubicBezTo>
                  <a:pt x="18" y="16"/>
                  <a:pt x="15" y="12"/>
                  <a:pt x="15" y="8"/>
                </a:cubicBezTo>
                <a:cubicBezTo>
                  <a:pt x="15" y="3"/>
                  <a:pt x="18" y="0"/>
                  <a:pt x="23" y="0"/>
                </a:cubicBezTo>
                <a:cubicBezTo>
                  <a:pt x="27" y="0"/>
                  <a:pt x="31" y="3"/>
                  <a:pt x="31" y="8"/>
                </a:cubicBezTo>
                <a:cubicBezTo>
                  <a:pt x="31" y="12"/>
                  <a:pt x="27" y="16"/>
                  <a:pt x="23" y="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th-TH" dirty="0"/>
          </a:p>
        </p:txBody>
      </p:sp>
      <p:sp>
        <p:nvSpPr>
          <p:cNvPr id="6" name="Freeform 85">
            <a:extLst>
              <a:ext uri="{FF2B5EF4-FFF2-40B4-BE49-F238E27FC236}">
                <a16:creationId xmlns:a16="http://schemas.microsoft.com/office/drawing/2014/main" id="{B37E519E-E64F-AC4F-8E12-D4CE33CB48BD}"/>
              </a:ext>
            </a:extLst>
          </p:cNvPr>
          <p:cNvSpPr>
            <a:spLocks noEditPoints="1"/>
          </p:cNvSpPr>
          <p:nvPr/>
        </p:nvSpPr>
        <p:spPr bwMode="auto">
          <a:xfrm>
            <a:off x="7134983" y="926865"/>
            <a:ext cx="1502713" cy="2083079"/>
          </a:xfrm>
          <a:custGeom>
            <a:avLst/>
            <a:gdLst>
              <a:gd name="T0" fmla="*/ 2147483646 w 45"/>
              <a:gd name="T1" fmla="*/ 2147483646 h 63"/>
              <a:gd name="T2" fmla="*/ 2147483646 w 45"/>
              <a:gd name="T3" fmla="*/ 2147483646 h 63"/>
              <a:gd name="T4" fmla="*/ 2147483646 w 45"/>
              <a:gd name="T5" fmla="*/ 2147483646 h 63"/>
              <a:gd name="T6" fmla="*/ 2147483646 w 45"/>
              <a:gd name="T7" fmla="*/ 2147483646 h 63"/>
              <a:gd name="T8" fmla="*/ 2147483646 w 45"/>
              <a:gd name="T9" fmla="*/ 2147483646 h 63"/>
              <a:gd name="T10" fmla="*/ 2147483646 w 45"/>
              <a:gd name="T11" fmla="*/ 2147483646 h 63"/>
              <a:gd name="T12" fmla="*/ 2147483646 w 45"/>
              <a:gd name="T13" fmla="*/ 2147483646 h 63"/>
              <a:gd name="T14" fmla="*/ 2147483646 w 45"/>
              <a:gd name="T15" fmla="*/ 2147483646 h 63"/>
              <a:gd name="T16" fmla="*/ 2147483646 w 45"/>
              <a:gd name="T17" fmla="*/ 2147483646 h 63"/>
              <a:gd name="T18" fmla="*/ 2147483646 w 45"/>
              <a:gd name="T19" fmla="*/ 2147483646 h 63"/>
              <a:gd name="T20" fmla="*/ 2147483646 w 45"/>
              <a:gd name="T21" fmla="*/ 2147483646 h 63"/>
              <a:gd name="T22" fmla="*/ 2147483646 w 45"/>
              <a:gd name="T23" fmla="*/ 2147483646 h 63"/>
              <a:gd name="T24" fmla="*/ 2147483646 w 45"/>
              <a:gd name="T25" fmla="*/ 2147483646 h 63"/>
              <a:gd name="T26" fmla="*/ 2147483646 w 45"/>
              <a:gd name="T27" fmla="*/ 2147483646 h 63"/>
              <a:gd name="T28" fmla="*/ 2147483646 w 45"/>
              <a:gd name="T29" fmla="*/ 2147483646 h 63"/>
              <a:gd name="T30" fmla="*/ 2147483646 w 45"/>
              <a:gd name="T31" fmla="*/ 2147483646 h 63"/>
              <a:gd name="T32" fmla="*/ 2147483646 w 45"/>
              <a:gd name="T33" fmla="*/ 2147483646 h 63"/>
              <a:gd name="T34" fmla="*/ 2147483646 w 45"/>
              <a:gd name="T35" fmla="*/ 2147483646 h 63"/>
              <a:gd name="T36" fmla="*/ 2147483646 w 45"/>
              <a:gd name="T37" fmla="*/ 2147483646 h 63"/>
              <a:gd name="T38" fmla="*/ 2147483646 w 45"/>
              <a:gd name="T39" fmla="*/ 2147483646 h 63"/>
              <a:gd name="T40" fmla="*/ 2147483646 w 45"/>
              <a:gd name="T41" fmla="*/ 2147483646 h 63"/>
              <a:gd name="T42" fmla="*/ 2147483646 w 45"/>
              <a:gd name="T43" fmla="*/ 2147483646 h 63"/>
              <a:gd name="T44" fmla="*/ 0 w 45"/>
              <a:gd name="T45" fmla="*/ 2147483646 h 63"/>
              <a:gd name="T46" fmla="*/ 0 w 45"/>
              <a:gd name="T47" fmla="*/ 2147483646 h 63"/>
              <a:gd name="T48" fmla="*/ 2147483646 w 45"/>
              <a:gd name="T49" fmla="*/ 2147483646 h 63"/>
              <a:gd name="T50" fmla="*/ 2147483646 w 45"/>
              <a:gd name="T51" fmla="*/ 2147483646 h 63"/>
              <a:gd name="T52" fmla="*/ 2147483646 w 45"/>
              <a:gd name="T53" fmla="*/ 2147483646 h 63"/>
              <a:gd name="T54" fmla="*/ 2147483646 w 45"/>
              <a:gd name="T55" fmla="*/ 2147483646 h 63"/>
              <a:gd name="T56" fmla="*/ 2147483646 w 45"/>
              <a:gd name="T57" fmla="*/ 2147483646 h 63"/>
              <a:gd name="T58" fmla="*/ 2147483646 w 45"/>
              <a:gd name="T59" fmla="*/ 2147483646 h 63"/>
              <a:gd name="T60" fmla="*/ 2147483646 w 45"/>
              <a:gd name="T61" fmla="*/ 2147483646 h 63"/>
              <a:gd name="T62" fmla="*/ 2147483646 w 45"/>
              <a:gd name="T63" fmla="*/ 2147483646 h 63"/>
              <a:gd name="T64" fmla="*/ 2147483646 w 45"/>
              <a:gd name="T65" fmla="*/ 2147483646 h 63"/>
              <a:gd name="T66" fmla="*/ 2147483646 w 45"/>
              <a:gd name="T67" fmla="*/ 0 h 63"/>
              <a:gd name="T68" fmla="*/ 2147483646 w 45"/>
              <a:gd name="T69" fmla="*/ 2147483646 h 63"/>
              <a:gd name="T70" fmla="*/ 2147483646 w 45"/>
              <a:gd name="T71" fmla="*/ 2147483646 h 63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45" h="63">
                <a:moveTo>
                  <a:pt x="42" y="40"/>
                </a:moveTo>
                <a:cubicBezTo>
                  <a:pt x="41" y="40"/>
                  <a:pt x="40" y="39"/>
                  <a:pt x="39" y="38"/>
                </a:cubicBezTo>
                <a:cubicBezTo>
                  <a:pt x="31" y="26"/>
                  <a:pt x="31" y="26"/>
                  <a:pt x="31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31"/>
                  <a:pt x="29" y="31"/>
                  <a:pt x="29" y="31"/>
                </a:cubicBezTo>
                <a:cubicBezTo>
                  <a:pt x="38" y="45"/>
                  <a:pt x="38" y="45"/>
                  <a:pt x="38" y="45"/>
                </a:cubicBezTo>
                <a:cubicBezTo>
                  <a:pt x="38" y="46"/>
                  <a:pt x="39" y="46"/>
                  <a:pt x="39" y="47"/>
                </a:cubicBezTo>
                <a:cubicBezTo>
                  <a:pt x="39" y="48"/>
                  <a:pt x="38" y="49"/>
                  <a:pt x="36" y="49"/>
                </a:cubicBezTo>
                <a:cubicBezTo>
                  <a:pt x="29" y="49"/>
                  <a:pt x="29" y="49"/>
                  <a:pt x="29" y="49"/>
                </a:cubicBezTo>
                <a:cubicBezTo>
                  <a:pt x="29" y="59"/>
                  <a:pt x="29" y="59"/>
                  <a:pt x="29" y="59"/>
                </a:cubicBezTo>
                <a:cubicBezTo>
                  <a:pt x="29" y="61"/>
                  <a:pt x="28" y="63"/>
                  <a:pt x="25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18" y="63"/>
                  <a:pt x="16" y="61"/>
                  <a:pt x="16" y="59"/>
                </a:cubicBezTo>
                <a:cubicBezTo>
                  <a:pt x="16" y="49"/>
                  <a:pt x="16" y="49"/>
                  <a:pt x="16" y="49"/>
                </a:cubicBezTo>
                <a:cubicBezTo>
                  <a:pt x="9" y="49"/>
                  <a:pt x="9" y="49"/>
                  <a:pt x="9" y="49"/>
                </a:cubicBezTo>
                <a:cubicBezTo>
                  <a:pt x="8" y="49"/>
                  <a:pt x="7" y="48"/>
                  <a:pt x="7" y="47"/>
                </a:cubicBezTo>
                <a:cubicBezTo>
                  <a:pt x="7" y="46"/>
                  <a:pt x="7" y="46"/>
                  <a:pt x="7" y="45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26"/>
                  <a:pt x="16" y="26"/>
                  <a:pt x="16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6" y="38"/>
                  <a:pt x="6" y="38"/>
                  <a:pt x="6" y="38"/>
                </a:cubicBezTo>
                <a:cubicBezTo>
                  <a:pt x="5" y="39"/>
                  <a:pt x="4" y="40"/>
                  <a:pt x="3" y="40"/>
                </a:cubicBezTo>
                <a:cubicBezTo>
                  <a:pt x="1" y="40"/>
                  <a:pt x="0" y="38"/>
                  <a:pt x="0" y="36"/>
                </a:cubicBezTo>
                <a:cubicBezTo>
                  <a:pt x="0" y="36"/>
                  <a:pt x="0" y="35"/>
                  <a:pt x="0" y="34"/>
                </a:cubicBezTo>
                <a:cubicBezTo>
                  <a:pt x="9" y="21"/>
                  <a:pt x="9" y="21"/>
                  <a:pt x="9" y="21"/>
                </a:cubicBezTo>
                <a:cubicBezTo>
                  <a:pt x="11" y="19"/>
                  <a:pt x="13" y="17"/>
                  <a:pt x="16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32" y="17"/>
                  <a:pt x="34" y="19"/>
                  <a:pt x="36" y="21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5"/>
                  <a:pt x="45" y="36"/>
                  <a:pt x="45" y="36"/>
                </a:cubicBezTo>
                <a:cubicBezTo>
                  <a:pt x="45" y="38"/>
                  <a:pt x="44" y="40"/>
                  <a:pt x="42" y="40"/>
                </a:cubicBezTo>
                <a:close/>
                <a:moveTo>
                  <a:pt x="23" y="16"/>
                </a:moveTo>
                <a:cubicBezTo>
                  <a:pt x="18" y="16"/>
                  <a:pt x="15" y="12"/>
                  <a:pt x="15" y="8"/>
                </a:cubicBezTo>
                <a:cubicBezTo>
                  <a:pt x="15" y="3"/>
                  <a:pt x="18" y="0"/>
                  <a:pt x="23" y="0"/>
                </a:cubicBezTo>
                <a:cubicBezTo>
                  <a:pt x="27" y="0"/>
                  <a:pt x="31" y="3"/>
                  <a:pt x="31" y="8"/>
                </a:cubicBezTo>
                <a:cubicBezTo>
                  <a:pt x="31" y="12"/>
                  <a:pt x="27" y="16"/>
                  <a:pt x="23" y="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7" name="Freeform 85">
            <a:extLst>
              <a:ext uri="{FF2B5EF4-FFF2-40B4-BE49-F238E27FC236}">
                <a16:creationId xmlns:a16="http://schemas.microsoft.com/office/drawing/2014/main" id="{385F5DFF-4739-9A4F-904B-F2449E001412}"/>
              </a:ext>
            </a:extLst>
          </p:cNvPr>
          <p:cNvSpPr>
            <a:spLocks noEditPoints="1"/>
          </p:cNvSpPr>
          <p:nvPr/>
        </p:nvSpPr>
        <p:spPr bwMode="auto">
          <a:xfrm>
            <a:off x="4949781" y="926865"/>
            <a:ext cx="1502713" cy="2083079"/>
          </a:xfrm>
          <a:custGeom>
            <a:avLst/>
            <a:gdLst>
              <a:gd name="T0" fmla="*/ 2147483646 w 45"/>
              <a:gd name="T1" fmla="*/ 2147483646 h 63"/>
              <a:gd name="T2" fmla="*/ 2147483646 w 45"/>
              <a:gd name="T3" fmla="*/ 2147483646 h 63"/>
              <a:gd name="T4" fmla="*/ 2147483646 w 45"/>
              <a:gd name="T5" fmla="*/ 2147483646 h 63"/>
              <a:gd name="T6" fmla="*/ 2147483646 w 45"/>
              <a:gd name="T7" fmla="*/ 2147483646 h 63"/>
              <a:gd name="T8" fmla="*/ 2147483646 w 45"/>
              <a:gd name="T9" fmla="*/ 2147483646 h 63"/>
              <a:gd name="T10" fmla="*/ 2147483646 w 45"/>
              <a:gd name="T11" fmla="*/ 2147483646 h 63"/>
              <a:gd name="T12" fmla="*/ 2147483646 w 45"/>
              <a:gd name="T13" fmla="*/ 2147483646 h 63"/>
              <a:gd name="T14" fmla="*/ 2147483646 w 45"/>
              <a:gd name="T15" fmla="*/ 2147483646 h 63"/>
              <a:gd name="T16" fmla="*/ 2147483646 w 45"/>
              <a:gd name="T17" fmla="*/ 2147483646 h 63"/>
              <a:gd name="T18" fmla="*/ 2147483646 w 45"/>
              <a:gd name="T19" fmla="*/ 2147483646 h 63"/>
              <a:gd name="T20" fmla="*/ 2147483646 w 45"/>
              <a:gd name="T21" fmla="*/ 2147483646 h 63"/>
              <a:gd name="T22" fmla="*/ 2147483646 w 45"/>
              <a:gd name="T23" fmla="*/ 2147483646 h 63"/>
              <a:gd name="T24" fmla="*/ 2147483646 w 45"/>
              <a:gd name="T25" fmla="*/ 2147483646 h 63"/>
              <a:gd name="T26" fmla="*/ 2147483646 w 45"/>
              <a:gd name="T27" fmla="*/ 2147483646 h 63"/>
              <a:gd name="T28" fmla="*/ 2147483646 w 45"/>
              <a:gd name="T29" fmla="*/ 2147483646 h 63"/>
              <a:gd name="T30" fmla="*/ 2147483646 w 45"/>
              <a:gd name="T31" fmla="*/ 2147483646 h 63"/>
              <a:gd name="T32" fmla="*/ 2147483646 w 45"/>
              <a:gd name="T33" fmla="*/ 2147483646 h 63"/>
              <a:gd name="T34" fmla="*/ 2147483646 w 45"/>
              <a:gd name="T35" fmla="*/ 2147483646 h 63"/>
              <a:gd name="T36" fmla="*/ 2147483646 w 45"/>
              <a:gd name="T37" fmla="*/ 2147483646 h 63"/>
              <a:gd name="T38" fmla="*/ 2147483646 w 45"/>
              <a:gd name="T39" fmla="*/ 2147483646 h 63"/>
              <a:gd name="T40" fmla="*/ 2147483646 w 45"/>
              <a:gd name="T41" fmla="*/ 2147483646 h 63"/>
              <a:gd name="T42" fmla="*/ 2147483646 w 45"/>
              <a:gd name="T43" fmla="*/ 2147483646 h 63"/>
              <a:gd name="T44" fmla="*/ 0 w 45"/>
              <a:gd name="T45" fmla="*/ 2147483646 h 63"/>
              <a:gd name="T46" fmla="*/ 0 w 45"/>
              <a:gd name="T47" fmla="*/ 2147483646 h 63"/>
              <a:gd name="T48" fmla="*/ 2147483646 w 45"/>
              <a:gd name="T49" fmla="*/ 2147483646 h 63"/>
              <a:gd name="T50" fmla="*/ 2147483646 w 45"/>
              <a:gd name="T51" fmla="*/ 2147483646 h 63"/>
              <a:gd name="T52" fmla="*/ 2147483646 w 45"/>
              <a:gd name="T53" fmla="*/ 2147483646 h 63"/>
              <a:gd name="T54" fmla="*/ 2147483646 w 45"/>
              <a:gd name="T55" fmla="*/ 2147483646 h 63"/>
              <a:gd name="T56" fmla="*/ 2147483646 w 45"/>
              <a:gd name="T57" fmla="*/ 2147483646 h 63"/>
              <a:gd name="T58" fmla="*/ 2147483646 w 45"/>
              <a:gd name="T59" fmla="*/ 2147483646 h 63"/>
              <a:gd name="T60" fmla="*/ 2147483646 w 45"/>
              <a:gd name="T61" fmla="*/ 2147483646 h 63"/>
              <a:gd name="T62" fmla="*/ 2147483646 w 45"/>
              <a:gd name="T63" fmla="*/ 2147483646 h 63"/>
              <a:gd name="T64" fmla="*/ 2147483646 w 45"/>
              <a:gd name="T65" fmla="*/ 2147483646 h 63"/>
              <a:gd name="T66" fmla="*/ 2147483646 w 45"/>
              <a:gd name="T67" fmla="*/ 0 h 63"/>
              <a:gd name="T68" fmla="*/ 2147483646 w 45"/>
              <a:gd name="T69" fmla="*/ 2147483646 h 63"/>
              <a:gd name="T70" fmla="*/ 2147483646 w 45"/>
              <a:gd name="T71" fmla="*/ 2147483646 h 63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45" h="63">
                <a:moveTo>
                  <a:pt x="42" y="40"/>
                </a:moveTo>
                <a:cubicBezTo>
                  <a:pt x="41" y="40"/>
                  <a:pt x="40" y="39"/>
                  <a:pt x="39" y="38"/>
                </a:cubicBezTo>
                <a:cubicBezTo>
                  <a:pt x="31" y="26"/>
                  <a:pt x="31" y="26"/>
                  <a:pt x="31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31"/>
                  <a:pt x="29" y="31"/>
                  <a:pt x="29" y="31"/>
                </a:cubicBezTo>
                <a:cubicBezTo>
                  <a:pt x="38" y="45"/>
                  <a:pt x="38" y="45"/>
                  <a:pt x="38" y="45"/>
                </a:cubicBezTo>
                <a:cubicBezTo>
                  <a:pt x="38" y="46"/>
                  <a:pt x="39" y="46"/>
                  <a:pt x="39" y="47"/>
                </a:cubicBezTo>
                <a:cubicBezTo>
                  <a:pt x="39" y="48"/>
                  <a:pt x="38" y="49"/>
                  <a:pt x="36" y="49"/>
                </a:cubicBezTo>
                <a:cubicBezTo>
                  <a:pt x="29" y="49"/>
                  <a:pt x="29" y="49"/>
                  <a:pt x="29" y="49"/>
                </a:cubicBezTo>
                <a:cubicBezTo>
                  <a:pt x="29" y="59"/>
                  <a:pt x="29" y="59"/>
                  <a:pt x="29" y="59"/>
                </a:cubicBezTo>
                <a:cubicBezTo>
                  <a:pt x="29" y="61"/>
                  <a:pt x="28" y="63"/>
                  <a:pt x="25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18" y="63"/>
                  <a:pt x="16" y="61"/>
                  <a:pt x="16" y="59"/>
                </a:cubicBezTo>
                <a:cubicBezTo>
                  <a:pt x="16" y="49"/>
                  <a:pt x="16" y="49"/>
                  <a:pt x="16" y="49"/>
                </a:cubicBezTo>
                <a:cubicBezTo>
                  <a:pt x="9" y="49"/>
                  <a:pt x="9" y="49"/>
                  <a:pt x="9" y="49"/>
                </a:cubicBezTo>
                <a:cubicBezTo>
                  <a:pt x="8" y="49"/>
                  <a:pt x="7" y="48"/>
                  <a:pt x="7" y="47"/>
                </a:cubicBezTo>
                <a:cubicBezTo>
                  <a:pt x="7" y="46"/>
                  <a:pt x="7" y="46"/>
                  <a:pt x="7" y="45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26"/>
                  <a:pt x="16" y="26"/>
                  <a:pt x="16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6" y="38"/>
                  <a:pt x="6" y="38"/>
                  <a:pt x="6" y="38"/>
                </a:cubicBezTo>
                <a:cubicBezTo>
                  <a:pt x="5" y="39"/>
                  <a:pt x="4" y="40"/>
                  <a:pt x="3" y="40"/>
                </a:cubicBezTo>
                <a:cubicBezTo>
                  <a:pt x="1" y="40"/>
                  <a:pt x="0" y="38"/>
                  <a:pt x="0" y="36"/>
                </a:cubicBezTo>
                <a:cubicBezTo>
                  <a:pt x="0" y="36"/>
                  <a:pt x="0" y="35"/>
                  <a:pt x="0" y="34"/>
                </a:cubicBezTo>
                <a:cubicBezTo>
                  <a:pt x="9" y="21"/>
                  <a:pt x="9" y="21"/>
                  <a:pt x="9" y="21"/>
                </a:cubicBezTo>
                <a:cubicBezTo>
                  <a:pt x="11" y="19"/>
                  <a:pt x="13" y="17"/>
                  <a:pt x="16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32" y="17"/>
                  <a:pt x="34" y="19"/>
                  <a:pt x="36" y="21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5"/>
                  <a:pt x="45" y="36"/>
                  <a:pt x="45" y="36"/>
                </a:cubicBezTo>
                <a:cubicBezTo>
                  <a:pt x="45" y="38"/>
                  <a:pt x="44" y="40"/>
                  <a:pt x="42" y="40"/>
                </a:cubicBezTo>
                <a:close/>
                <a:moveTo>
                  <a:pt x="23" y="16"/>
                </a:moveTo>
                <a:cubicBezTo>
                  <a:pt x="18" y="16"/>
                  <a:pt x="15" y="12"/>
                  <a:pt x="15" y="8"/>
                </a:cubicBezTo>
                <a:cubicBezTo>
                  <a:pt x="15" y="3"/>
                  <a:pt x="18" y="0"/>
                  <a:pt x="23" y="0"/>
                </a:cubicBezTo>
                <a:cubicBezTo>
                  <a:pt x="27" y="0"/>
                  <a:pt x="31" y="3"/>
                  <a:pt x="31" y="8"/>
                </a:cubicBezTo>
                <a:cubicBezTo>
                  <a:pt x="31" y="12"/>
                  <a:pt x="27" y="16"/>
                  <a:pt x="23" y="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8" name="Freeform 85">
            <a:extLst>
              <a:ext uri="{FF2B5EF4-FFF2-40B4-BE49-F238E27FC236}">
                <a16:creationId xmlns:a16="http://schemas.microsoft.com/office/drawing/2014/main" id="{FB4FC2B9-94F1-E141-AE5E-601A441D8C7D}"/>
              </a:ext>
            </a:extLst>
          </p:cNvPr>
          <p:cNvSpPr>
            <a:spLocks noEditPoints="1"/>
          </p:cNvSpPr>
          <p:nvPr/>
        </p:nvSpPr>
        <p:spPr bwMode="auto">
          <a:xfrm>
            <a:off x="2997168" y="3848056"/>
            <a:ext cx="1502713" cy="2083079"/>
          </a:xfrm>
          <a:custGeom>
            <a:avLst/>
            <a:gdLst>
              <a:gd name="T0" fmla="*/ 2147483646 w 45"/>
              <a:gd name="T1" fmla="*/ 2147483646 h 63"/>
              <a:gd name="T2" fmla="*/ 2147483646 w 45"/>
              <a:gd name="T3" fmla="*/ 2147483646 h 63"/>
              <a:gd name="T4" fmla="*/ 2147483646 w 45"/>
              <a:gd name="T5" fmla="*/ 2147483646 h 63"/>
              <a:gd name="T6" fmla="*/ 2147483646 w 45"/>
              <a:gd name="T7" fmla="*/ 2147483646 h 63"/>
              <a:gd name="T8" fmla="*/ 2147483646 w 45"/>
              <a:gd name="T9" fmla="*/ 2147483646 h 63"/>
              <a:gd name="T10" fmla="*/ 2147483646 w 45"/>
              <a:gd name="T11" fmla="*/ 2147483646 h 63"/>
              <a:gd name="T12" fmla="*/ 2147483646 w 45"/>
              <a:gd name="T13" fmla="*/ 2147483646 h 63"/>
              <a:gd name="T14" fmla="*/ 2147483646 w 45"/>
              <a:gd name="T15" fmla="*/ 2147483646 h 63"/>
              <a:gd name="T16" fmla="*/ 2147483646 w 45"/>
              <a:gd name="T17" fmla="*/ 2147483646 h 63"/>
              <a:gd name="T18" fmla="*/ 2147483646 w 45"/>
              <a:gd name="T19" fmla="*/ 2147483646 h 63"/>
              <a:gd name="T20" fmla="*/ 2147483646 w 45"/>
              <a:gd name="T21" fmla="*/ 2147483646 h 63"/>
              <a:gd name="T22" fmla="*/ 2147483646 w 45"/>
              <a:gd name="T23" fmla="*/ 2147483646 h 63"/>
              <a:gd name="T24" fmla="*/ 2147483646 w 45"/>
              <a:gd name="T25" fmla="*/ 2147483646 h 63"/>
              <a:gd name="T26" fmla="*/ 2147483646 w 45"/>
              <a:gd name="T27" fmla="*/ 2147483646 h 63"/>
              <a:gd name="T28" fmla="*/ 2147483646 w 45"/>
              <a:gd name="T29" fmla="*/ 2147483646 h 63"/>
              <a:gd name="T30" fmla="*/ 2147483646 w 45"/>
              <a:gd name="T31" fmla="*/ 2147483646 h 63"/>
              <a:gd name="T32" fmla="*/ 2147483646 w 45"/>
              <a:gd name="T33" fmla="*/ 2147483646 h 63"/>
              <a:gd name="T34" fmla="*/ 2147483646 w 45"/>
              <a:gd name="T35" fmla="*/ 2147483646 h 63"/>
              <a:gd name="T36" fmla="*/ 2147483646 w 45"/>
              <a:gd name="T37" fmla="*/ 2147483646 h 63"/>
              <a:gd name="T38" fmla="*/ 2147483646 w 45"/>
              <a:gd name="T39" fmla="*/ 2147483646 h 63"/>
              <a:gd name="T40" fmla="*/ 2147483646 w 45"/>
              <a:gd name="T41" fmla="*/ 2147483646 h 63"/>
              <a:gd name="T42" fmla="*/ 2147483646 w 45"/>
              <a:gd name="T43" fmla="*/ 2147483646 h 63"/>
              <a:gd name="T44" fmla="*/ 0 w 45"/>
              <a:gd name="T45" fmla="*/ 2147483646 h 63"/>
              <a:gd name="T46" fmla="*/ 0 w 45"/>
              <a:gd name="T47" fmla="*/ 2147483646 h 63"/>
              <a:gd name="T48" fmla="*/ 2147483646 w 45"/>
              <a:gd name="T49" fmla="*/ 2147483646 h 63"/>
              <a:gd name="T50" fmla="*/ 2147483646 w 45"/>
              <a:gd name="T51" fmla="*/ 2147483646 h 63"/>
              <a:gd name="T52" fmla="*/ 2147483646 w 45"/>
              <a:gd name="T53" fmla="*/ 2147483646 h 63"/>
              <a:gd name="T54" fmla="*/ 2147483646 w 45"/>
              <a:gd name="T55" fmla="*/ 2147483646 h 63"/>
              <a:gd name="T56" fmla="*/ 2147483646 w 45"/>
              <a:gd name="T57" fmla="*/ 2147483646 h 63"/>
              <a:gd name="T58" fmla="*/ 2147483646 w 45"/>
              <a:gd name="T59" fmla="*/ 2147483646 h 63"/>
              <a:gd name="T60" fmla="*/ 2147483646 w 45"/>
              <a:gd name="T61" fmla="*/ 2147483646 h 63"/>
              <a:gd name="T62" fmla="*/ 2147483646 w 45"/>
              <a:gd name="T63" fmla="*/ 2147483646 h 63"/>
              <a:gd name="T64" fmla="*/ 2147483646 w 45"/>
              <a:gd name="T65" fmla="*/ 2147483646 h 63"/>
              <a:gd name="T66" fmla="*/ 2147483646 w 45"/>
              <a:gd name="T67" fmla="*/ 0 h 63"/>
              <a:gd name="T68" fmla="*/ 2147483646 w 45"/>
              <a:gd name="T69" fmla="*/ 2147483646 h 63"/>
              <a:gd name="T70" fmla="*/ 2147483646 w 45"/>
              <a:gd name="T71" fmla="*/ 2147483646 h 63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45" h="63">
                <a:moveTo>
                  <a:pt x="42" y="40"/>
                </a:moveTo>
                <a:cubicBezTo>
                  <a:pt x="41" y="40"/>
                  <a:pt x="40" y="39"/>
                  <a:pt x="39" y="38"/>
                </a:cubicBezTo>
                <a:cubicBezTo>
                  <a:pt x="31" y="26"/>
                  <a:pt x="31" y="26"/>
                  <a:pt x="31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31"/>
                  <a:pt x="29" y="31"/>
                  <a:pt x="29" y="31"/>
                </a:cubicBezTo>
                <a:cubicBezTo>
                  <a:pt x="38" y="45"/>
                  <a:pt x="38" y="45"/>
                  <a:pt x="38" y="45"/>
                </a:cubicBezTo>
                <a:cubicBezTo>
                  <a:pt x="38" y="46"/>
                  <a:pt x="39" y="46"/>
                  <a:pt x="39" y="47"/>
                </a:cubicBezTo>
                <a:cubicBezTo>
                  <a:pt x="39" y="48"/>
                  <a:pt x="38" y="49"/>
                  <a:pt x="36" y="49"/>
                </a:cubicBezTo>
                <a:cubicBezTo>
                  <a:pt x="29" y="49"/>
                  <a:pt x="29" y="49"/>
                  <a:pt x="29" y="49"/>
                </a:cubicBezTo>
                <a:cubicBezTo>
                  <a:pt x="29" y="59"/>
                  <a:pt x="29" y="59"/>
                  <a:pt x="29" y="59"/>
                </a:cubicBezTo>
                <a:cubicBezTo>
                  <a:pt x="29" y="61"/>
                  <a:pt x="28" y="63"/>
                  <a:pt x="25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18" y="63"/>
                  <a:pt x="16" y="61"/>
                  <a:pt x="16" y="59"/>
                </a:cubicBezTo>
                <a:cubicBezTo>
                  <a:pt x="16" y="49"/>
                  <a:pt x="16" y="49"/>
                  <a:pt x="16" y="49"/>
                </a:cubicBezTo>
                <a:cubicBezTo>
                  <a:pt x="9" y="49"/>
                  <a:pt x="9" y="49"/>
                  <a:pt x="9" y="49"/>
                </a:cubicBezTo>
                <a:cubicBezTo>
                  <a:pt x="8" y="49"/>
                  <a:pt x="7" y="48"/>
                  <a:pt x="7" y="47"/>
                </a:cubicBezTo>
                <a:cubicBezTo>
                  <a:pt x="7" y="46"/>
                  <a:pt x="7" y="46"/>
                  <a:pt x="7" y="45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26"/>
                  <a:pt x="16" y="26"/>
                  <a:pt x="16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6" y="38"/>
                  <a:pt x="6" y="38"/>
                  <a:pt x="6" y="38"/>
                </a:cubicBezTo>
                <a:cubicBezTo>
                  <a:pt x="5" y="39"/>
                  <a:pt x="4" y="40"/>
                  <a:pt x="3" y="40"/>
                </a:cubicBezTo>
                <a:cubicBezTo>
                  <a:pt x="1" y="40"/>
                  <a:pt x="0" y="38"/>
                  <a:pt x="0" y="36"/>
                </a:cubicBezTo>
                <a:cubicBezTo>
                  <a:pt x="0" y="36"/>
                  <a:pt x="0" y="35"/>
                  <a:pt x="0" y="34"/>
                </a:cubicBezTo>
                <a:cubicBezTo>
                  <a:pt x="9" y="21"/>
                  <a:pt x="9" y="21"/>
                  <a:pt x="9" y="21"/>
                </a:cubicBezTo>
                <a:cubicBezTo>
                  <a:pt x="11" y="19"/>
                  <a:pt x="13" y="17"/>
                  <a:pt x="16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32" y="17"/>
                  <a:pt x="34" y="19"/>
                  <a:pt x="36" y="21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5"/>
                  <a:pt x="45" y="36"/>
                  <a:pt x="45" y="36"/>
                </a:cubicBezTo>
                <a:cubicBezTo>
                  <a:pt x="45" y="38"/>
                  <a:pt x="44" y="40"/>
                  <a:pt x="42" y="40"/>
                </a:cubicBezTo>
                <a:close/>
                <a:moveTo>
                  <a:pt x="23" y="16"/>
                </a:moveTo>
                <a:cubicBezTo>
                  <a:pt x="18" y="16"/>
                  <a:pt x="15" y="12"/>
                  <a:pt x="15" y="8"/>
                </a:cubicBezTo>
                <a:cubicBezTo>
                  <a:pt x="15" y="3"/>
                  <a:pt x="18" y="0"/>
                  <a:pt x="23" y="0"/>
                </a:cubicBezTo>
                <a:cubicBezTo>
                  <a:pt x="27" y="0"/>
                  <a:pt x="31" y="3"/>
                  <a:pt x="31" y="8"/>
                </a:cubicBezTo>
                <a:cubicBezTo>
                  <a:pt x="31" y="12"/>
                  <a:pt x="27" y="16"/>
                  <a:pt x="23" y="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9" name="Freeform 85">
            <a:extLst>
              <a:ext uri="{FF2B5EF4-FFF2-40B4-BE49-F238E27FC236}">
                <a16:creationId xmlns:a16="http://schemas.microsoft.com/office/drawing/2014/main" id="{41D05D29-95EE-6444-B282-E36541CC0DD9}"/>
              </a:ext>
            </a:extLst>
          </p:cNvPr>
          <p:cNvSpPr>
            <a:spLocks noEditPoints="1"/>
          </p:cNvSpPr>
          <p:nvPr/>
        </p:nvSpPr>
        <p:spPr bwMode="auto">
          <a:xfrm>
            <a:off x="811966" y="3848056"/>
            <a:ext cx="1502713" cy="2083079"/>
          </a:xfrm>
          <a:custGeom>
            <a:avLst/>
            <a:gdLst>
              <a:gd name="T0" fmla="*/ 2147483646 w 45"/>
              <a:gd name="T1" fmla="*/ 2147483646 h 63"/>
              <a:gd name="T2" fmla="*/ 2147483646 w 45"/>
              <a:gd name="T3" fmla="*/ 2147483646 h 63"/>
              <a:gd name="T4" fmla="*/ 2147483646 w 45"/>
              <a:gd name="T5" fmla="*/ 2147483646 h 63"/>
              <a:gd name="T6" fmla="*/ 2147483646 w 45"/>
              <a:gd name="T7" fmla="*/ 2147483646 h 63"/>
              <a:gd name="T8" fmla="*/ 2147483646 w 45"/>
              <a:gd name="T9" fmla="*/ 2147483646 h 63"/>
              <a:gd name="T10" fmla="*/ 2147483646 w 45"/>
              <a:gd name="T11" fmla="*/ 2147483646 h 63"/>
              <a:gd name="T12" fmla="*/ 2147483646 w 45"/>
              <a:gd name="T13" fmla="*/ 2147483646 h 63"/>
              <a:gd name="T14" fmla="*/ 2147483646 w 45"/>
              <a:gd name="T15" fmla="*/ 2147483646 h 63"/>
              <a:gd name="T16" fmla="*/ 2147483646 w 45"/>
              <a:gd name="T17" fmla="*/ 2147483646 h 63"/>
              <a:gd name="T18" fmla="*/ 2147483646 w 45"/>
              <a:gd name="T19" fmla="*/ 2147483646 h 63"/>
              <a:gd name="T20" fmla="*/ 2147483646 w 45"/>
              <a:gd name="T21" fmla="*/ 2147483646 h 63"/>
              <a:gd name="T22" fmla="*/ 2147483646 w 45"/>
              <a:gd name="T23" fmla="*/ 2147483646 h 63"/>
              <a:gd name="T24" fmla="*/ 2147483646 w 45"/>
              <a:gd name="T25" fmla="*/ 2147483646 h 63"/>
              <a:gd name="T26" fmla="*/ 2147483646 w 45"/>
              <a:gd name="T27" fmla="*/ 2147483646 h 63"/>
              <a:gd name="T28" fmla="*/ 2147483646 w 45"/>
              <a:gd name="T29" fmla="*/ 2147483646 h 63"/>
              <a:gd name="T30" fmla="*/ 2147483646 w 45"/>
              <a:gd name="T31" fmla="*/ 2147483646 h 63"/>
              <a:gd name="T32" fmla="*/ 2147483646 w 45"/>
              <a:gd name="T33" fmla="*/ 2147483646 h 63"/>
              <a:gd name="T34" fmla="*/ 2147483646 w 45"/>
              <a:gd name="T35" fmla="*/ 2147483646 h 63"/>
              <a:gd name="T36" fmla="*/ 2147483646 w 45"/>
              <a:gd name="T37" fmla="*/ 2147483646 h 63"/>
              <a:gd name="T38" fmla="*/ 2147483646 w 45"/>
              <a:gd name="T39" fmla="*/ 2147483646 h 63"/>
              <a:gd name="T40" fmla="*/ 2147483646 w 45"/>
              <a:gd name="T41" fmla="*/ 2147483646 h 63"/>
              <a:gd name="T42" fmla="*/ 2147483646 w 45"/>
              <a:gd name="T43" fmla="*/ 2147483646 h 63"/>
              <a:gd name="T44" fmla="*/ 0 w 45"/>
              <a:gd name="T45" fmla="*/ 2147483646 h 63"/>
              <a:gd name="T46" fmla="*/ 0 w 45"/>
              <a:gd name="T47" fmla="*/ 2147483646 h 63"/>
              <a:gd name="T48" fmla="*/ 2147483646 w 45"/>
              <a:gd name="T49" fmla="*/ 2147483646 h 63"/>
              <a:gd name="T50" fmla="*/ 2147483646 w 45"/>
              <a:gd name="T51" fmla="*/ 2147483646 h 63"/>
              <a:gd name="T52" fmla="*/ 2147483646 w 45"/>
              <a:gd name="T53" fmla="*/ 2147483646 h 63"/>
              <a:gd name="T54" fmla="*/ 2147483646 w 45"/>
              <a:gd name="T55" fmla="*/ 2147483646 h 63"/>
              <a:gd name="T56" fmla="*/ 2147483646 w 45"/>
              <a:gd name="T57" fmla="*/ 2147483646 h 63"/>
              <a:gd name="T58" fmla="*/ 2147483646 w 45"/>
              <a:gd name="T59" fmla="*/ 2147483646 h 63"/>
              <a:gd name="T60" fmla="*/ 2147483646 w 45"/>
              <a:gd name="T61" fmla="*/ 2147483646 h 63"/>
              <a:gd name="T62" fmla="*/ 2147483646 w 45"/>
              <a:gd name="T63" fmla="*/ 2147483646 h 63"/>
              <a:gd name="T64" fmla="*/ 2147483646 w 45"/>
              <a:gd name="T65" fmla="*/ 2147483646 h 63"/>
              <a:gd name="T66" fmla="*/ 2147483646 w 45"/>
              <a:gd name="T67" fmla="*/ 0 h 63"/>
              <a:gd name="T68" fmla="*/ 2147483646 w 45"/>
              <a:gd name="T69" fmla="*/ 2147483646 h 63"/>
              <a:gd name="T70" fmla="*/ 2147483646 w 45"/>
              <a:gd name="T71" fmla="*/ 2147483646 h 63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45" h="63">
                <a:moveTo>
                  <a:pt x="42" y="40"/>
                </a:moveTo>
                <a:cubicBezTo>
                  <a:pt x="41" y="40"/>
                  <a:pt x="40" y="39"/>
                  <a:pt x="39" y="38"/>
                </a:cubicBezTo>
                <a:cubicBezTo>
                  <a:pt x="31" y="26"/>
                  <a:pt x="31" y="26"/>
                  <a:pt x="31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31"/>
                  <a:pt x="29" y="31"/>
                  <a:pt x="29" y="31"/>
                </a:cubicBezTo>
                <a:cubicBezTo>
                  <a:pt x="38" y="45"/>
                  <a:pt x="38" y="45"/>
                  <a:pt x="38" y="45"/>
                </a:cubicBezTo>
                <a:cubicBezTo>
                  <a:pt x="38" y="46"/>
                  <a:pt x="39" y="46"/>
                  <a:pt x="39" y="47"/>
                </a:cubicBezTo>
                <a:cubicBezTo>
                  <a:pt x="39" y="48"/>
                  <a:pt x="38" y="49"/>
                  <a:pt x="36" y="49"/>
                </a:cubicBezTo>
                <a:cubicBezTo>
                  <a:pt x="29" y="49"/>
                  <a:pt x="29" y="49"/>
                  <a:pt x="29" y="49"/>
                </a:cubicBezTo>
                <a:cubicBezTo>
                  <a:pt x="29" y="59"/>
                  <a:pt x="29" y="59"/>
                  <a:pt x="29" y="59"/>
                </a:cubicBezTo>
                <a:cubicBezTo>
                  <a:pt x="29" y="61"/>
                  <a:pt x="28" y="63"/>
                  <a:pt x="25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18" y="63"/>
                  <a:pt x="16" y="61"/>
                  <a:pt x="16" y="59"/>
                </a:cubicBezTo>
                <a:cubicBezTo>
                  <a:pt x="16" y="49"/>
                  <a:pt x="16" y="49"/>
                  <a:pt x="16" y="49"/>
                </a:cubicBezTo>
                <a:cubicBezTo>
                  <a:pt x="9" y="49"/>
                  <a:pt x="9" y="49"/>
                  <a:pt x="9" y="49"/>
                </a:cubicBezTo>
                <a:cubicBezTo>
                  <a:pt x="8" y="49"/>
                  <a:pt x="7" y="48"/>
                  <a:pt x="7" y="47"/>
                </a:cubicBezTo>
                <a:cubicBezTo>
                  <a:pt x="7" y="46"/>
                  <a:pt x="7" y="46"/>
                  <a:pt x="7" y="45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26"/>
                  <a:pt x="16" y="26"/>
                  <a:pt x="16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6" y="38"/>
                  <a:pt x="6" y="38"/>
                  <a:pt x="6" y="38"/>
                </a:cubicBezTo>
                <a:cubicBezTo>
                  <a:pt x="5" y="39"/>
                  <a:pt x="4" y="40"/>
                  <a:pt x="3" y="40"/>
                </a:cubicBezTo>
                <a:cubicBezTo>
                  <a:pt x="1" y="40"/>
                  <a:pt x="0" y="38"/>
                  <a:pt x="0" y="36"/>
                </a:cubicBezTo>
                <a:cubicBezTo>
                  <a:pt x="0" y="36"/>
                  <a:pt x="0" y="35"/>
                  <a:pt x="0" y="34"/>
                </a:cubicBezTo>
                <a:cubicBezTo>
                  <a:pt x="9" y="21"/>
                  <a:pt x="9" y="21"/>
                  <a:pt x="9" y="21"/>
                </a:cubicBezTo>
                <a:cubicBezTo>
                  <a:pt x="11" y="19"/>
                  <a:pt x="13" y="17"/>
                  <a:pt x="16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32" y="17"/>
                  <a:pt x="34" y="19"/>
                  <a:pt x="36" y="21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5"/>
                  <a:pt x="45" y="36"/>
                  <a:pt x="45" y="36"/>
                </a:cubicBezTo>
                <a:cubicBezTo>
                  <a:pt x="45" y="38"/>
                  <a:pt x="44" y="40"/>
                  <a:pt x="42" y="40"/>
                </a:cubicBezTo>
                <a:close/>
                <a:moveTo>
                  <a:pt x="23" y="16"/>
                </a:moveTo>
                <a:cubicBezTo>
                  <a:pt x="18" y="16"/>
                  <a:pt x="15" y="12"/>
                  <a:pt x="15" y="8"/>
                </a:cubicBezTo>
                <a:cubicBezTo>
                  <a:pt x="15" y="3"/>
                  <a:pt x="18" y="0"/>
                  <a:pt x="23" y="0"/>
                </a:cubicBezTo>
                <a:cubicBezTo>
                  <a:pt x="27" y="0"/>
                  <a:pt x="31" y="3"/>
                  <a:pt x="31" y="8"/>
                </a:cubicBezTo>
                <a:cubicBezTo>
                  <a:pt x="31" y="12"/>
                  <a:pt x="27" y="16"/>
                  <a:pt x="23" y="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10" name="Freeform 85">
            <a:extLst>
              <a:ext uri="{FF2B5EF4-FFF2-40B4-BE49-F238E27FC236}">
                <a16:creationId xmlns:a16="http://schemas.microsoft.com/office/drawing/2014/main" id="{D2272036-2536-C94B-A14D-C1EEF293046C}"/>
              </a:ext>
            </a:extLst>
          </p:cNvPr>
          <p:cNvSpPr>
            <a:spLocks noEditPoints="1"/>
          </p:cNvSpPr>
          <p:nvPr/>
        </p:nvSpPr>
        <p:spPr bwMode="auto">
          <a:xfrm>
            <a:off x="7134983" y="3848056"/>
            <a:ext cx="1502713" cy="2083079"/>
          </a:xfrm>
          <a:custGeom>
            <a:avLst/>
            <a:gdLst>
              <a:gd name="T0" fmla="*/ 2147483646 w 45"/>
              <a:gd name="T1" fmla="*/ 2147483646 h 63"/>
              <a:gd name="T2" fmla="*/ 2147483646 w 45"/>
              <a:gd name="T3" fmla="*/ 2147483646 h 63"/>
              <a:gd name="T4" fmla="*/ 2147483646 w 45"/>
              <a:gd name="T5" fmla="*/ 2147483646 h 63"/>
              <a:gd name="T6" fmla="*/ 2147483646 w 45"/>
              <a:gd name="T7" fmla="*/ 2147483646 h 63"/>
              <a:gd name="T8" fmla="*/ 2147483646 w 45"/>
              <a:gd name="T9" fmla="*/ 2147483646 h 63"/>
              <a:gd name="T10" fmla="*/ 2147483646 w 45"/>
              <a:gd name="T11" fmla="*/ 2147483646 h 63"/>
              <a:gd name="T12" fmla="*/ 2147483646 w 45"/>
              <a:gd name="T13" fmla="*/ 2147483646 h 63"/>
              <a:gd name="T14" fmla="*/ 2147483646 w 45"/>
              <a:gd name="T15" fmla="*/ 2147483646 h 63"/>
              <a:gd name="T16" fmla="*/ 2147483646 w 45"/>
              <a:gd name="T17" fmla="*/ 2147483646 h 63"/>
              <a:gd name="T18" fmla="*/ 2147483646 w 45"/>
              <a:gd name="T19" fmla="*/ 2147483646 h 63"/>
              <a:gd name="T20" fmla="*/ 2147483646 w 45"/>
              <a:gd name="T21" fmla="*/ 2147483646 h 63"/>
              <a:gd name="T22" fmla="*/ 2147483646 w 45"/>
              <a:gd name="T23" fmla="*/ 2147483646 h 63"/>
              <a:gd name="T24" fmla="*/ 2147483646 w 45"/>
              <a:gd name="T25" fmla="*/ 2147483646 h 63"/>
              <a:gd name="T26" fmla="*/ 2147483646 w 45"/>
              <a:gd name="T27" fmla="*/ 2147483646 h 63"/>
              <a:gd name="T28" fmla="*/ 2147483646 w 45"/>
              <a:gd name="T29" fmla="*/ 2147483646 h 63"/>
              <a:gd name="T30" fmla="*/ 2147483646 w 45"/>
              <a:gd name="T31" fmla="*/ 2147483646 h 63"/>
              <a:gd name="T32" fmla="*/ 2147483646 w 45"/>
              <a:gd name="T33" fmla="*/ 2147483646 h 63"/>
              <a:gd name="T34" fmla="*/ 2147483646 w 45"/>
              <a:gd name="T35" fmla="*/ 2147483646 h 63"/>
              <a:gd name="T36" fmla="*/ 2147483646 w 45"/>
              <a:gd name="T37" fmla="*/ 2147483646 h 63"/>
              <a:gd name="T38" fmla="*/ 2147483646 w 45"/>
              <a:gd name="T39" fmla="*/ 2147483646 h 63"/>
              <a:gd name="T40" fmla="*/ 2147483646 w 45"/>
              <a:gd name="T41" fmla="*/ 2147483646 h 63"/>
              <a:gd name="T42" fmla="*/ 2147483646 w 45"/>
              <a:gd name="T43" fmla="*/ 2147483646 h 63"/>
              <a:gd name="T44" fmla="*/ 0 w 45"/>
              <a:gd name="T45" fmla="*/ 2147483646 h 63"/>
              <a:gd name="T46" fmla="*/ 0 w 45"/>
              <a:gd name="T47" fmla="*/ 2147483646 h 63"/>
              <a:gd name="T48" fmla="*/ 2147483646 w 45"/>
              <a:gd name="T49" fmla="*/ 2147483646 h 63"/>
              <a:gd name="T50" fmla="*/ 2147483646 w 45"/>
              <a:gd name="T51" fmla="*/ 2147483646 h 63"/>
              <a:gd name="T52" fmla="*/ 2147483646 w 45"/>
              <a:gd name="T53" fmla="*/ 2147483646 h 63"/>
              <a:gd name="T54" fmla="*/ 2147483646 w 45"/>
              <a:gd name="T55" fmla="*/ 2147483646 h 63"/>
              <a:gd name="T56" fmla="*/ 2147483646 w 45"/>
              <a:gd name="T57" fmla="*/ 2147483646 h 63"/>
              <a:gd name="T58" fmla="*/ 2147483646 w 45"/>
              <a:gd name="T59" fmla="*/ 2147483646 h 63"/>
              <a:gd name="T60" fmla="*/ 2147483646 w 45"/>
              <a:gd name="T61" fmla="*/ 2147483646 h 63"/>
              <a:gd name="T62" fmla="*/ 2147483646 w 45"/>
              <a:gd name="T63" fmla="*/ 2147483646 h 63"/>
              <a:gd name="T64" fmla="*/ 2147483646 w 45"/>
              <a:gd name="T65" fmla="*/ 2147483646 h 63"/>
              <a:gd name="T66" fmla="*/ 2147483646 w 45"/>
              <a:gd name="T67" fmla="*/ 0 h 63"/>
              <a:gd name="T68" fmla="*/ 2147483646 w 45"/>
              <a:gd name="T69" fmla="*/ 2147483646 h 63"/>
              <a:gd name="T70" fmla="*/ 2147483646 w 45"/>
              <a:gd name="T71" fmla="*/ 2147483646 h 63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45" h="63">
                <a:moveTo>
                  <a:pt x="42" y="40"/>
                </a:moveTo>
                <a:cubicBezTo>
                  <a:pt x="41" y="40"/>
                  <a:pt x="40" y="39"/>
                  <a:pt x="39" y="38"/>
                </a:cubicBezTo>
                <a:cubicBezTo>
                  <a:pt x="31" y="26"/>
                  <a:pt x="31" y="26"/>
                  <a:pt x="31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31"/>
                  <a:pt x="29" y="31"/>
                  <a:pt x="29" y="31"/>
                </a:cubicBezTo>
                <a:cubicBezTo>
                  <a:pt x="38" y="45"/>
                  <a:pt x="38" y="45"/>
                  <a:pt x="38" y="45"/>
                </a:cubicBezTo>
                <a:cubicBezTo>
                  <a:pt x="38" y="46"/>
                  <a:pt x="39" y="46"/>
                  <a:pt x="39" y="47"/>
                </a:cubicBezTo>
                <a:cubicBezTo>
                  <a:pt x="39" y="48"/>
                  <a:pt x="38" y="49"/>
                  <a:pt x="36" y="49"/>
                </a:cubicBezTo>
                <a:cubicBezTo>
                  <a:pt x="29" y="49"/>
                  <a:pt x="29" y="49"/>
                  <a:pt x="29" y="49"/>
                </a:cubicBezTo>
                <a:cubicBezTo>
                  <a:pt x="29" y="59"/>
                  <a:pt x="29" y="59"/>
                  <a:pt x="29" y="59"/>
                </a:cubicBezTo>
                <a:cubicBezTo>
                  <a:pt x="29" y="61"/>
                  <a:pt x="28" y="63"/>
                  <a:pt x="25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18" y="63"/>
                  <a:pt x="16" y="61"/>
                  <a:pt x="16" y="59"/>
                </a:cubicBezTo>
                <a:cubicBezTo>
                  <a:pt x="16" y="49"/>
                  <a:pt x="16" y="49"/>
                  <a:pt x="16" y="49"/>
                </a:cubicBezTo>
                <a:cubicBezTo>
                  <a:pt x="9" y="49"/>
                  <a:pt x="9" y="49"/>
                  <a:pt x="9" y="49"/>
                </a:cubicBezTo>
                <a:cubicBezTo>
                  <a:pt x="8" y="49"/>
                  <a:pt x="7" y="48"/>
                  <a:pt x="7" y="47"/>
                </a:cubicBezTo>
                <a:cubicBezTo>
                  <a:pt x="7" y="46"/>
                  <a:pt x="7" y="46"/>
                  <a:pt x="7" y="45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26"/>
                  <a:pt x="16" y="26"/>
                  <a:pt x="16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6" y="38"/>
                  <a:pt x="6" y="38"/>
                  <a:pt x="6" y="38"/>
                </a:cubicBezTo>
                <a:cubicBezTo>
                  <a:pt x="5" y="39"/>
                  <a:pt x="4" y="40"/>
                  <a:pt x="3" y="40"/>
                </a:cubicBezTo>
                <a:cubicBezTo>
                  <a:pt x="1" y="40"/>
                  <a:pt x="0" y="38"/>
                  <a:pt x="0" y="36"/>
                </a:cubicBezTo>
                <a:cubicBezTo>
                  <a:pt x="0" y="36"/>
                  <a:pt x="0" y="35"/>
                  <a:pt x="0" y="34"/>
                </a:cubicBezTo>
                <a:cubicBezTo>
                  <a:pt x="9" y="21"/>
                  <a:pt x="9" y="21"/>
                  <a:pt x="9" y="21"/>
                </a:cubicBezTo>
                <a:cubicBezTo>
                  <a:pt x="11" y="19"/>
                  <a:pt x="13" y="17"/>
                  <a:pt x="16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32" y="17"/>
                  <a:pt x="34" y="19"/>
                  <a:pt x="36" y="21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5"/>
                  <a:pt x="45" y="36"/>
                  <a:pt x="45" y="36"/>
                </a:cubicBezTo>
                <a:cubicBezTo>
                  <a:pt x="45" y="38"/>
                  <a:pt x="44" y="40"/>
                  <a:pt x="42" y="40"/>
                </a:cubicBezTo>
                <a:close/>
                <a:moveTo>
                  <a:pt x="23" y="16"/>
                </a:moveTo>
                <a:cubicBezTo>
                  <a:pt x="18" y="16"/>
                  <a:pt x="15" y="12"/>
                  <a:pt x="15" y="8"/>
                </a:cubicBezTo>
                <a:cubicBezTo>
                  <a:pt x="15" y="3"/>
                  <a:pt x="18" y="0"/>
                  <a:pt x="23" y="0"/>
                </a:cubicBezTo>
                <a:cubicBezTo>
                  <a:pt x="27" y="0"/>
                  <a:pt x="31" y="3"/>
                  <a:pt x="31" y="8"/>
                </a:cubicBezTo>
                <a:cubicBezTo>
                  <a:pt x="31" y="12"/>
                  <a:pt x="27" y="16"/>
                  <a:pt x="23" y="16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11" name="Freeform 85">
            <a:extLst>
              <a:ext uri="{FF2B5EF4-FFF2-40B4-BE49-F238E27FC236}">
                <a16:creationId xmlns:a16="http://schemas.microsoft.com/office/drawing/2014/main" id="{0BBE9CD6-A84C-1040-9505-53754B6DBD42}"/>
              </a:ext>
            </a:extLst>
          </p:cNvPr>
          <p:cNvSpPr>
            <a:spLocks noEditPoints="1"/>
          </p:cNvSpPr>
          <p:nvPr/>
        </p:nvSpPr>
        <p:spPr bwMode="auto">
          <a:xfrm>
            <a:off x="4949781" y="3848056"/>
            <a:ext cx="1502713" cy="2083079"/>
          </a:xfrm>
          <a:custGeom>
            <a:avLst/>
            <a:gdLst>
              <a:gd name="T0" fmla="*/ 2147483646 w 45"/>
              <a:gd name="T1" fmla="*/ 2147483646 h 63"/>
              <a:gd name="T2" fmla="*/ 2147483646 w 45"/>
              <a:gd name="T3" fmla="*/ 2147483646 h 63"/>
              <a:gd name="T4" fmla="*/ 2147483646 w 45"/>
              <a:gd name="T5" fmla="*/ 2147483646 h 63"/>
              <a:gd name="T6" fmla="*/ 2147483646 w 45"/>
              <a:gd name="T7" fmla="*/ 2147483646 h 63"/>
              <a:gd name="T8" fmla="*/ 2147483646 w 45"/>
              <a:gd name="T9" fmla="*/ 2147483646 h 63"/>
              <a:gd name="T10" fmla="*/ 2147483646 w 45"/>
              <a:gd name="T11" fmla="*/ 2147483646 h 63"/>
              <a:gd name="T12" fmla="*/ 2147483646 w 45"/>
              <a:gd name="T13" fmla="*/ 2147483646 h 63"/>
              <a:gd name="T14" fmla="*/ 2147483646 w 45"/>
              <a:gd name="T15" fmla="*/ 2147483646 h 63"/>
              <a:gd name="T16" fmla="*/ 2147483646 w 45"/>
              <a:gd name="T17" fmla="*/ 2147483646 h 63"/>
              <a:gd name="T18" fmla="*/ 2147483646 w 45"/>
              <a:gd name="T19" fmla="*/ 2147483646 h 63"/>
              <a:gd name="T20" fmla="*/ 2147483646 w 45"/>
              <a:gd name="T21" fmla="*/ 2147483646 h 63"/>
              <a:gd name="T22" fmla="*/ 2147483646 w 45"/>
              <a:gd name="T23" fmla="*/ 2147483646 h 63"/>
              <a:gd name="T24" fmla="*/ 2147483646 w 45"/>
              <a:gd name="T25" fmla="*/ 2147483646 h 63"/>
              <a:gd name="T26" fmla="*/ 2147483646 w 45"/>
              <a:gd name="T27" fmla="*/ 2147483646 h 63"/>
              <a:gd name="T28" fmla="*/ 2147483646 w 45"/>
              <a:gd name="T29" fmla="*/ 2147483646 h 63"/>
              <a:gd name="T30" fmla="*/ 2147483646 w 45"/>
              <a:gd name="T31" fmla="*/ 2147483646 h 63"/>
              <a:gd name="T32" fmla="*/ 2147483646 w 45"/>
              <a:gd name="T33" fmla="*/ 2147483646 h 63"/>
              <a:gd name="T34" fmla="*/ 2147483646 w 45"/>
              <a:gd name="T35" fmla="*/ 2147483646 h 63"/>
              <a:gd name="T36" fmla="*/ 2147483646 w 45"/>
              <a:gd name="T37" fmla="*/ 2147483646 h 63"/>
              <a:gd name="T38" fmla="*/ 2147483646 w 45"/>
              <a:gd name="T39" fmla="*/ 2147483646 h 63"/>
              <a:gd name="T40" fmla="*/ 2147483646 w 45"/>
              <a:gd name="T41" fmla="*/ 2147483646 h 63"/>
              <a:gd name="T42" fmla="*/ 2147483646 w 45"/>
              <a:gd name="T43" fmla="*/ 2147483646 h 63"/>
              <a:gd name="T44" fmla="*/ 0 w 45"/>
              <a:gd name="T45" fmla="*/ 2147483646 h 63"/>
              <a:gd name="T46" fmla="*/ 0 w 45"/>
              <a:gd name="T47" fmla="*/ 2147483646 h 63"/>
              <a:gd name="T48" fmla="*/ 2147483646 w 45"/>
              <a:gd name="T49" fmla="*/ 2147483646 h 63"/>
              <a:gd name="T50" fmla="*/ 2147483646 w 45"/>
              <a:gd name="T51" fmla="*/ 2147483646 h 63"/>
              <a:gd name="T52" fmla="*/ 2147483646 w 45"/>
              <a:gd name="T53" fmla="*/ 2147483646 h 63"/>
              <a:gd name="T54" fmla="*/ 2147483646 w 45"/>
              <a:gd name="T55" fmla="*/ 2147483646 h 63"/>
              <a:gd name="T56" fmla="*/ 2147483646 w 45"/>
              <a:gd name="T57" fmla="*/ 2147483646 h 63"/>
              <a:gd name="T58" fmla="*/ 2147483646 w 45"/>
              <a:gd name="T59" fmla="*/ 2147483646 h 63"/>
              <a:gd name="T60" fmla="*/ 2147483646 w 45"/>
              <a:gd name="T61" fmla="*/ 2147483646 h 63"/>
              <a:gd name="T62" fmla="*/ 2147483646 w 45"/>
              <a:gd name="T63" fmla="*/ 2147483646 h 63"/>
              <a:gd name="T64" fmla="*/ 2147483646 w 45"/>
              <a:gd name="T65" fmla="*/ 2147483646 h 63"/>
              <a:gd name="T66" fmla="*/ 2147483646 w 45"/>
              <a:gd name="T67" fmla="*/ 0 h 63"/>
              <a:gd name="T68" fmla="*/ 2147483646 w 45"/>
              <a:gd name="T69" fmla="*/ 2147483646 h 63"/>
              <a:gd name="T70" fmla="*/ 2147483646 w 45"/>
              <a:gd name="T71" fmla="*/ 2147483646 h 63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45" h="63">
                <a:moveTo>
                  <a:pt x="42" y="40"/>
                </a:moveTo>
                <a:cubicBezTo>
                  <a:pt x="41" y="40"/>
                  <a:pt x="40" y="39"/>
                  <a:pt x="39" y="38"/>
                </a:cubicBezTo>
                <a:cubicBezTo>
                  <a:pt x="31" y="26"/>
                  <a:pt x="31" y="26"/>
                  <a:pt x="31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31"/>
                  <a:pt x="29" y="31"/>
                  <a:pt x="29" y="31"/>
                </a:cubicBezTo>
                <a:cubicBezTo>
                  <a:pt x="38" y="45"/>
                  <a:pt x="38" y="45"/>
                  <a:pt x="38" y="45"/>
                </a:cubicBezTo>
                <a:cubicBezTo>
                  <a:pt x="38" y="46"/>
                  <a:pt x="39" y="46"/>
                  <a:pt x="39" y="47"/>
                </a:cubicBezTo>
                <a:cubicBezTo>
                  <a:pt x="39" y="48"/>
                  <a:pt x="38" y="49"/>
                  <a:pt x="36" y="49"/>
                </a:cubicBezTo>
                <a:cubicBezTo>
                  <a:pt x="29" y="49"/>
                  <a:pt x="29" y="49"/>
                  <a:pt x="29" y="49"/>
                </a:cubicBezTo>
                <a:cubicBezTo>
                  <a:pt x="29" y="59"/>
                  <a:pt x="29" y="59"/>
                  <a:pt x="29" y="59"/>
                </a:cubicBezTo>
                <a:cubicBezTo>
                  <a:pt x="29" y="61"/>
                  <a:pt x="28" y="63"/>
                  <a:pt x="25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18" y="63"/>
                  <a:pt x="16" y="61"/>
                  <a:pt x="16" y="59"/>
                </a:cubicBezTo>
                <a:cubicBezTo>
                  <a:pt x="16" y="49"/>
                  <a:pt x="16" y="49"/>
                  <a:pt x="16" y="49"/>
                </a:cubicBezTo>
                <a:cubicBezTo>
                  <a:pt x="9" y="49"/>
                  <a:pt x="9" y="49"/>
                  <a:pt x="9" y="49"/>
                </a:cubicBezTo>
                <a:cubicBezTo>
                  <a:pt x="8" y="49"/>
                  <a:pt x="7" y="48"/>
                  <a:pt x="7" y="47"/>
                </a:cubicBezTo>
                <a:cubicBezTo>
                  <a:pt x="7" y="46"/>
                  <a:pt x="7" y="46"/>
                  <a:pt x="7" y="45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26"/>
                  <a:pt x="16" y="26"/>
                  <a:pt x="16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6" y="38"/>
                  <a:pt x="6" y="38"/>
                  <a:pt x="6" y="38"/>
                </a:cubicBezTo>
                <a:cubicBezTo>
                  <a:pt x="5" y="39"/>
                  <a:pt x="4" y="40"/>
                  <a:pt x="3" y="40"/>
                </a:cubicBezTo>
                <a:cubicBezTo>
                  <a:pt x="1" y="40"/>
                  <a:pt x="0" y="38"/>
                  <a:pt x="0" y="36"/>
                </a:cubicBezTo>
                <a:cubicBezTo>
                  <a:pt x="0" y="36"/>
                  <a:pt x="0" y="35"/>
                  <a:pt x="0" y="34"/>
                </a:cubicBezTo>
                <a:cubicBezTo>
                  <a:pt x="9" y="21"/>
                  <a:pt x="9" y="21"/>
                  <a:pt x="9" y="21"/>
                </a:cubicBezTo>
                <a:cubicBezTo>
                  <a:pt x="11" y="19"/>
                  <a:pt x="13" y="17"/>
                  <a:pt x="16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32" y="17"/>
                  <a:pt x="34" y="19"/>
                  <a:pt x="36" y="21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5"/>
                  <a:pt x="45" y="36"/>
                  <a:pt x="45" y="36"/>
                </a:cubicBezTo>
                <a:cubicBezTo>
                  <a:pt x="45" y="38"/>
                  <a:pt x="44" y="40"/>
                  <a:pt x="42" y="40"/>
                </a:cubicBezTo>
                <a:close/>
                <a:moveTo>
                  <a:pt x="23" y="16"/>
                </a:moveTo>
                <a:cubicBezTo>
                  <a:pt x="18" y="16"/>
                  <a:pt x="15" y="12"/>
                  <a:pt x="15" y="8"/>
                </a:cubicBezTo>
                <a:cubicBezTo>
                  <a:pt x="15" y="3"/>
                  <a:pt x="18" y="0"/>
                  <a:pt x="23" y="0"/>
                </a:cubicBezTo>
                <a:cubicBezTo>
                  <a:pt x="27" y="0"/>
                  <a:pt x="31" y="3"/>
                  <a:pt x="31" y="8"/>
                </a:cubicBezTo>
                <a:cubicBezTo>
                  <a:pt x="31" y="12"/>
                  <a:pt x="27" y="16"/>
                  <a:pt x="23" y="16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12" name="Freeform 85">
            <a:extLst>
              <a:ext uri="{FF2B5EF4-FFF2-40B4-BE49-F238E27FC236}">
                <a16:creationId xmlns:a16="http://schemas.microsoft.com/office/drawing/2014/main" id="{128542BB-C519-B044-A383-2B1E1CF52E18}"/>
              </a:ext>
            </a:extLst>
          </p:cNvPr>
          <p:cNvSpPr>
            <a:spLocks noEditPoints="1"/>
          </p:cNvSpPr>
          <p:nvPr/>
        </p:nvSpPr>
        <p:spPr bwMode="auto">
          <a:xfrm>
            <a:off x="9320185" y="926865"/>
            <a:ext cx="1502713" cy="2083079"/>
          </a:xfrm>
          <a:custGeom>
            <a:avLst/>
            <a:gdLst>
              <a:gd name="T0" fmla="*/ 2147483646 w 45"/>
              <a:gd name="T1" fmla="*/ 2147483646 h 63"/>
              <a:gd name="T2" fmla="*/ 2147483646 w 45"/>
              <a:gd name="T3" fmla="*/ 2147483646 h 63"/>
              <a:gd name="T4" fmla="*/ 2147483646 w 45"/>
              <a:gd name="T5" fmla="*/ 2147483646 h 63"/>
              <a:gd name="T6" fmla="*/ 2147483646 w 45"/>
              <a:gd name="T7" fmla="*/ 2147483646 h 63"/>
              <a:gd name="T8" fmla="*/ 2147483646 w 45"/>
              <a:gd name="T9" fmla="*/ 2147483646 h 63"/>
              <a:gd name="T10" fmla="*/ 2147483646 w 45"/>
              <a:gd name="T11" fmla="*/ 2147483646 h 63"/>
              <a:gd name="T12" fmla="*/ 2147483646 w 45"/>
              <a:gd name="T13" fmla="*/ 2147483646 h 63"/>
              <a:gd name="T14" fmla="*/ 2147483646 w 45"/>
              <a:gd name="T15" fmla="*/ 2147483646 h 63"/>
              <a:gd name="T16" fmla="*/ 2147483646 w 45"/>
              <a:gd name="T17" fmla="*/ 2147483646 h 63"/>
              <a:gd name="T18" fmla="*/ 2147483646 w 45"/>
              <a:gd name="T19" fmla="*/ 2147483646 h 63"/>
              <a:gd name="T20" fmla="*/ 2147483646 w 45"/>
              <a:gd name="T21" fmla="*/ 2147483646 h 63"/>
              <a:gd name="T22" fmla="*/ 2147483646 w 45"/>
              <a:gd name="T23" fmla="*/ 2147483646 h 63"/>
              <a:gd name="T24" fmla="*/ 2147483646 w 45"/>
              <a:gd name="T25" fmla="*/ 2147483646 h 63"/>
              <a:gd name="T26" fmla="*/ 2147483646 w 45"/>
              <a:gd name="T27" fmla="*/ 2147483646 h 63"/>
              <a:gd name="T28" fmla="*/ 2147483646 w 45"/>
              <a:gd name="T29" fmla="*/ 2147483646 h 63"/>
              <a:gd name="T30" fmla="*/ 2147483646 w 45"/>
              <a:gd name="T31" fmla="*/ 2147483646 h 63"/>
              <a:gd name="T32" fmla="*/ 2147483646 w 45"/>
              <a:gd name="T33" fmla="*/ 2147483646 h 63"/>
              <a:gd name="T34" fmla="*/ 2147483646 w 45"/>
              <a:gd name="T35" fmla="*/ 2147483646 h 63"/>
              <a:gd name="T36" fmla="*/ 2147483646 w 45"/>
              <a:gd name="T37" fmla="*/ 2147483646 h 63"/>
              <a:gd name="T38" fmla="*/ 2147483646 w 45"/>
              <a:gd name="T39" fmla="*/ 2147483646 h 63"/>
              <a:gd name="T40" fmla="*/ 2147483646 w 45"/>
              <a:gd name="T41" fmla="*/ 2147483646 h 63"/>
              <a:gd name="T42" fmla="*/ 2147483646 w 45"/>
              <a:gd name="T43" fmla="*/ 2147483646 h 63"/>
              <a:gd name="T44" fmla="*/ 0 w 45"/>
              <a:gd name="T45" fmla="*/ 2147483646 h 63"/>
              <a:gd name="T46" fmla="*/ 0 w 45"/>
              <a:gd name="T47" fmla="*/ 2147483646 h 63"/>
              <a:gd name="T48" fmla="*/ 2147483646 w 45"/>
              <a:gd name="T49" fmla="*/ 2147483646 h 63"/>
              <a:gd name="T50" fmla="*/ 2147483646 w 45"/>
              <a:gd name="T51" fmla="*/ 2147483646 h 63"/>
              <a:gd name="T52" fmla="*/ 2147483646 w 45"/>
              <a:gd name="T53" fmla="*/ 2147483646 h 63"/>
              <a:gd name="T54" fmla="*/ 2147483646 w 45"/>
              <a:gd name="T55" fmla="*/ 2147483646 h 63"/>
              <a:gd name="T56" fmla="*/ 2147483646 w 45"/>
              <a:gd name="T57" fmla="*/ 2147483646 h 63"/>
              <a:gd name="T58" fmla="*/ 2147483646 w 45"/>
              <a:gd name="T59" fmla="*/ 2147483646 h 63"/>
              <a:gd name="T60" fmla="*/ 2147483646 w 45"/>
              <a:gd name="T61" fmla="*/ 2147483646 h 63"/>
              <a:gd name="T62" fmla="*/ 2147483646 w 45"/>
              <a:gd name="T63" fmla="*/ 2147483646 h 63"/>
              <a:gd name="T64" fmla="*/ 2147483646 w 45"/>
              <a:gd name="T65" fmla="*/ 2147483646 h 63"/>
              <a:gd name="T66" fmla="*/ 2147483646 w 45"/>
              <a:gd name="T67" fmla="*/ 0 h 63"/>
              <a:gd name="T68" fmla="*/ 2147483646 w 45"/>
              <a:gd name="T69" fmla="*/ 2147483646 h 63"/>
              <a:gd name="T70" fmla="*/ 2147483646 w 45"/>
              <a:gd name="T71" fmla="*/ 2147483646 h 63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45" h="63">
                <a:moveTo>
                  <a:pt x="42" y="40"/>
                </a:moveTo>
                <a:cubicBezTo>
                  <a:pt x="41" y="40"/>
                  <a:pt x="40" y="39"/>
                  <a:pt x="39" y="38"/>
                </a:cubicBezTo>
                <a:cubicBezTo>
                  <a:pt x="31" y="26"/>
                  <a:pt x="31" y="26"/>
                  <a:pt x="31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31"/>
                  <a:pt x="29" y="31"/>
                  <a:pt x="29" y="31"/>
                </a:cubicBezTo>
                <a:cubicBezTo>
                  <a:pt x="38" y="45"/>
                  <a:pt x="38" y="45"/>
                  <a:pt x="38" y="45"/>
                </a:cubicBezTo>
                <a:cubicBezTo>
                  <a:pt x="38" y="46"/>
                  <a:pt x="39" y="46"/>
                  <a:pt x="39" y="47"/>
                </a:cubicBezTo>
                <a:cubicBezTo>
                  <a:pt x="39" y="48"/>
                  <a:pt x="38" y="49"/>
                  <a:pt x="36" y="49"/>
                </a:cubicBezTo>
                <a:cubicBezTo>
                  <a:pt x="29" y="49"/>
                  <a:pt x="29" y="49"/>
                  <a:pt x="29" y="49"/>
                </a:cubicBezTo>
                <a:cubicBezTo>
                  <a:pt x="29" y="59"/>
                  <a:pt x="29" y="59"/>
                  <a:pt x="29" y="59"/>
                </a:cubicBezTo>
                <a:cubicBezTo>
                  <a:pt x="29" y="61"/>
                  <a:pt x="28" y="63"/>
                  <a:pt x="25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18" y="63"/>
                  <a:pt x="16" y="61"/>
                  <a:pt x="16" y="59"/>
                </a:cubicBezTo>
                <a:cubicBezTo>
                  <a:pt x="16" y="49"/>
                  <a:pt x="16" y="49"/>
                  <a:pt x="16" y="49"/>
                </a:cubicBezTo>
                <a:cubicBezTo>
                  <a:pt x="9" y="49"/>
                  <a:pt x="9" y="49"/>
                  <a:pt x="9" y="49"/>
                </a:cubicBezTo>
                <a:cubicBezTo>
                  <a:pt x="8" y="49"/>
                  <a:pt x="7" y="48"/>
                  <a:pt x="7" y="47"/>
                </a:cubicBezTo>
                <a:cubicBezTo>
                  <a:pt x="7" y="46"/>
                  <a:pt x="7" y="46"/>
                  <a:pt x="7" y="45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26"/>
                  <a:pt x="16" y="26"/>
                  <a:pt x="16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6" y="38"/>
                  <a:pt x="6" y="38"/>
                  <a:pt x="6" y="38"/>
                </a:cubicBezTo>
                <a:cubicBezTo>
                  <a:pt x="5" y="39"/>
                  <a:pt x="4" y="40"/>
                  <a:pt x="3" y="40"/>
                </a:cubicBezTo>
                <a:cubicBezTo>
                  <a:pt x="1" y="40"/>
                  <a:pt x="0" y="38"/>
                  <a:pt x="0" y="36"/>
                </a:cubicBezTo>
                <a:cubicBezTo>
                  <a:pt x="0" y="36"/>
                  <a:pt x="0" y="35"/>
                  <a:pt x="0" y="34"/>
                </a:cubicBezTo>
                <a:cubicBezTo>
                  <a:pt x="9" y="21"/>
                  <a:pt x="9" y="21"/>
                  <a:pt x="9" y="21"/>
                </a:cubicBezTo>
                <a:cubicBezTo>
                  <a:pt x="11" y="19"/>
                  <a:pt x="13" y="17"/>
                  <a:pt x="16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32" y="17"/>
                  <a:pt x="34" y="19"/>
                  <a:pt x="36" y="21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5"/>
                  <a:pt x="45" y="36"/>
                  <a:pt x="45" y="36"/>
                </a:cubicBezTo>
                <a:cubicBezTo>
                  <a:pt x="45" y="38"/>
                  <a:pt x="44" y="40"/>
                  <a:pt x="42" y="40"/>
                </a:cubicBezTo>
                <a:close/>
                <a:moveTo>
                  <a:pt x="23" y="16"/>
                </a:moveTo>
                <a:cubicBezTo>
                  <a:pt x="18" y="16"/>
                  <a:pt x="15" y="12"/>
                  <a:pt x="15" y="8"/>
                </a:cubicBezTo>
                <a:cubicBezTo>
                  <a:pt x="15" y="3"/>
                  <a:pt x="18" y="0"/>
                  <a:pt x="23" y="0"/>
                </a:cubicBezTo>
                <a:cubicBezTo>
                  <a:pt x="27" y="0"/>
                  <a:pt x="31" y="3"/>
                  <a:pt x="31" y="8"/>
                </a:cubicBezTo>
                <a:cubicBezTo>
                  <a:pt x="31" y="12"/>
                  <a:pt x="27" y="16"/>
                  <a:pt x="23" y="16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13" name="Freeform 85">
            <a:extLst>
              <a:ext uri="{FF2B5EF4-FFF2-40B4-BE49-F238E27FC236}">
                <a16:creationId xmlns:a16="http://schemas.microsoft.com/office/drawing/2014/main" id="{7FD72BCE-85F5-6542-8957-E69A37C37293}"/>
              </a:ext>
            </a:extLst>
          </p:cNvPr>
          <p:cNvSpPr>
            <a:spLocks noEditPoints="1"/>
          </p:cNvSpPr>
          <p:nvPr/>
        </p:nvSpPr>
        <p:spPr bwMode="auto">
          <a:xfrm>
            <a:off x="9320185" y="3848056"/>
            <a:ext cx="1502713" cy="2083079"/>
          </a:xfrm>
          <a:custGeom>
            <a:avLst/>
            <a:gdLst>
              <a:gd name="T0" fmla="*/ 2147483646 w 45"/>
              <a:gd name="T1" fmla="*/ 2147483646 h 63"/>
              <a:gd name="T2" fmla="*/ 2147483646 w 45"/>
              <a:gd name="T3" fmla="*/ 2147483646 h 63"/>
              <a:gd name="T4" fmla="*/ 2147483646 w 45"/>
              <a:gd name="T5" fmla="*/ 2147483646 h 63"/>
              <a:gd name="T6" fmla="*/ 2147483646 w 45"/>
              <a:gd name="T7" fmla="*/ 2147483646 h 63"/>
              <a:gd name="T8" fmla="*/ 2147483646 w 45"/>
              <a:gd name="T9" fmla="*/ 2147483646 h 63"/>
              <a:gd name="T10" fmla="*/ 2147483646 w 45"/>
              <a:gd name="T11" fmla="*/ 2147483646 h 63"/>
              <a:gd name="T12" fmla="*/ 2147483646 w 45"/>
              <a:gd name="T13" fmla="*/ 2147483646 h 63"/>
              <a:gd name="T14" fmla="*/ 2147483646 w 45"/>
              <a:gd name="T15" fmla="*/ 2147483646 h 63"/>
              <a:gd name="T16" fmla="*/ 2147483646 w 45"/>
              <a:gd name="T17" fmla="*/ 2147483646 h 63"/>
              <a:gd name="T18" fmla="*/ 2147483646 w 45"/>
              <a:gd name="T19" fmla="*/ 2147483646 h 63"/>
              <a:gd name="T20" fmla="*/ 2147483646 w 45"/>
              <a:gd name="T21" fmla="*/ 2147483646 h 63"/>
              <a:gd name="T22" fmla="*/ 2147483646 w 45"/>
              <a:gd name="T23" fmla="*/ 2147483646 h 63"/>
              <a:gd name="T24" fmla="*/ 2147483646 w 45"/>
              <a:gd name="T25" fmla="*/ 2147483646 h 63"/>
              <a:gd name="T26" fmla="*/ 2147483646 w 45"/>
              <a:gd name="T27" fmla="*/ 2147483646 h 63"/>
              <a:gd name="T28" fmla="*/ 2147483646 w 45"/>
              <a:gd name="T29" fmla="*/ 2147483646 h 63"/>
              <a:gd name="T30" fmla="*/ 2147483646 w 45"/>
              <a:gd name="T31" fmla="*/ 2147483646 h 63"/>
              <a:gd name="T32" fmla="*/ 2147483646 w 45"/>
              <a:gd name="T33" fmla="*/ 2147483646 h 63"/>
              <a:gd name="T34" fmla="*/ 2147483646 w 45"/>
              <a:gd name="T35" fmla="*/ 2147483646 h 63"/>
              <a:gd name="T36" fmla="*/ 2147483646 w 45"/>
              <a:gd name="T37" fmla="*/ 2147483646 h 63"/>
              <a:gd name="T38" fmla="*/ 2147483646 w 45"/>
              <a:gd name="T39" fmla="*/ 2147483646 h 63"/>
              <a:gd name="T40" fmla="*/ 2147483646 w 45"/>
              <a:gd name="T41" fmla="*/ 2147483646 h 63"/>
              <a:gd name="T42" fmla="*/ 2147483646 w 45"/>
              <a:gd name="T43" fmla="*/ 2147483646 h 63"/>
              <a:gd name="T44" fmla="*/ 0 w 45"/>
              <a:gd name="T45" fmla="*/ 2147483646 h 63"/>
              <a:gd name="T46" fmla="*/ 0 w 45"/>
              <a:gd name="T47" fmla="*/ 2147483646 h 63"/>
              <a:gd name="T48" fmla="*/ 2147483646 w 45"/>
              <a:gd name="T49" fmla="*/ 2147483646 h 63"/>
              <a:gd name="T50" fmla="*/ 2147483646 w 45"/>
              <a:gd name="T51" fmla="*/ 2147483646 h 63"/>
              <a:gd name="T52" fmla="*/ 2147483646 w 45"/>
              <a:gd name="T53" fmla="*/ 2147483646 h 63"/>
              <a:gd name="T54" fmla="*/ 2147483646 w 45"/>
              <a:gd name="T55" fmla="*/ 2147483646 h 63"/>
              <a:gd name="T56" fmla="*/ 2147483646 w 45"/>
              <a:gd name="T57" fmla="*/ 2147483646 h 63"/>
              <a:gd name="T58" fmla="*/ 2147483646 w 45"/>
              <a:gd name="T59" fmla="*/ 2147483646 h 63"/>
              <a:gd name="T60" fmla="*/ 2147483646 w 45"/>
              <a:gd name="T61" fmla="*/ 2147483646 h 63"/>
              <a:gd name="T62" fmla="*/ 2147483646 w 45"/>
              <a:gd name="T63" fmla="*/ 2147483646 h 63"/>
              <a:gd name="T64" fmla="*/ 2147483646 w 45"/>
              <a:gd name="T65" fmla="*/ 2147483646 h 63"/>
              <a:gd name="T66" fmla="*/ 2147483646 w 45"/>
              <a:gd name="T67" fmla="*/ 0 h 63"/>
              <a:gd name="T68" fmla="*/ 2147483646 w 45"/>
              <a:gd name="T69" fmla="*/ 2147483646 h 63"/>
              <a:gd name="T70" fmla="*/ 2147483646 w 45"/>
              <a:gd name="T71" fmla="*/ 2147483646 h 63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45" h="63">
                <a:moveTo>
                  <a:pt x="42" y="40"/>
                </a:moveTo>
                <a:cubicBezTo>
                  <a:pt x="41" y="40"/>
                  <a:pt x="40" y="39"/>
                  <a:pt x="39" y="38"/>
                </a:cubicBezTo>
                <a:cubicBezTo>
                  <a:pt x="31" y="26"/>
                  <a:pt x="31" y="26"/>
                  <a:pt x="31" y="26"/>
                </a:cubicBezTo>
                <a:cubicBezTo>
                  <a:pt x="29" y="26"/>
                  <a:pt x="29" y="26"/>
                  <a:pt x="29" y="26"/>
                </a:cubicBezTo>
                <a:cubicBezTo>
                  <a:pt x="29" y="31"/>
                  <a:pt x="29" y="31"/>
                  <a:pt x="29" y="31"/>
                </a:cubicBezTo>
                <a:cubicBezTo>
                  <a:pt x="38" y="45"/>
                  <a:pt x="38" y="45"/>
                  <a:pt x="38" y="45"/>
                </a:cubicBezTo>
                <a:cubicBezTo>
                  <a:pt x="38" y="46"/>
                  <a:pt x="39" y="46"/>
                  <a:pt x="39" y="47"/>
                </a:cubicBezTo>
                <a:cubicBezTo>
                  <a:pt x="39" y="48"/>
                  <a:pt x="38" y="49"/>
                  <a:pt x="36" y="49"/>
                </a:cubicBezTo>
                <a:cubicBezTo>
                  <a:pt x="29" y="49"/>
                  <a:pt x="29" y="49"/>
                  <a:pt x="29" y="49"/>
                </a:cubicBezTo>
                <a:cubicBezTo>
                  <a:pt x="29" y="59"/>
                  <a:pt x="29" y="59"/>
                  <a:pt x="29" y="59"/>
                </a:cubicBezTo>
                <a:cubicBezTo>
                  <a:pt x="29" y="61"/>
                  <a:pt x="28" y="63"/>
                  <a:pt x="25" y="63"/>
                </a:cubicBezTo>
                <a:cubicBezTo>
                  <a:pt x="20" y="63"/>
                  <a:pt x="20" y="63"/>
                  <a:pt x="20" y="63"/>
                </a:cubicBezTo>
                <a:cubicBezTo>
                  <a:pt x="18" y="63"/>
                  <a:pt x="16" y="61"/>
                  <a:pt x="16" y="59"/>
                </a:cubicBezTo>
                <a:cubicBezTo>
                  <a:pt x="16" y="49"/>
                  <a:pt x="16" y="49"/>
                  <a:pt x="16" y="49"/>
                </a:cubicBezTo>
                <a:cubicBezTo>
                  <a:pt x="9" y="49"/>
                  <a:pt x="9" y="49"/>
                  <a:pt x="9" y="49"/>
                </a:cubicBezTo>
                <a:cubicBezTo>
                  <a:pt x="8" y="49"/>
                  <a:pt x="7" y="48"/>
                  <a:pt x="7" y="47"/>
                </a:cubicBezTo>
                <a:cubicBezTo>
                  <a:pt x="7" y="46"/>
                  <a:pt x="7" y="46"/>
                  <a:pt x="7" y="45"/>
                </a:cubicBezTo>
                <a:cubicBezTo>
                  <a:pt x="16" y="31"/>
                  <a:pt x="16" y="31"/>
                  <a:pt x="16" y="31"/>
                </a:cubicBezTo>
                <a:cubicBezTo>
                  <a:pt x="16" y="26"/>
                  <a:pt x="16" y="26"/>
                  <a:pt x="16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6" y="38"/>
                  <a:pt x="6" y="38"/>
                  <a:pt x="6" y="38"/>
                </a:cubicBezTo>
                <a:cubicBezTo>
                  <a:pt x="5" y="39"/>
                  <a:pt x="4" y="40"/>
                  <a:pt x="3" y="40"/>
                </a:cubicBezTo>
                <a:cubicBezTo>
                  <a:pt x="1" y="40"/>
                  <a:pt x="0" y="38"/>
                  <a:pt x="0" y="36"/>
                </a:cubicBezTo>
                <a:cubicBezTo>
                  <a:pt x="0" y="36"/>
                  <a:pt x="0" y="35"/>
                  <a:pt x="0" y="34"/>
                </a:cubicBezTo>
                <a:cubicBezTo>
                  <a:pt x="9" y="21"/>
                  <a:pt x="9" y="21"/>
                  <a:pt x="9" y="21"/>
                </a:cubicBezTo>
                <a:cubicBezTo>
                  <a:pt x="11" y="19"/>
                  <a:pt x="13" y="17"/>
                  <a:pt x="16" y="17"/>
                </a:cubicBezTo>
                <a:cubicBezTo>
                  <a:pt x="29" y="17"/>
                  <a:pt x="29" y="17"/>
                  <a:pt x="29" y="17"/>
                </a:cubicBezTo>
                <a:cubicBezTo>
                  <a:pt x="32" y="17"/>
                  <a:pt x="34" y="19"/>
                  <a:pt x="36" y="21"/>
                </a:cubicBezTo>
                <a:cubicBezTo>
                  <a:pt x="45" y="34"/>
                  <a:pt x="45" y="34"/>
                  <a:pt x="45" y="34"/>
                </a:cubicBezTo>
                <a:cubicBezTo>
                  <a:pt x="45" y="35"/>
                  <a:pt x="45" y="36"/>
                  <a:pt x="45" y="36"/>
                </a:cubicBezTo>
                <a:cubicBezTo>
                  <a:pt x="45" y="38"/>
                  <a:pt x="44" y="40"/>
                  <a:pt x="42" y="40"/>
                </a:cubicBezTo>
                <a:close/>
                <a:moveTo>
                  <a:pt x="23" y="16"/>
                </a:moveTo>
                <a:cubicBezTo>
                  <a:pt x="18" y="16"/>
                  <a:pt x="15" y="12"/>
                  <a:pt x="15" y="8"/>
                </a:cubicBezTo>
                <a:cubicBezTo>
                  <a:pt x="15" y="3"/>
                  <a:pt x="18" y="0"/>
                  <a:pt x="23" y="0"/>
                </a:cubicBezTo>
                <a:cubicBezTo>
                  <a:pt x="27" y="0"/>
                  <a:pt x="31" y="3"/>
                  <a:pt x="31" y="8"/>
                </a:cubicBezTo>
                <a:cubicBezTo>
                  <a:pt x="31" y="12"/>
                  <a:pt x="27" y="16"/>
                  <a:pt x="23" y="16"/>
                </a:cubicBez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15354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a 4">
            <a:extLst>
              <a:ext uri="{FF2B5EF4-FFF2-40B4-BE49-F238E27FC236}">
                <a16:creationId xmlns:a16="http://schemas.microsoft.com/office/drawing/2014/main" id="{42B9803F-1EB0-B543-960E-C0E25CA36660}"/>
              </a:ext>
            </a:extLst>
          </p:cNvPr>
          <p:cNvGraphicFramePr>
            <a:graphicFrameLocks noGrp="1"/>
          </p:cNvGraphicFramePr>
          <p:nvPr/>
        </p:nvGraphicFramePr>
        <p:xfrm>
          <a:off x="882316" y="705297"/>
          <a:ext cx="10427367" cy="51475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18019">
                  <a:extLst>
                    <a:ext uri="{9D8B030D-6E8A-4147-A177-3AD203B41FA5}">
                      <a16:colId xmlns:a16="http://schemas.microsoft.com/office/drawing/2014/main" val="1367523120"/>
                    </a:ext>
                  </a:extLst>
                </a:gridCol>
                <a:gridCol w="2484933">
                  <a:extLst>
                    <a:ext uri="{9D8B030D-6E8A-4147-A177-3AD203B41FA5}">
                      <a16:colId xmlns:a16="http://schemas.microsoft.com/office/drawing/2014/main" val="3074345736"/>
                    </a:ext>
                  </a:extLst>
                </a:gridCol>
                <a:gridCol w="2224415">
                  <a:extLst>
                    <a:ext uri="{9D8B030D-6E8A-4147-A177-3AD203B41FA5}">
                      <a16:colId xmlns:a16="http://schemas.microsoft.com/office/drawing/2014/main" val="3098487403"/>
                    </a:ext>
                  </a:extLst>
                </a:gridCol>
              </a:tblGrid>
              <a:tr h="589344">
                <a:tc rowSpan="2">
                  <a:txBody>
                    <a:bodyPr/>
                    <a:lstStyle/>
                    <a:p>
                      <a:pPr algn="ctr"/>
                      <a:r>
                        <a:rPr lang="es-CR" sz="2800" dirty="0">
                          <a:latin typeface="212 Orion Sans" pitchFamily="2" charset="0"/>
                        </a:rPr>
                        <a:t>Tipo</a:t>
                      </a: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s-CR" sz="2400" dirty="0">
                          <a:latin typeface="212 Orion Sans" pitchFamily="2" charset="0"/>
                        </a:rPr>
                        <a:t>Sexo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3846194"/>
                  </a:ext>
                </a:extLst>
              </a:tr>
              <a:tr h="343743">
                <a:tc v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Mujer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Hombre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0148105"/>
                  </a:ext>
                </a:extLst>
              </a:tr>
              <a:tr h="507289">
                <a:tc>
                  <a:txBody>
                    <a:bodyPr/>
                    <a:lstStyle/>
                    <a:p>
                      <a:r>
                        <a:rPr lang="es-CR" sz="2400" b="1" dirty="0">
                          <a:latin typeface="212 Orion Sans" pitchFamily="2" charset="0"/>
                        </a:rPr>
                        <a:t>Al menos un tipo de acoso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b="1" dirty="0">
                          <a:latin typeface="212 Orion Sans" pitchFamily="2" charset="0"/>
                        </a:rPr>
                        <a:t>61,7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b="1" dirty="0">
                          <a:latin typeface="212 Orion Sans" pitchFamily="2" charset="0"/>
                        </a:rPr>
                        <a:t>32,8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0867238"/>
                  </a:ext>
                </a:extLst>
              </a:tr>
              <a:tr h="405831">
                <a:tc>
                  <a:txBody>
                    <a:bodyPr/>
                    <a:lstStyle/>
                    <a:p>
                      <a:r>
                        <a:rPr lang="es-CR" dirty="0">
                          <a:latin typeface="212 Orion Sans" pitchFamily="2" charset="0"/>
                        </a:rPr>
                        <a:t>Pitar de un vehículo con intenciones sexuales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37.7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4,6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1240482"/>
                  </a:ext>
                </a:extLst>
              </a:tr>
              <a:tr h="438481">
                <a:tc>
                  <a:txBody>
                    <a:bodyPr/>
                    <a:lstStyle/>
                    <a:p>
                      <a:r>
                        <a:rPr lang="es-CR" dirty="0">
                          <a:latin typeface="212 Orion Sans" pitchFamily="2" charset="0"/>
                        </a:rPr>
                        <a:t>Silbidos con insinuaciones sexuales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36,2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4,8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5987805"/>
                  </a:ext>
                </a:extLst>
              </a:tr>
              <a:tr h="405831">
                <a:tc>
                  <a:txBody>
                    <a:bodyPr/>
                    <a:lstStyle/>
                    <a:p>
                      <a:r>
                        <a:rPr lang="es-CR" dirty="0">
                          <a:latin typeface="212 Orion Sans" pitchFamily="2" charset="0"/>
                        </a:rPr>
                        <a:t>Mirar fijamente una parte íntima del cuerpo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35,0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13,5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1565363"/>
                  </a:ext>
                </a:extLst>
              </a:tr>
              <a:tr h="405831">
                <a:tc>
                  <a:txBody>
                    <a:bodyPr/>
                    <a:lstStyle/>
                    <a:p>
                      <a:r>
                        <a:rPr lang="es-CR" dirty="0">
                          <a:latin typeface="212 Orion Sans" pitchFamily="2" charset="0"/>
                        </a:rPr>
                        <a:t>Palabras vulgares con intenciones sexuales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34,6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7,9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4750734"/>
                  </a:ext>
                </a:extLst>
              </a:tr>
              <a:tr h="405831">
                <a:tc>
                  <a:txBody>
                    <a:bodyPr/>
                    <a:lstStyle/>
                    <a:p>
                      <a:r>
                        <a:rPr lang="es-CR" dirty="0">
                          <a:latin typeface="212 Orion Sans" pitchFamily="2" charset="0"/>
                        </a:rPr>
                        <a:t>Gestos vulgares con intenciones sexuales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30,2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9,3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5156819"/>
                  </a:ext>
                </a:extLst>
              </a:tr>
              <a:tr h="405831">
                <a:tc>
                  <a:txBody>
                    <a:bodyPr/>
                    <a:lstStyle/>
                    <a:p>
                      <a:r>
                        <a:rPr lang="es-CR" dirty="0">
                          <a:latin typeface="212 Orion Sans" pitchFamily="2" charset="0"/>
                        </a:rPr>
                        <a:t>Rozar a propósito con sus partes íntimas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18,7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7,2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0955243"/>
                  </a:ext>
                </a:extLst>
              </a:tr>
              <a:tr h="405831">
                <a:tc>
                  <a:txBody>
                    <a:bodyPr/>
                    <a:lstStyle/>
                    <a:p>
                      <a:r>
                        <a:rPr lang="es-CR" dirty="0">
                          <a:latin typeface="212 Orion Sans" pitchFamily="2" charset="0"/>
                        </a:rPr>
                        <a:t>Actos exhibicionistas de tipo sexual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10,1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3,1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2100717"/>
                  </a:ext>
                </a:extLst>
              </a:tr>
              <a:tr h="405831">
                <a:tc>
                  <a:txBody>
                    <a:bodyPr/>
                    <a:lstStyle/>
                    <a:p>
                      <a:r>
                        <a:rPr lang="es-CR" dirty="0">
                          <a:latin typeface="212 Orion Sans" pitchFamily="2" charset="0"/>
                        </a:rPr>
                        <a:t>Impedir el paso con intenciones sexuales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9,2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2,4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6906157"/>
                  </a:ext>
                </a:extLst>
              </a:tr>
              <a:tr h="405831">
                <a:tc>
                  <a:txBody>
                    <a:bodyPr/>
                    <a:lstStyle/>
                    <a:p>
                      <a:r>
                        <a:rPr lang="es-CR" dirty="0">
                          <a:latin typeface="212 Orion Sans" pitchFamily="2" charset="0"/>
                        </a:rPr>
                        <a:t>Perseguir con intenciones sexuales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7,8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0,8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3731278"/>
                  </a:ext>
                </a:extLst>
              </a:tr>
            </a:tbl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id="{E6644698-03CB-E04F-BA75-B58BFAF69312}"/>
              </a:ext>
            </a:extLst>
          </p:cNvPr>
          <p:cNvSpPr txBox="1"/>
          <p:nvPr/>
        </p:nvSpPr>
        <p:spPr>
          <a:xfrm>
            <a:off x="0" y="58018"/>
            <a:ext cx="12192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R" sz="2000" dirty="0">
                <a:solidFill>
                  <a:schemeClr val="accent1"/>
                </a:solidFill>
                <a:latin typeface="Bigger Lemons" panose="02000500000000000000" pitchFamily="2" charset="77"/>
              </a:rPr>
              <a:t>PORCENTAJE QUE ENFRENTÓ ACOSO SEXUAL CALLEJERO EN LOS ÚLTIMOS 12 MESES SEGÚN TIPO DE ACOSO</a:t>
            </a:r>
          </a:p>
        </p:txBody>
      </p:sp>
      <p:sp>
        <p:nvSpPr>
          <p:cNvPr id="6" name="TextBox 129">
            <a:extLst>
              <a:ext uri="{FF2B5EF4-FFF2-40B4-BE49-F238E27FC236}">
                <a16:creationId xmlns:a16="http://schemas.microsoft.com/office/drawing/2014/main" id="{1C41F135-FD65-844D-BBF7-E86B1AEB7383}"/>
              </a:ext>
            </a:extLst>
          </p:cNvPr>
          <p:cNvSpPr txBox="1"/>
          <p:nvPr/>
        </p:nvSpPr>
        <p:spPr>
          <a:xfrm>
            <a:off x="3101081" y="6412202"/>
            <a:ext cx="9272336" cy="387780"/>
          </a:xfrm>
          <a:prstGeom prst="rect">
            <a:avLst/>
          </a:prstGeom>
          <a:noFill/>
        </p:spPr>
        <p:txBody>
          <a:bodyPr wrap="square" lIns="109710" tIns="54855" rIns="109710" bIns="54855" rtlCol="0">
            <a:spAutoFit/>
          </a:bodyPr>
          <a:lstStyle/>
          <a:p>
            <a:pPr algn="ctr"/>
            <a:r>
              <a:rPr lang="es-CR" b="1" dirty="0">
                <a:solidFill>
                  <a:schemeClr val="accent1"/>
                </a:solidFill>
                <a:latin typeface="212 Orion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FUENTE: Escuela de Estadística. Universidad de Costa Rica Encuesta de Actualidades. 2015.</a:t>
            </a:r>
            <a:endParaRPr lang="en-US" dirty="0">
              <a:solidFill>
                <a:schemeClr val="accent1"/>
              </a:solidFill>
              <a:latin typeface="212 Orion Sans" pitchFamily="2" charset="0"/>
              <a:ea typeface="Lato" pitchFamily="34" charset="0"/>
              <a:cs typeface="Lato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0355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a 4">
            <a:extLst>
              <a:ext uri="{FF2B5EF4-FFF2-40B4-BE49-F238E27FC236}">
                <a16:creationId xmlns:a16="http://schemas.microsoft.com/office/drawing/2014/main" id="{42B9803F-1EB0-B543-960E-C0E25CA366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0734141"/>
              </p:ext>
            </p:extLst>
          </p:nvPr>
        </p:nvGraphicFramePr>
        <p:xfrm>
          <a:off x="311169" y="422362"/>
          <a:ext cx="9881699" cy="621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87998">
                  <a:extLst>
                    <a:ext uri="{9D8B030D-6E8A-4147-A177-3AD203B41FA5}">
                      <a16:colId xmlns:a16="http://schemas.microsoft.com/office/drawing/2014/main" val="1367523120"/>
                    </a:ext>
                  </a:extLst>
                </a:gridCol>
                <a:gridCol w="1249917">
                  <a:extLst>
                    <a:ext uri="{9D8B030D-6E8A-4147-A177-3AD203B41FA5}">
                      <a16:colId xmlns:a16="http://schemas.microsoft.com/office/drawing/2014/main" val="3074345736"/>
                    </a:ext>
                  </a:extLst>
                </a:gridCol>
                <a:gridCol w="1205803">
                  <a:extLst>
                    <a:ext uri="{9D8B030D-6E8A-4147-A177-3AD203B41FA5}">
                      <a16:colId xmlns:a16="http://schemas.microsoft.com/office/drawing/2014/main" val="3098487403"/>
                    </a:ext>
                  </a:extLst>
                </a:gridCol>
                <a:gridCol w="1264622">
                  <a:extLst>
                    <a:ext uri="{9D8B030D-6E8A-4147-A177-3AD203B41FA5}">
                      <a16:colId xmlns:a16="http://schemas.microsoft.com/office/drawing/2014/main" val="2168126469"/>
                    </a:ext>
                  </a:extLst>
                </a:gridCol>
                <a:gridCol w="1205803">
                  <a:extLst>
                    <a:ext uri="{9D8B030D-6E8A-4147-A177-3AD203B41FA5}">
                      <a16:colId xmlns:a16="http://schemas.microsoft.com/office/drawing/2014/main" val="1961510472"/>
                    </a:ext>
                  </a:extLst>
                </a:gridCol>
                <a:gridCol w="1367556">
                  <a:extLst>
                    <a:ext uri="{9D8B030D-6E8A-4147-A177-3AD203B41FA5}">
                      <a16:colId xmlns:a16="http://schemas.microsoft.com/office/drawing/2014/main" val="3309286187"/>
                    </a:ext>
                  </a:extLst>
                </a:gridCol>
              </a:tblGrid>
              <a:tr h="382771">
                <a:tc rowSpan="2">
                  <a:txBody>
                    <a:bodyPr/>
                    <a:lstStyle/>
                    <a:p>
                      <a:pPr algn="ctr"/>
                      <a:r>
                        <a:rPr lang="es-CR" sz="2800" dirty="0">
                          <a:latin typeface="212 Orion Sans" pitchFamily="2" charset="0"/>
                        </a:rPr>
                        <a:t>TIPO</a:t>
                      </a:r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/>
                      <a:r>
                        <a:rPr lang="es-CR" sz="2400" dirty="0">
                          <a:latin typeface="212 Orion Sans" pitchFamily="2" charset="0"/>
                        </a:rPr>
                        <a:t>EDAD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83846194"/>
                  </a:ext>
                </a:extLst>
              </a:tr>
              <a:tr h="313232">
                <a:tc vMerge="1">
                  <a:txBody>
                    <a:bodyPr/>
                    <a:lstStyle/>
                    <a:p>
                      <a:endParaRPr lang="es-C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18 a 29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30 a 39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40 a 49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50 a 59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60  y más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0148105"/>
                  </a:ext>
                </a:extLst>
              </a:tr>
              <a:tr h="379756">
                <a:tc>
                  <a:txBody>
                    <a:bodyPr/>
                    <a:lstStyle/>
                    <a:p>
                      <a:r>
                        <a:rPr lang="es-CR" sz="2400" b="1" dirty="0">
                          <a:latin typeface="212 Orion Sans" pitchFamily="2" charset="0"/>
                        </a:rPr>
                        <a:t>Al menos un tipo de acoso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b="1" dirty="0">
                          <a:latin typeface="212 Orion Sans" pitchFamily="2" charset="0"/>
                        </a:rPr>
                        <a:t>89,4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b="1" dirty="0">
                          <a:latin typeface="212 Orion Sans" pitchFamily="2" charset="0"/>
                        </a:rPr>
                        <a:t>82,5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b="1" dirty="0">
                          <a:latin typeface="212 Orion Sans" pitchFamily="2" charset="0"/>
                        </a:rPr>
                        <a:t>67,4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b="1" dirty="0">
                          <a:latin typeface="212 Orion Sans" pitchFamily="2" charset="0"/>
                        </a:rPr>
                        <a:t>43,4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b="1" dirty="0">
                          <a:latin typeface="212 Orion Sans" pitchFamily="2" charset="0"/>
                        </a:rPr>
                        <a:t>17,1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30867238"/>
                  </a:ext>
                </a:extLst>
              </a:tr>
              <a:tr h="531658">
                <a:tc>
                  <a:txBody>
                    <a:bodyPr/>
                    <a:lstStyle/>
                    <a:p>
                      <a:r>
                        <a:rPr lang="es-CR" dirty="0">
                          <a:latin typeface="212 Orion Sans" pitchFamily="2" charset="0"/>
                        </a:rPr>
                        <a:t>Pitar de un vehículo con intenciones sexuales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67,6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51,9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33,4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17,8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5,3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71240482"/>
                  </a:ext>
                </a:extLst>
              </a:tr>
              <a:tr h="303804">
                <a:tc>
                  <a:txBody>
                    <a:bodyPr/>
                    <a:lstStyle/>
                    <a:p>
                      <a:r>
                        <a:rPr lang="es-CR" dirty="0">
                          <a:latin typeface="212 Orion Sans" pitchFamily="2" charset="0"/>
                        </a:rPr>
                        <a:t>Silbidos con insinuaciones sexuales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69,0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49,8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30,5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14,5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3,0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35987805"/>
                  </a:ext>
                </a:extLst>
              </a:tr>
              <a:tr h="531658">
                <a:tc>
                  <a:txBody>
                    <a:bodyPr/>
                    <a:lstStyle/>
                    <a:p>
                      <a:r>
                        <a:rPr lang="es-CR" dirty="0">
                          <a:latin typeface="212 Orion Sans" pitchFamily="2" charset="0"/>
                        </a:rPr>
                        <a:t>Mirar fijamente una parte íntima del cuerpo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51,1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52,2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35,8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25,2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6,6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01565363"/>
                  </a:ext>
                </a:extLst>
              </a:tr>
              <a:tr h="531658">
                <a:tc>
                  <a:txBody>
                    <a:bodyPr/>
                    <a:lstStyle/>
                    <a:p>
                      <a:r>
                        <a:rPr lang="es-CR" dirty="0">
                          <a:latin typeface="212 Orion Sans" pitchFamily="2" charset="0"/>
                        </a:rPr>
                        <a:t>Palabras vulgares con intenciones sexuales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55,0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53,1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33,4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17,7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5,9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4750734"/>
                  </a:ext>
                </a:extLst>
              </a:tr>
              <a:tr h="531658">
                <a:tc>
                  <a:txBody>
                    <a:bodyPr/>
                    <a:lstStyle/>
                    <a:p>
                      <a:r>
                        <a:rPr lang="es-CR" dirty="0">
                          <a:latin typeface="212 Orion Sans" pitchFamily="2" charset="0"/>
                        </a:rPr>
                        <a:t>Gestos vulgares con intenciones sexuales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51,3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45,3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27,5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17,2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2,1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85156819"/>
                  </a:ext>
                </a:extLst>
              </a:tr>
              <a:tr h="531658">
                <a:tc>
                  <a:txBody>
                    <a:bodyPr/>
                    <a:lstStyle/>
                    <a:p>
                      <a:r>
                        <a:rPr lang="es-CR" dirty="0">
                          <a:latin typeface="212 Orion Sans" pitchFamily="2" charset="0"/>
                        </a:rPr>
                        <a:t>Rozar a propósito con sus partes íntimas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22,9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27,0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15,2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18,6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8,8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80955243"/>
                  </a:ext>
                </a:extLst>
              </a:tr>
              <a:tr h="303804">
                <a:tc>
                  <a:txBody>
                    <a:bodyPr/>
                    <a:lstStyle/>
                    <a:p>
                      <a:r>
                        <a:rPr lang="es-CR" dirty="0">
                          <a:latin typeface="212 Orion Sans" pitchFamily="2" charset="0"/>
                        </a:rPr>
                        <a:t>Actos exhibicionistas de tipo sexual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13,6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13,2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6,6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12,1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4,1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72100717"/>
                  </a:ext>
                </a:extLst>
              </a:tr>
              <a:tr h="531658">
                <a:tc>
                  <a:txBody>
                    <a:bodyPr/>
                    <a:lstStyle/>
                    <a:p>
                      <a:r>
                        <a:rPr lang="es-CR" dirty="0">
                          <a:latin typeface="212 Orion Sans" pitchFamily="2" charset="0"/>
                        </a:rPr>
                        <a:t>Impedir el paso con intenciones sexuales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12,2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15,6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6,6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12,1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4,1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6906157"/>
                  </a:ext>
                </a:extLst>
              </a:tr>
              <a:tr h="303804">
                <a:tc>
                  <a:txBody>
                    <a:bodyPr/>
                    <a:lstStyle/>
                    <a:p>
                      <a:r>
                        <a:rPr lang="es-CR" dirty="0">
                          <a:latin typeface="212 Orion Sans" pitchFamily="2" charset="0"/>
                        </a:rPr>
                        <a:t>Perseguir con intenciones sexuales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9,3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8,7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9,9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8,6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dirty="0">
                          <a:latin typeface="212 Orion Sans" pitchFamily="2" charset="0"/>
                        </a:rPr>
                        <a:t>3,2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3731278"/>
                  </a:ext>
                </a:extLst>
              </a:tr>
            </a:tbl>
          </a:graphicData>
        </a:graphic>
      </p:graphicFrame>
      <p:sp>
        <p:nvSpPr>
          <p:cNvPr id="5" name="CuadroTexto 4">
            <a:extLst>
              <a:ext uri="{FF2B5EF4-FFF2-40B4-BE49-F238E27FC236}">
                <a16:creationId xmlns:a16="http://schemas.microsoft.com/office/drawing/2014/main" id="{E6644698-03CB-E04F-BA75-B58BFAF69312}"/>
              </a:ext>
            </a:extLst>
          </p:cNvPr>
          <p:cNvSpPr txBox="1"/>
          <p:nvPr/>
        </p:nvSpPr>
        <p:spPr>
          <a:xfrm>
            <a:off x="0" y="53030"/>
            <a:ext cx="1219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R" dirty="0">
                <a:solidFill>
                  <a:schemeClr val="accent1"/>
                </a:solidFill>
                <a:latin typeface="Bigger Lemons" panose="02000500000000000000" pitchFamily="2" charset="77"/>
              </a:rPr>
              <a:t>PORCENTAJE de mujeres QUE ENFRENTÓ ACOSO SEXUAL CALLEJERO EN LOS ÚLTIMOS 12 MESES por edad SEGÚN TIPO DE ACOSO</a:t>
            </a:r>
          </a:p>
        </p:txBody>
      </p:sp>
      <p:sp>
        <p:nvSpPr>
          <p:cNvPr id="6" name="TextBox 129">
            <a:extLst>
              <a:ext uri="{FF2B5EF4-FFF2-40B4-BE49-F238E27FC236}">
                <a16:creationId xmlns:a16="http://schemas.microsoft.com/office/drawing/2014/main" id="{1C41F135-FD65-844D-BBF7-E86B1AEB7383}"/>
              </a:ext>
            </a:extLst>
          </p:cNvPr>
          <p:cNvSpPr txBox="1"/>
          <p:nvPr/>
        </p:nvSpPr>
        <p:spPr>
          <a:xfrm>
            <a:off x="2932727" y="6547185"/>
            <a:ext cx="9272336" cy="387780"/>
          </a:xfrm>
          <a:prstGeom prst="rect">
            <a:avLst/>
          </a:prstGeom>
          <a:noFill/>
        </p:spPr>
        <p:txBody>
          <a:bodyPr wrap="square" lIns="109710" tIns="54855" rIns="109710" bIns="54855" rtlCol="0">
            <a:spAutoFit/>
          </a:bodyPr>
          <a:lstStyle/>
          <a:p>
            <a:pPr algn="ctr"/>
            <a:r>
              <a:rPr lang="es-CR" b="1" dirty="0">
                <a:solidFill>
                  <a:schemeClr val="accent1"/>
                </a:solidFill>
                <a:latin typeface="212 Orion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FUENTE: Escuela de Estadística. Universidad de Costa Rica Encuesta de Actualidades. 2015.</a:t>
            </a:r>
            <a:endParaRPr lang="en-US" dirty="0">
              <a:solidFill>
                <a:schemeClr val="accent1"/>
              </a:solidFill>
              <a:latin typeface="212 Orion Sans" pitchFamily="2" charset="0"/>
              <a:ea typeface="Lato" pitchFamily="34" charset="0"/>
              <a:cs typeface="Lato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9802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uadroTexto 17">
            <a:extLst>
              <a:ext uri="{FF2B5EF4-FFF2-40B4-BE49-F238E27FC236}">
                <a16:creationId xmlns:a16="http://schemas.microsoft.com/office/drawing/2014/main" id="{01AC0520-F855-E04D-A5DE-E30F14838371}"/>
              </a:ext>
            </a:extLst>
          </p:cNvPr>
          <p:cNvSpPr txBox="1"/>
          <p:nvPr/>
        </p:nvSpPr>
        <p:spPr>
          <a:xfrm>
            <a:off x="0" y="127468"/>
            <a:ext cx="1219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R" sz="2800" dirty="0">
                <a:solidFill>
                  <a:schemeClr val="accent1"/>
                </a:solidFill>
                <a:latin typeface="HAPPY DOODLE" pitchFamily="2" charset="0"/>
              </a:rPr>
              <a:t>SENTIMIENTO EXPERIMENTADO POR QUIENES ENFRENTARON ACOSO SEXUAL CALLEJERO EN LOS ÚLTIMOS 12 MESES POR SEXO</a:t>
            </a: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7962E666-B4F8-FF45-A969-DAC82D425113}"/>
              </a:ext>
            </a:extLst>
          </p:cNvPr>
          <p:cNvGraphicFramePr/>
          <p:nvPr/>
        </p:nvGraphicFramePr>
        <p:xfrm>
          <a:off x="287866" y="589133"/>
          <a:ext cx="10989734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1" name="TextBox 129">
            <a:extLst>
              <a:ext uri="{FF2B5EF4-FFF2-40B4-BE49-F238E27FC236}">
                <a16:creationId xmlns:a16="http://schemas.microsoft.com/office/drawing/2014/main" id="{97FEFF32-694F-3247-8AA0-6D73ED97FA2C}"/>
              </a:ext>
            </a:extLst>
          </p:cNvPr>
          <p:cNvSpPr txBox="1"/>
          <p:nvPr/>
        </p:nvSpPr>
        <p:spPr>
          <a:xfrm>
            <a:off x="3028188" y="6342751"/>
            <a:ext cx="9272336" cy="387780"/>
          </a:xfrm>
          <a:prstGeom prst="rect">
            <a:avLst/>
          </a:prstGeom>
          <a:noFill/>
        </p:spPr>
        <p:txBody>
          <a:bodyPr wrap="square" lIns="109710" tIns="54855" rIns="109710" bIns="54855" rtlCol="0">
            <a:spAutoFit/>
          </a:bodyPr>
          <a:lstStyle/>
          <a:p>
            <a:pPr algn="ctr"/>
            <a:r>
              <a:rPr lang="es-CR" b="1" dirty="0">
                <a:solidFill>
                  <a:schemeClr val="accent1"/>
                </a:solidFill>
                <a:latin typeface="212 Orion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FUENTE: Escuela de Estadística. Universidad de Costa Rica Encuesta de Actualidades. 2015.</a:t>
            </a:r>
            <a:endParaRPr lang="en-US" dirty="0">
              <a:solidFill>
                <a:schemeClr val="accent1"/>
              </a:solidFill>
              <a:latin typeface="212 Orion Sans" pitchFamily="2" charset="0"/>
              <a:ea typeface="Lato" pitchFamily="34" charset="0"/>
              <a:cs typeface="Lato" pitchFamily="34" charset="0"/>
            </a:endParaRPr>
          </a:p>
        </p:txBody>
      </p:sp>
      <p:sp>
        <p:nvSpPr>
          <p:cNvPr id="8" name="Freeform 142">
            <a:extLst>
              <a:ext uri="{FF2B5EF4-FFF2-40B4-BE49-F238E27FC236}">
                <a16:creationId xmlns:a16="http://schemas.microsoft.com/office/drawing/2014/main" id="{DBC6CC93-70A1-8244-B255-3B342DDC1BC8}"/>
              </a:ext>
            </a:extLst>
          </p:cNvPr>
          <p:cNvSpPr>
            <a:spLocks/>
          </p:cNvSpPr>
          <p:nvPr/>
        </p:nvSpPr>
        <p:spPr bwMode="auto">
          <a:xfrm rot="10800000">
            <a:off x="4860723" y="875412"/>
            <a:ext cx="597327" cy="523219"/>
          </a:xfrm>
          <a:custGeom>
            <a:avLst/>
            <a:gdLst>
              <a:gd name="T0" fmla="*/ 2147483646 w 64"/>
              <a:gd name="T1" fmla="*/ 2147483646 h 57"/>
              <a:gd name="T2" fmla="*/ 2147483646 w 64"/>
              <a:gd name="T3" fmla="*/ 2147483646 h 57"/>
              <a:gd name="T4" fmla="*/ 2147483646 w 64"/>
              <a:gd name="T5" fmla="*/ 2147483646 h 57"/>
              <a:gd name="T6" fmla="*/ 2147483646 w 64"/>
              <a:gd name="T7" fmla="*/ 2147483646 h 57"/>
              <a:gd name="T8" fmla="*/ 2147483646 w 64"/>
              <a:gd name="T9" fmla="*/ 2147483646 h 57"/>
              <a:gd name="T10" fmla="*/ 2147483646 w 64"/>
              <a:gd name="T11" fmla="*/ 2147483646 h 57"/>
              <a:gd name="T12" fmla="*/ 2147483646 w 64"/>
              <a:gd name="T13" fmla="*/ 2147483646 h 57"/>
              <a:gd name="T14" fmla="*/ 2147483646 w 64"/>
              <a:gd name="T15" fmla="*/ 2147483646 h 57"/>
              <a:gd name="T16" fmla="*/ 2147483646 w 64"/>
              <a:gd name="T17" fmla="*/ 2147483646 h 57"/>
              <a:gd name="T18" fmla="*/ 2147483646 w 64"/>
              <a:gd name="T19" fmla="*/ 2147483646 h 57"/>
              <a:gd name="T20" fmla="*/ 2147483646 w 64"/>
              <a:gd name="T21" fmla="*/ 2147483646 h 57"/>
              <a:gd name="T22" fmla="*/ 2147483646 w 64"/>
              <a:gd name="T23" fmla="*/ 2147483646 h 57"/>
              <a:gd name="T24" fmla="*/ 0 w 64"/>
              <a:gd name="T25" fmla="*/ 2147483646 h 57"/>
              <a:gd name="T26" fmla="*/ 2147483646 w 64"/>
              <a:gd name="T27" fmla="*/ 2147483646 h 57"/>
              <a:gd name="T28" fmla="*/ 2147483646 w 64"/>
              <a:gd name="T29" fmla="*/ 2147483646 h 57"/>
              <a:gd name="T30" fmla="*/ 2147483646 w 64"/>
              <a:gd name="T31" fmla="*/ 2147483646 h 57"/>
              <a:gd name="T32" fmla="*/ 2147483646 w 64"/>
              <a:gd name="T33" fmla="*/ 2147483646 h 57"/>
              <a:gd name="T34" fmla="*/ 2147483646 w 64"/>
              <a:gd name="T35" fmla="*/ 0 h 57"/>
              <a:gd name="T36" fmla="*/ 2147483646 w 64"/>
              <a:gd name="T37" fmla="*/ 0 h 57"/>
              <a:gd name="T38" fmla="*/ 2147483646 w 64"/>
              <a:gd name="T39" fmla="*/ 2147483646 h 57"/>
              <a:gd name="T40" fmla="*/ 2147483646 w 64"/>
              <a:gd name="T41" fmla="*/ 2147483646 h 57"/>
              <a:gd name="T42" fmla="*/ 2147483646 w 64"/>
              <a:gd name="T43" fmla="*/ 2147483646 h 57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64" h="57">
                <a:moveTo>
                  <a:pt x="63" y="22"/>
                </a:moveTo>
                <a:cubicBezTo>
                  <a:pt x="45" y="40"/>
                  <a:pt x="45" y="40"/>
                  <a:pt x="45" y="40"/>
                </a:cubicBezTo>
                <a:cubicBezTo>
                  <a:pt x="44" y="41"/>
                  <a:pt x="44" y="41"/>
                  <a:pt x="43" y="41"/>
                </a:cubicBezTo>
                <a:cubicBezTo>
                  <a:pt x="42" y="41"/>
                  <a:pt x="41" y="40"/>
                  <a:pt x="41" y="38"/>
                </a:cubicBezTo>
                <a:cubicBezTo>
                  <a:pt x="41" y="29"/>
                  <a:pt x="41" y="29"/>
                  <a:pt x="41" y="29"/>
                </a:cubicBezTo>
                <a:cubicBezTo>
                  <a:pt x="33" y="29"/>
                  <a:pt x="33" y="29"/>
                  <a:pt x="33" y="29"/>
                </a:cubicBezTo>
                <a:cubicBezTo>
                  <a:pt x="18" y="29"/>
                  <a:pt x="7" y="32"/>
                  <a:pt x="7" y="49"/>
                </a:cubicBezTo>
                <a:cubicBezTo>
                  <a:pt x="7" y="51"/>
                  <a:pt x="7" y="52"/>
                  <a:pt x="8" y="54"/>
                </a:cubicBezTo>
                <a:cubicBezTo>
                  <a:pt x="8" y="54"/>
                  <a:pt x="8" y="55"/>
                  <a:pt x="8" y="56"/>
                </a:cubicBezTo>
                <a:cubicBezTo>
                  <a:pt x="8" y="56"/>
                  <a:pt x="7" y="57"/>
                  <a:pt x="7" y="57"/>
                </a:cubicBezTo>
                <a:cubicBezTo>
                  <a:pt x="6" y="57"/>
                  <a:pt x="6" y="57"/>
                  <a:pt x="6" y="56"/>
                </a:cubicBezTo>
                <a:cubicBezTo>
                  <a:pt x="5" y="55"/>
                  <a:pt x="5" y="54"/>
                  <a:pt x="4" y="53"/>
                </a:cubicBezTo>
                <a:cubicBezTo>
                  <a:pt x="2" y="49"/>
                  <a:pt x="0" y="42"/>
                  <a:pt x="0" y="37"/>
                </a:cubicBezTo>
                <a:cubicBezTo>
                  <a:pt x="0" y="33"/>
                  <a:pt x="0" y="29"/>
                  <a:pt x="2" y="25"/>
                </a:cubicBezTo>
                <a:cubicBezTo>
                  <a:pt x="7" y="13"/>
                  <a:pt x="21" y="11"/>
                  <a:pt x="33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1"/>
                  <a:pt x="42" y="0"/>
                  <a:pt x="43" y="0"/>
                </a:cubicBezTo>
                <a:cubicBezTo>
                  <a:pt x="44" y="0"/>
                  <a:pt x="44" y="0"/>
                  <a:pt x="45" y="0"/>
                </a:cubicBezTo>
                <a:cubicBezTo>
                  <a:pt x="63" y="19"/>
                  <a:pt x="63" y="19"/>
                  <a:pt x="63" y="19"/>
                </a:cubicBezTo>
                <a:cubicBezTo>
                  <a:pt x="63" y="19"/>
                  <a:pt x="64" y="20"/>
                  <a:pt x="64" y="20"/>
                </a:cubicBezTo>
                <a:cubicBezTo>
                  <a:pt x="64" y="21"/>
                  <a:pt x="63" y="21"/>
                  <a:pt x="63" y="22"/>
                </a:cubicBezTo>
                <a:close/>
              </a:path>
            </a:pathLst>
          </a:custGeom>
          <a:solidFill>
            <a:srgbClr val="2CDBCB"/>
          </a:solidFill>
          <a:ln>
            <a:noFill/>
          </a:ln>
        </p:spPr>
        <p:txBody>
          <a:bodyPr/>
          <a:lstStyle/>
          <a:p>
            <a:endParaRPr lang="th-TH"/>
          </a:p>
        </p:txBody>
      </p:sp>
      <p:sp>
        <p:nvSpPr>
          <p:cNvPr id="9" name="Freeform 142">
            <a:extLst>
              <a:ext uri="{FF2B5EF4-FFF2-40B4-BE49-F238E27FC236}">
                <a16:creationId xmlns:a16="http://schemas.microsoft.com/office/drawing/2014/main" id="{90A6002F-57CC-214E-BF07-6B59E7DF0417}"/>
              </a:ext>
            </a:extLst>
          </p:cNvPr>
          <p:cNvSpPr>
            <a:spLocks/>
          </p:cNvSpPr>
          <p:nvPr/>
        </p:nvSpPr>
        <p:spPr bwMode="auto">
          <a:xfrm rot="10800000">
            <a:off x="7798904" y="3429000"/>
            <a:ext cx="597327" cy="523219"/>
          </a:xfrm>
          <a:custGeom>
            <a:avLst/>
            <a:gdLst>
              <a:gd name="T0" fmla="*/ 2147483646 w 64"/>
              <a:gd name="T1" fmla="*/ 2147483646 h 57"/>
              <a:gd name="T2" fmla="*/ 2147483646 w 64"/>
              <a:gd name="T3" fmla="*/ 2147483646 h 57"/>
              <a:gd name="T4" fmla="*/ 2147483646 w 64"/>
              <a:gd name="T5" fmla="*/ 2147483646 h 57"/>
              <a:gd name="T6" fmla="*/ 2147483646 w 64"/>
              <a:gd name="T7" fmla="*/ 2147483646 h 57"/>
              <a:gd name="T8" fmla="*/ 2147483646 w 64"/>
              <a:gd name="T9" fmla="*/ 2147483646 h 57"/>
              <a:gd name="T10" fmla="*/ 2147483646 w 64"/>
              <a:gd name="T11" fmla="*/ 2147483646 h 57"/>
              <a:gd name="T12" fmla="*/ 2147483646 w 64"/>
              <a:gd name="T13" fmla="*/ 2147483646 h 57"/>
              <a:gd name="T14" fmla="*/ 2147483646 w 64"/>
              <a:gd name="T15" fmla="*/ 2147483646 h 57"/>
              <a:gd name="T16" fmla="*/ 2147483646 w 64"/>
              <a:gd name="T17" fmla="*/ 2147483646 h 57"/>
              <a:gd name="T18" fmla="*/ 2147483646 w 64"/>
              <a:gd name="T19" fmla="*/ 2147483646 h 57"/>
              <a:gd name="T20" fmla="*/ 2147483646 w 64"/>
              <a:gd name="T21" fmla="*/ 2147483646 h 57"/>
              <a:gd name="T22" fmla="*/ 2147483646 w 64"/>
              <a:gd name="T23" fmla="*/ 2147483646 h 57"/>
              <a:gd name="T24" fmla="*/ 0 w 64"/>
              <a:gd name="T25" fmla="*/ 2147483646 h 57"/>
              <a:gd name="T26" fmla="*/ 2147483646 w 64"/>
              <a:gd name="T27" fmla="*/ 2147483646 h 57"/>
              <a:gd name="T28" fmla="*/ 2147483646 w 64"/>
              <a:gd name="T29" fmla="*/ 2147483646 h 57"/>
              <a:gd name="T30" fmla="*/ 2147483646 w 64"/>
              <a:gd name="T31" fmla="*/ 2147483646 h 57"/>
              <a:gd name="T32" fmla="*/ 2147483646 w 64"/>
              <a:gd name="T33" fmla="*/ 2147483646 h 57"/>
              <a:gd name="T34" fmla="*/ 2147483646 w 64"/>
              <a:gd name="T35" fmla="*/ 0 h 57"/>
              <a:gd name="T36" fmla="*/ 2147483646 w 64"/>
              <a:gd name="T37" fmla="*/ 0 h 57"/>
              <a:gd name="T38" fmla="*/ 2147483646 w 64"/>
              <a:gd name="T39" fmla="*/ 2147483646 h 57"/>
              <a:gd name="T40" fmla="*/ 2147483646 w 64"/>
              <a:gd name="T41" fmla="*/ 2147483646 h 57"/>
              <a:gd name="T42" fmla="*/ 2147483646 w 64"/>
              <a:gd name="T43" fmla="*/ 2147483646 h 57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64" h="57">
                <a:moveTo>
                  <a:pt x="63" y="22"/>
                </a:moveTo>
                <a:cubicBezTo>
                  <a:pt x="45" y="40"/>
                  <a:pt x="45" y="40"/>
                  <a:pt x="45" y="40"/>
                </a:cubicBezTo>
                <a:cubicBezTo>
                  <a:pt x="44" y="41"/>
                  <a:pt x="44" y="41"/>
                  <a:pt x="43" y="41"/>
                </a:cubicBezTo>
                <a:cubicBezTo>
                  <a:pt x="42" y="41"/>
                  <a:pt x="41" y="40"/>
                  <a:pt x="41" y="38"/>
                </a:cubicBezTo>
                <a:cubicBezTo>
                  <a:pt x="41" y="29"/>
                  <a:pt x="41" y="29"/>
                  <a:pt x="41" y="29"/>
                </a:cubicBezTo>
                <a:cubicBezTo>
                  <a:pt x="33" y="29"/>
                  <a:pt x="33" y="29"/>
                  <a:pt x="33" y="29"/>
                </a:cubicBezTo>
                <a:cubicBezTo>
                  <a:pt x="18" y="29"/>
                  <a:pt x="7" y="32"/>
                  <a:pt x="7" y="49"/>
                </a:cubicBezTo>
                <a:cubicBezTo>
                  <a:pt x="7" y="51"/>
                  <a:pt x="7" y="52"/>
                  <a:pt x="8" y="54"/>
                </a:cubicBezTo>
                <a:cubicBezTo>
                  <a:pt x="8" y="54"/>
                  <a:pt x="8" y="55"/>
                  <a:pt x="8" y="56"/>
                </a:cubicBezTo>
                <a:cubicBezTo>
                  <a:pt x="8" y="56"/>
                  <a:pt x="7" y="57"/>
                  <a:pt x="7" y="57"/>
                </a:cubicBezTo>
                <a:cubicBezTo>
                  <a:pt x="6" y="57"/>
                  <a:pt x="6" y="57"/>
                  <a:pt x="6" y="56"/>
                </a:cubicBezTo>
                <a:cubicBezTo>
                  <a:pt x="5" y="55"/>
                  <a:pt x="5" y="54"/>
                  <a:pt x="4" y="53"/>
                </a:cubicBezTo>
                <a:cubicBezTo>
                  <a:pt x="2" y="49"/>
                  <a:pt x="0" y="42"/>
                  <a:pt x="0" y="37"/>
                </a:cubicBezTo>
                <a:cubicBezTo>
                  <a:pt x="0" y="33"/>
                  <a:pt x="0" y="29"/>
                  <a:pt x="2" y="25"/>
                </a:cubicBezTo>
                <a:cubicBezTo>
                  <a:pt x="7" y="13"/>
                  <a:pt x="21" y="11"/>
                  <a:pt x="33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1"/>
                  <a:pt x="42" y="0"/>
                  <a:pt x="43" y="0"/>
                </a:cubicBezTo>
                <a:cubicBezTo>
                  <a:pt x="44" y="0"/>
                  <a:pt x="44" y="0"/>
                  <a:pt x="45" y="0"/>
                </a:cubicBezTo>
                <a:cubicBezTo>
                  <a:pt x="63" y="19"/>
                  <a:pt x="63" y="19"/>
                  <a:pt x="63" y="19"/>
                </a:cubicBezTo>
                <a:cubicBezTo>
                  <a:pt x="63" y="19"/>
                  <a:pt x="64" y="20"/>
                  <a:pt x="64" y="20"/>
                </a:cubicBezTo>
                <a:cubicBezTo>
                  <a:pt x="64" y="21"/>
                  <a:pt x="63" y="21"/>
                  <a:pt x="63" y="22"/>
                </a:cubicBezTo>
                <a:close/>
              </a:path>
            </a:pathLst>
          </a:custGeom>
          <a:solidFill>
            <a:srgbClr val="2CDBCB"/>
          </a:solidFill>
          <a:ln>
            <a:noFill/>
          </a:ln>
        </p:spPr>
        <p:txBody>
          <a:bodyPr/>
          <a:lstStyle/>
          <a:p>
            <a:endParaRPr lang="th-TH"/>
          </a:p>
        </p:txBody>
      </p:sp>
      <p:sp>
        <p:nvSpPr>
          <p:cNvPr id="10" name="Freeform 142">
            <a:extLst>
              <a:ext uri="{FF2B5EF4-FFF2-40B4-BE49-F238E27FC236}">
                <a16:creationId xmlns:a16="http://schemas.microsoft.com/office/drawing/2014/main" id="{EEA42E95-B485-404C-B19E-73DF13D52FB2}"/>
              </a:ext>
            </a:extLst>
          </p:cNvPr>
          <p:cNvSpPr>
            <a:spLocks/>
          </p:cNvSpPr>
          <p:nvPr/>
        </p:nvSpPr>
        <p:spPr bwMode="auto">
          <a:xfrm rot="10800000">
            <a:off x="7664357" y="4718400"/>
            <a:ext cx="597327" cy="523219"/>
          </a:xfrm>
          <a:custGeom>
            <a:avLst/>
            <a:gdLst>
              <a:gd name="T0" fmla="*/ 2147483646 w 64"/>
              <a:gd name="T1" fmla="*/ 2147483646 h 57"/>
              <a:gd name="T2" fmla="*/ 2147483646 w 64"/>
              <a:gd name="T3" fmla="*/ 2147483646 h 57"/>
              <a:gd name="T4" fmla="*/ 2147483646 w 64"/>
              <a:gd name="T5" fmla="*/ 2147483646 h 57"/>
              <a:gd name="T6" fmla="*/ 2147483646 w 64"/>
              <a:gd name="T7" fmla="*/ 2147483646 h 57"/>
              <a:gd name="T8" fmla="*/ 2147483646 w 64"/>
              <a:gd name="T9" fmla="*/ 2147483646 h 57"/>
              <a:gd name="T10" fmla="*/ 2147483646 w 64"/>
              <a:gd name="T11" fmla="*/ 2147483646 h 57"/>
              <a:gd name="T12" fmla="*/ 2147483646 w 64"/>
              <a:gd name="T13" fmla="*/ 2147483646 h 57"/>
              <a:gd name="T14" fmla="*/ 2147483646 w 64"/>
              <a:gd name="T15" fmla="*/ 2147483646 h 57"/>
              <a:gd name="T16" fmla="*/ 2147483646 w 64"/>
              <a:gd name="T17" fmla="*/ 2147483646 h 57"/>
              <a:gd name="T18" fmla="*/ 2147483646 w 64"/>
              <a:gd name="T19" fmla="*/ 2147483646 h 57"/>
              <a:gd name="T20" fmla="*/ 2147483646 w 64"/>
              <a:gd name="T21" fmla="*/ 2147483646 h 57"/>
              <a:gd name="T22" fmla="*/ 2147483646 w 64"/>
              <a:gd name="T23" fmla="*/ 2147483646 h 57"/>
              <a:gd name="T24" fmla="*/ 0 w 64"/>
              <a:gd name="T25" fmla="*/ 2147483646 h 57"/>
              <a:gd name="T26" fmla="*/ 2147483646 w 64"/>
              <a:gd name="T27" fmla="*/ 2147483646 h 57"/>
              <a:gd name="T28" fmla="*/ 2147483646 w 64"/>
              <a:gd name="T29" fmla="*/ 2147483646 h 57"/>
              <a:gd name="T30" fmla="*/ 2147483646 w 64"/>
              <a:gd name="T31" fmla="*/ 2147483646 h 57"/>
              <a:gd name="T32" fmla="*/ 2147483646 w 64"/>
              <a:gd name="T33" fmla="*/ 2147483646 h 57"/>
              <a:gd name="T34" fmla="*/ 2147483646 w 64"/>
              <a:gd name="T35" fmla="*/ 0 h 57"/>
              <a:gd name="T36" fmla="*/ 2147483646 w 64"/>
              <a:gd name="T37" fmla="*/ 0 h 57"/>
              <a:gd name="T38" fmla="*/ 2147483646 w 64"/>
              <a:gd name="T39" fmla="*/ 2147483646 h 57"/>
              <a:gd name="T40" fmla="*/ 2147483646 w 64"/>
              <a:gd name="T41" fmla="*/ 2147483646 h 57"/>
              <a:gd name="T42" fmla="*/ 2147483646 w 64"/>
              <a:gd name="T43" fmla="*/ 2147483646 h 57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64" h="57">
                <a:moveTo>
                  <a:pt x="63" y="22"/>
                </a:moveTo>
                <a:cubicBezTo>
                  <a:pt x="45" y="40"/>
                  <a:pt x="45" y="40"/>
                  <a:pt x="45" y="40"/>
                </a:cubicBezTo>
                <a:cubicBezTo>
                  <a:pt x="44" y="41"/>
                  <a:pt x="44" y="41"/>
                  <a:pt x="43" y="41"/>
                </a:cubicBezTo>
                <a:cubicBezTo>
                  <a:pt x="42" y="41"/>
                  <a:pt x="41" y="40"/>
                  <a:pt x="41" y="38"/>
                </a:cubicBezTo>
                <a:cubicBezTo>
                  <a:pt x="41" y="29"/>
                  <a:pt x="41" y="29"/>
                  <a:pt x="41" y="29"/>
                </a:cubicBezTo>
                <a:cubicBezTo>
                  <a:pt x="33" y="29"/>
                  <a:pt x="33" y="29"/>
                  <a:pt x="33" y="29"/>
                </a:cubicBezTo>
                <a:cubicBezTo>
                  <a:pt x="18" y="29"/>
                  <a:pt x="7" y="32"/>
                  <a:pt x="7" y="49"/>
                </a:cubicBezTo>
                <a:cubicBezTo>
                  <a:pt x="7" y="51"/>
                  <a:pt x="7" y="52"/>
                  <a:pt x="8" y="54"/>
                </a:cubicBezTo>
                <a:cubicBezTo>
                  <a:pt x="8" y="54"/>
                  <a:pt x="8" y="55"/>
                  <a:pt x="8" y="56"/>
                </a:cubicBezTo>
                <a:cubicBezTo>
                  <a:pt x="8" y="56"/>
                  <a:pt x="7" y="57"/>
                  <a:pt x="7" y="57"/>
                </a:cubicBezTo>
                <a:cubicBezTo>
                  <a:pt x="6" y="57"/>
                  <a:pt x="6" y="57"/>
                  <a:pt x="6" y="56"/>
                </a:cubicBezTo>
                <a:cubicBezTo>
                  <a:pt x="5" y="55"/>
                  <a:pt x="5" y="54"/>
                  <a:pt x="4" y="53"/>
                </a:cubicBezTo>
                <a:cubicBezTo>
                  <a:pt x="2" y="49"/>
                  <a:pt x="0" y="42"/>
                  <a:pt x="0" y="37"/>
                </a:cubicBezTo>
                <a:cubicBezTo>
                  <a:pt x="0" y="33"/>
                  <a:pt x="0" y="29"/>
                  <a:pt x="2" y="25"/>
                </a:cubicBezTo>
                <a:cubicBezTo>
                  <a:pt x="7" y="13"/>
                  <a:pt x="21" y="11"/>
                  <a:pt x="33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1"/>
                  <a:pt x="42" y="0"/>
                  <a:pt x="43" y="0"/>
                </a:cubicBezTo>
                <a:cubicBezTo>
                  <a:pt x="44" y="0"/>
                  <a:pt x="44" y="0"/>
                  <a:pt x="45" y="0"/>
                </a:cubicBezTo>
                <a:cubicBezTo>
                  <a:pt x="63" y="19"/>
                  <a:pt x="63" y="19"/>
                  <a:pt x="63" y="19"/>
                </a:cubicBezTo>
                <a:cubicBezTo>
                  <a:pt x="63" y="19"/>
                  <a:pt x="64" y="20"/>
                  <a:pt x="64" y="20"/>
                </a:cubicBezTo>
                <a:cubicBezTo>
                  <a:pt x="64" y="21"/>
                  <a:pt x="63" y="21"/>
                  <a:pt x="63" y="22"/>
                </a:cubicBezTo>
                <a:close/>
              </a:path>
            </a:pathLst>
          </a:custGeom>
          <a:solidFill>
            <a:srgbClr val="2CDBCB"/>
          </a:solidFill>
          <a:ln>
            <a:noFill/>
          </a:ln>
        </p:spPr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923839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uadroTexto 17">
            <a:extLst>
              <a:ext uri="{FF2B5EF4-FFF2-40B4-BE49-F238E27FC236}">
                <a16:creationId xmlns:a16="http://schemas.microsoft.com/office/drawing/2014/main" id="{01AC0520-F855-E04D-A5DE-E30F14838371}"/>
              </a:ext>
            </a:extLst>
          </p:cNvPr>
          <p:cNvSpPr txBox="1"/>
          <p:nvPr/>
        </p:nvSpPr>
        <p:spPr>
          <a:xfrm>
            <a:off x="0" y="65913"/>
            <a:ext cx="12192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R" sz="2400" dirty="0">
                <a:solidFill>
                  <a:schemeClr val="accent1"/>
                </a:solidFill>
                <a:latin typeface="Bigger Lemons" panose="02000500000000000000" pitchFamily="2" charset="77"/>
              </a:rPr>
              <a:t>PORCENTAJE QUE REALIZÓ CAMBIOS EN SU VIDA PARA EVITAR ACOSO SEXUAL CALLEJERO SEGÚN TIPO DE CAMBIO POR SEXO</a:t>
            </a:r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id="{7962E666-B4F8-FF45-A969-DAC82D42511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51361774"/>
              </p:ext>
            </p:extLst>
          </p:nvPr>
        </p:nvGraphicFramePr>
        <p:xfrm>
          <a:off x="287866" y="922146"/>
          <a:ext cx="10989734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129">
            <a:extLst>
              <a:ext uri="{FF2B5EF4-FFF2-40B4-BE49-F238E27FC236}">
                <a16:creationId xmlns:a16="http://schemas.microsoft.com/office/drawing/2014/main" id="{350092B7-3E5C-9A43-9BA1-4A68307CEBB6}"/>
              </a:ext>
            </a:extLst>
          </p:cNvPr>
          <p:cNvSpPr txBox="1"/>
          <p:nvPr/>
        </p:nvSpPr>
        <p:spPr>
          <a:xfrm>
            <a:off x="2919664" y="6340813"/>
            <a:ext cx="9272336" cy="387780"/>
          </a:xfrm>
          <a:prstGeom prst="rect">
            <a:avLst/>
          </a:prstGeom>
          <a:noFill/>
        </p:spPr>
        <p:txBody>
          <a:bodyPr wrap="square" lIns="109710" tIns="54855" rIns="109710" bIns="54855" rtlCol="0">
            <a:spAutoFit/>
          </a:bodyPr>
          <a:lstStyle/>
          <a:p>
            <a:pPr algn="ctr"/>
            <a:r>
              <a:rPr lang="es-CR" b="1" dirty="0">
                <a:solidFill>
                  <a:schemeClr val="accent1"/>
                </a:solidFill>
                <a:latin typeface="212 Orion Sans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FUENTE: Escuela de Estadística. Universidad de Costa Rica Encuesta de Actualidades. 2015.</a:t>
            </a:r>
            <a:endParaRPr lang="en-US" dirty="0">
              <a:solidFill>
                <a:schemeClr val="accent1"/>
              </a:solidFill>
              <a:latin typeface="212 Orion Sans" pitchFamily="2" charset="0"/>
              <a:ea typeface="Lato" pitchFamily="34" charset="0"/>
              <a:cs typeface="Lato" pitchFamily="34" charset="0"/>
            </a:endParaRPr>
          </a:p>
        </p:txBody>
      </p:sp>
      <p:sp>
        <p:nvSpPr>
          <p:cNvPr id="11" name="Freeform 142">
            <a:extLst>
              <a:ext uri="{FF2B5EF4-FFF2-40B4-BE49-F238E27FC236}">
                <a16:creationId xmlns:a16="http://schemas.microsoft.com/office/drawing/2014/main" id="{8F8927B2-D19C-DD4E-9A4D-067245A4EC0F}"/>
              </a:ext>
            </a:extLst>
          </p:cNvPr>
          <p:cNvSpPr>
            <a:spLocks/>
          </p:cNvSpPr>
          <p:nvPr/>
        </p:nvSpPr>
        <p:spPr bwMode="auto">
          <a:xfrm rot="10800000">
            <a:off x="10002349" y="4606526"/>
            <a:ext cx="597327" cy="523219"/>
          </a:xfrm>
          <a:custGeom>
            <a:avLst/>
            <a:gdLst>
              <a:gd name="T0" fmla="*/ 2147483646 w 64"/>
              <a:gd name="T1" fmla="*/ 2147483646 h 57"/>
              <a:gd name="T2" fmla="*/ 2147483646 w 64"/>
              <a:gd name="T3" fmla="*/ 2147483646 h 57"/>
              <a:gd name="T4" fmla="*/ 2147483646 w 64"/>
              <a:gd name="T5" fmla="*/ 2147483646 h 57"/>
              <a:gd name="T6" fmla="*/ 2147483646 w 64"/>
              <a:gd name="T7" fmla="*/ 2147483646 h 57"/>
              <a:gd name="T8" fmla="*/ 2147483646 w 64"/>
              <a:gd name="T9" fmla="*/ 2147483646 h 57"/>
              <a:gd name="T10" fmla="*/ 2147483646 w 64"/>
              <a:gd name="T11" fmla="*/ 2147483646 h 57"/>
              <a:gd name="T12" fmla="*/ 2147483646 w 64"/>
              <a:gd name="T13" fmla="*/ 2147483646 h 57"/>
              <a:gd name="T14" fmla="*/ 2147483646 w 64"/>
              <a:gd name="T15" fmla="*/ 2147483646 h 57"/>
              <a:gd name="T16" fmla="*/ 2147483646 w 64"/>
              <a:gd name="T17" fmla="*/ 2147483646 h 57"/>
              <a:gd name="T18" fmla="*/ 2147483646 w 64"/>
              <a:gd name="T19" fmla="*/ 2147483646 h 57"/>
              <a:gd name="T20" fmla="*/ 2147483646 w 64"/>
              <a:gd name="T21" fmla="*/ 2147483646 h 57"/>
              <a:gd name="T22" fmla="*/ 2147483646 w 64"/>
              <a:gd name="T23" fmla="*/ 2147483646 h 57"/>
              <a:gd name="T24" fmla="*/ 0 w 64"/>
              <a:gd name="T25" fmla="*/ 2147483646 h 57"/>
              <a:gd name="T26" fmla="*/ 2147483646 w 64"/>
              <a:gd name="T27" fmla="*/ 2147483646 h 57"/>
              <a:gd name="T28" fmla="*/ 2147483646 w 64"/>
              <a:gd name="T29" fmla="*/ 2147483646 h 57"/>
              <a:gd name="T30" fmla="*/ 2147483646 w 64"/>
              <a:gd name="T31" fmla="*/ 2147483646 h 57"/>
              <a:gd name="T32" fmla="*/ 2147483646 w 64"/>
              <a:gd name="T33" fmla="*/ 2147483646 h 57"/>
              <a:gd name="T34" fmla="*/ 2147483646 w 64"/>
              <a:gd name="T35" fmla="*/ 0 h 57"/>
              <a:gd name="T36" fmla="*/ 2147483646 w 64"/>
              <a:gd name="T37" fmla="*/ 0 h 57"/>
              <a:gd name="T38" fmla="*/ 2147483646 w 64"/>
              <a:gd name="T39" fmla="*/ 2147483646 h 57"/>
              <a:gd name="T40" fmla="*/ 2147483646 w 64"/>
              <a:gd name="T41" fmla="*/ 2147483646 h 57"/>
              <a:gd name="T42" fmla="*/ 2147483646 w 64"/>
              <a:gd name="T43" fmla="*/ 2147483646 h 57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64" h="57">
                <a:moveTo>
                  <a:pt x="63" y="22"/>
                </a:moveTo>
                <a:cubicBezTo>
                  <a:pt x="45" y="40"/>
                  <a:pt x="45" y="40"/>
                  <a:pt x="45" y="40"/>
                </a:cubicBezTo>
                <a:cubicBezTo>
                  <a:pt x="44" y="41"/>
                  <a:pt x="44" y="41"/>
                  <a:pt x="43" y="41"/>
                </a:cubicBezTo>
                <a:cubicBezTo>
                  <a:pt x="42" y="41"/>
                  <a:pt x="41" y="40"/>
                  <a:pt x="41" y="38"/>
                </a:cubicBezTo>
                <a:cubicBezTo>
                  <a:pt x="41" y="29"/>
                  <a:pt x="41" y="29"/>
                  <a:pt x="41" y="29"/>
                </a:cubicBezTo>
                <a:cubicBezTo>
                  <a:pt x="33" y="29"/>
                  <a:pt x="33" y="29"/>
                  <a:pt x="33" y="29"/>
                </a:cubicBezTo>
                <a:cubicBezTo>
                  <a:pt x="18" y="29"/>
                  <a:pt x="7" y="32"/>
                  <a:pt x="7" y="49"/>
                </a:cubicBezTo>
                <a:cubicBezTo>
                  <a:pt x="7" y="51"/>
                  <a:pt x="7" y="52"/>
                  <a:pt x="8" y="54"/>
                </a:cubicBezTo>
                <a:cubicBezTo>
                  <a:pt x="8" y="54"/>
                  <a:pt x="8" y="55"/>
                  <a:pt x="8" y="56"/>
                </a:cubicBezTo>
                <a:cubicBezTo>
                  <a:pt x="8" y="56"/>
                  <a:pt x="7" y="57"/>
                  <a:pt x="7" y="57"/>
                </a:cubicBezTo>
                <a:cubicBezTo>
                  <a:pt x="6" y="57"/>
                  <a:pt x="6" y="57"/>
                  <a:pt x="6" y="56"/>
                </a:cubicBezTo>
                <a:cubicBezTo>
                  <a:pt x="5" y="55"/>
                  <a:pt x="5" y="54"/>
                  <a:pt x="4" y="53"/>
                </a:cubicBezTo>
                <a:cubicBezTo>
                  <a:pt x="2" y="49"/>
                  <a:pt x="0" y="42"/>
                  <a:pt x="0" y="37"/>
                </a:cubicBezTo>
                <a:cubicBezTo>
                  <a:pt x="0" y="33"/>
                  <a:pt x="0" y="29"/>
                  <a:pt x="2" y="25"/>
                </a:cubicBezTo>
                <a:cubicBezTo>
                  <a:pt x="7" y="13"/>
                  <a:pt x="21" y="11"/>
                  <a:pt x="33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1"/>
                  <a:pt x="42" y="0"/>
                  <a:pt x="43" y="0"/>
                </a:cubicBezTo>
                <a:cubicBezTo>
                  <a:pt x="44" y="0"/>
                  <a:pt x="44" y="0"/>
                  <a:pt x="45" y="0"/>
                </a:cubicBezTo>
                <a:cubicBezTo>
                  <a:pt x="63" y="19"/>
                  <a:pt x="63" y="19"/>
                  <a:pt x="63" y="19"/>
                </a:cubicBezTo>
                <a:cubicBezTo>
                  <a:pt x="63" y="19"/>
                  <a:pt x="64" y="20"/>
                  <a:pt x="64" y="20"/>
                </a:cubicBezTo>
                <a:cubicBezTo>
                  <a:pt x="64" y="21"/>
                  <a:pt x="63" y="21"/>
                  <a:pt x="63" y="22"/>
                </a:cubicBezTo>
                <a:close/>
              </a:path>
            </a:pathLst>
          </a:custGeom>
          <a:solidFill>
            <a:srgbClr val="2CDBCB"/>
          </a:solidFill>
          <a:ln>
            <a:noFill/>
          </a:ln>
        </p:spPr>
        <p:txBody>
          <a:bodyPr/>
          <a:lstStyle/>
          <a:p>
            <a:endParaRPr lang="th-TH"/>
          </a:p>
        </p:txBody>
      </p:sp>
      <p:sp>
        <p:nvSpPr>
          <p:cNvPr id="12" name="Freeform 142">
            <a:extLst>
              <a:ext uri="{FF2B5EF4-FFF2-40B4-BE49-F238E27FC236}">
                <a16:creationId xmlns:a16="http://schemas.microsoft.com/office/drawing/2014/main" id="{65D17BF7-4199-8F4C-BC0E-A2589147DAEE}"/>
              </a:ext>
            </a:extLst>
          </p:cNvPr>
          <p:cNvSpPr>
            <a:spLocks/>
          </p:cNvSpPr>
          <p:nvPr/>
        </p:nvSpPr>
        <p:spPr bwMode="auto">
          <a:xfrm rot="10800000">
            <a:off x="2762100" y="3890592"/>
            <a:ext cx="597327" cy="523219"/>
          </a:xfrm>
          <a:custGeom>
            <a:avLst/>
            <a:gdLst>
              <a:gd name="T0" fmla="*/ 2147483646 w 64"/>
              <a:gd name="T1" fmla="*/ 2147483646 h 57"/>
              <a:gd name="T2" fmla="*/ 2147483646 w 64"/>
              <a:gd name="T3" fmla="*/ 2147483646 h 57"/>
              <a:gd name="T4" fmla="*/ 2147483646 w 64"/>
              <a:gd name="T5" fmla="*/ 2147483646 h 57"/>
              <a:gd name="T6" fmla="*/ 2147483646 w 64"/>
              <a:gd name="T7" fmla="*/ 2147483646 h 57"/>
              <a:gd name="T8" fmla="*/ 2147483646 w 64"/>
              <a:gd name="T9" fmla="*/ 2147483646 h 57"/>
              <a:gd name="T10" fmla="*/ 2147483646 w 64"/>
              <a:gd name="T11" fmla="*/ 2147483646 h 57"/>
              <a:gd name="T12" fmla="*/ 2147483646 w 64"/>
              <a:gd name="T13" fmla="*/ 2147483646 h 57"/>
              <a:gd name="T14" fmla="*/ 2147483646 w 64"/>
              <a:gd name="T15" fmla="*/ 2147483646 h 57"/>
              <a:gd name="T16" fmla="*/ 2147483646 w 64"/>
              <a:gd name="T17" fmla="*/ 2147483646 h 57"/>
              <a:gd name="T18" fmla="*/ 2147483646 w 64"/>
              <a:gd name="T19" fmla="*/ 2147483646 h 57"/>
              <a:gd name="T20" fmla="*/ 2147483646 w 64"/>
              <a:gd name="T21" fmla="*/ 2147483646 h 57"/>
              <a:gd name="T22" fmla="*/ 2147483646 w 64"/>
              <a:gd name="T23" fmla="*/ 2147483646 h 57"/>
              <a:gd name="T24" fmla="*/ 0 w 64"/>
              <a:gd name="T25" fmla="*/ 2147483646 h 57"/>
              <a:gd name="T26" fmla="*/ 2147483646 w 64"/>
              <a:gd name="T27" fmla="*/ 2147483646 h 57"/>
              <a:gd name="T28" fmla="*/ 2147483646 w 64"/>
              <a:gd name="T29" fmla="*/ 2147483646 h 57"/>
              <a:gd name="T30" fmla="*/ 2147483646 w 64"/>
              <a:gd name="T31" fmla="*/ 2147483646 h 57"/>
              <a:gd name="T32" fmla="*/ 2147483646 w 64"/>
              <a:gd name="T33" fmla="*/ 2147483646 h 57"/>
              <a:gd name="T34" fmla="*/ 2147483646 w 64"/>
              <a:gd name="T35" fmla="*/ 0 h 57"/>
              <a:gd name="T36" fmla="*/ 2147483646 w 64"/>
              <a:gd name="T37" fmla="*/ 0 h 57"/>
              <a:gd name="T38" fmla="*/ 2147483646 w 64"/>
              <a:gd name="T39" fmla="*/ 2147483646 h 57"/>
              <a:gd name="T40" fmla="*/ 2147483646 w 64"/>
              <a:gd name="T41" fmla="*/ 2147483646 h 57"/>
              <a:gd name="T42" fmla="*/ 2147483646 w 64"/>
              <a:gd name="T43" fmla="*/ 2147483646 h 57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64" h="57">
                <a:moveTo>
                  <a:pt x="63" y="22"/>
                </a:moveTo>
                <a:cubicBezTo>
                  <a:pt x="45" y="40"/>
                  <a:pt x="45" y="40"/>
                  <a:pt x="45" y="40"/>
                </a:cubicBezTo>
                <a:cubicBezTo>
                  <a:pt x="44" y="41"/>
                  <a:pt x="44" y="41"/>
                  <a:pt x="43" y="41"/>
                </a:cubicBezTo>
                <a:cubicBezTo>
                  <a:pt x="42" y="41"/>
                  <a:pt x="41" y="40"/>
                  <a:pt x="41" y="38"/>
                </a:cubicBezTo>
                <a:cubicBezTo>
                  <a:pt x="41" y="29"/>
                  <a:pt x="41" y="29"/>
                  <a:pt x="41" y="29"/>
                </a:cubicBezTo>
                <a:cubicBezTo>
                  <a:pt x="33" y="29"/>
                  <a:pt x="33" y="29"/>
                  <a:pt x="33" y="29"/>
                </a:cubicBezTo>
                <a:cubicBezTo>
                  <a:pt x="18" y="29"/>
                  <a:pt x="7" y="32"/>
                  <a:pt x="7" y="49"/>
                </a:cubicBezTo>
                <a:cubicBezTo>
                  <a:pt x="7" y="51"/>
                  <a:pt x="7" y="52"/>
                  <a:pt x="8" y="54"/>
                </a:cubicBezTo>
                <a:cubicBezTo>
                  <a:pt x="8" y="54"/>
                  <a:pt x="8" y="55"/>
                  <a:pt x="8" y="56"/>
                </a:cubicBezTo>
                <a:cubicBezTo>
                  <a:pt x="8" y="56"/>
                  <a:pt x="7" y="57"/>
                  <a:pt x="7" y="57"/>
                </a:cubicBezTo>
                <a:cubicBezTo>
                  <a:pt x="6" y="57"/>
                  <a:pt x="6" y="57"/>
                  <a:pt x="6" y="56"/>
                </a:cubicBezTo>
                <a:cubicBezTo>
                  <a:pt x="5" y="55"/>
                  <a:pt x="5" y="54"/>
                  <a:pt x="4" y="53"/>
                </a:cubicBezTo>
                <a:cubicBezTo>
                  <a:pt x="2" y="49"/>
                  <a:pt x="0" y="42"/>
                  <a:pt x="0" y="37"/>
                </a:cubicBezTo>
                <a:cubicBezTo>
                  <a:pt x="0" y="33"/>
                  <a:pt x="0" y="29"/>
                  <a:pt x="2" y="25"/>
                </a:cubicBezTo>
                <a:cubicBezTo>
                  <a:pt x="7" y="13"/>
                  <a:pt x="21" y="11"/>
                  <a:pt x="33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1"/>
                  <a:pt x="42" y="0"/>
                  <a:pt x="43" y="0"/>
                </a:cubicBezTo>
                <a:cubicBezTo>
                  <a:pt x="44" y="0"/>
                  <a:pt x="44" y="0"/>
                  <a:pt x="45" y="0"/>
                </a:cubicBezTo>
                <a:cubicBezTo>
                  <a:pt x="63" y="19"/>
                  <a:pt x="63" y="19"/>
                  <a:pt x="63" y="19"/>
                </a:cubicBezTo>
                <a:cubicBezTo>
                  <a:pt x="63" y="19"/>
                  <a:pt x="64" y="20"/>
                  <a:pt x="64" y="20"/>
                </a:cubicBezTo>
                <a:cubicBezTo>
                  <a:pt x="64" y="21"/>
                  <a:pt x="63" y="21"/>
                  <a:pt x="63" y="22"/>
                </a:cubicBezTo>
                <a:close/>
              </a:path>
            </a:pathLst>
          </a:custGeom>
          <a:solidFill>
            <a:srgbClr val="2CDBCB"/>
          </a:solidFill>
          <a:ln>
            <a:noFill/>
          </a:ln>
        </p:spPr>
        <p:txBody>
          <a:bodyPr/>
          <a:lstStyle/>
          <a:p>
            <a:endParaRPr lang="th-TH"/>
          </a:p>
        </p:txBody>
      </p:sp>
      <p:sp>
        <p:nvSpPr>
          <p:cNvPr id="13" name="Freeform 142">
            <a:extLst>
              <a:ext uri="{FF2B5EF4-FFF2-40B4-BE49-F238E27FC236}">
                <a16:creationId xmlns:a16="http://schemas.microsoft.com/office/drawing/2014/main" id="{252213BE-FCDB-F949-BD3B-C727E4E12693}"/>
              </a:ext>
            </a:extLst>
          </p:cNvPr>
          <p:cNvSpPr>
            <a:spLocks/>
          </p:cNvSpPr>
          <p:nvPr/>
        </p:nvSpPr>
        <p:spPr bwMode="auto">
          <a:xfrm rot="10800000">
            <a:off x="2914500" y="1925785"/>
            <a:ext cx="597327" cy="523219"/>
          </a:xfrm>
          <a:custGeom>
            <a:avLst/>
            <a:gdLst>
              <a:gd name="T0" fmla="*/ 2147483646 w 64"/>
              <a:gd name="T1" fmla="*/ 2147483646 h 57"/>
              <a:gd name="T2" fmla="*/ 2147483646 w 64"/>
              <a:gd name="T3" fmla="*/ 2147483646 h 57"/>
              <a:gd name="T4" fmla="*/ 2147483646 w 64"/>
              <a:gd name="T5" fmla="*/ 2147483646 h 57"/>
              <a:gd name="T6" fmla="*/ 2147483646 w 64"/>
              <a:gd name="T7" fmla="*/ 2147483646 h 57"/>
              <a:gd name="T8" fmla="*/ 2147483646 w 64"/>
              <a:gd name="T9" fmla="*/ 2147483646 h 57"/>
              <a:gd name="T10" fmla="*/ 2147483646 w 64"/>
              <a:gd name="T11" fmla="*/ 2147483646 h 57"/>
              <a:gd name="T12" fmla="*/ 2147483646 w 64"/>
              <a:gd name="T13" fmla="*/ 2147483646 h 57"/>
              <a:gd name="T14" fmla="*/ 2147483646 w 64"/>
              <a:gd name="T15" fmla="*/ 2147483646 h 57"/>
              <a:gd name="T16" fmla="*/ 2147483646 w 64"/>
              <a:gd name="T17" fmla="*/ 2147483646 h 57"/>
              <a:gd name="T18" fmla="*/ 2147483646 w 64"/>
              <a:gd name="T19" fmla="*/ 2147483646 h 57"/>
              <a:gd name="T20" fmla="*/ 2147483646 w 64"/>
              <a:gd name="T21" fmla="*/ 2147483646 h 57"/>
              <a:gd name="T22" fmla="*/ 2147483646 w 64"/>
              <a:gd name="T23" fmla="*/ 2147483646 h 57"/>
              <a:gd name="T24" fmla="*/ 0 w 64"/>
              <a:gd name="T25" fmla="*/ 2147483646 h 57"/>
              <a:gd name="T26" fmla="*/ 2147483646 w 64"/>
              <a:gd name="T27" fmla="*/ 2147483646 h 57"/>
              <a:gd name="T28" fmla="*/ 2147483646 w 64"/>
              <a:gd name="T29" fmla="*/ 2147483646 h 57"/>
              <a:gd name="T30" fmla="*/ 2147483646 w 64"/>
              <a:gd name="T31" fmla="*/ 2147483646 h 57"/>
              <a:gd name="T32" fmla="*/ 2147483646 w 64"/>
              <a:gd name="T33" fmla="*/ 2147483646 h 57"/>
              <a:gd name="T34" fmla="*/ 2147483646 w 64"/>
              <a:gd name="T35" fmla="*/ 0 h 57"/>
              <a:gd name="T36" fmla="*/ 2147483646 w 64"/>
              <a:gd name="T37" fmla="*/ 0 h 57"/>
              <a:gd name="T38" fmla="*/ 2147483646 w 64"/>
              <a:gd name="T39" fmla="*/ 2147483646 h 57"/>
              <a:gd name="T40" fmla="*/ 2147483646 w 64"/>
              <a:gd name="T41" fmla="*/ 2147483646 h 57"/>
              <a:gd name="T42" fmla="*/ 2147483646 w 64"/>
              <a:gd name="T43" fmla="*/ 2147483646 h 57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64" h="57">
                <a:moveTo>
                  <a:pt x="63" y="22"/>
                </a:moveTo>
                <a:cubicBezTo>
                  <a:pt x="45" y="40"/>
                  <a:pt x="45" y="40"/>
                  <a:pt x="45" y="40"/>
                </a:cubicBezTo>
                <a:cubicBezTo>
                  <a:pt x="44" y="41"/>
                  <a:pt x="44" y="41"/>
                  <a:pt x="43" y="41"/>
                </a:cubicBezTo>
                <a:cubicBezTo>
                  <a:pt x="42" y="41"/>
                  <a:pt x="41" y="40"/>
                  <a:pt x="41" y="38"/>
                </a:cubicBezTo>
                <a:cubicBezTo>
                  <a:pt x="41" y="29"/>
                  <a:pt x="41" y="29"/>
                  <a:pt x="41" y="29"/>
                </a:cubicBezTo>
                <a:cubicBezTo>
                  <a:pt x="33" y="29"/>
                  <a:pt x="33" y="29"/>
                  <a:pt x="33" y="29"/>
                </a:cubicBezTo>
                <a:cubicBezTo>
                  <a:pt x="18" y="29"/>
                  <a:pt x="7" y="32"/>
                  <a:pt x="7" y="49"/>
                </a:cubicBezTo>
                <a:cubicBezTo>
                  <a:pt x="7" y="51"/>
                  <a:pt x="7" y="52"/>
                  <a:pt x="8" y="54"/>
                </a:cubicBezTo>
                <a:cubicBezTo>
                  <a:pt x="8" y="54"/>
                  <a:pt x="8" y="55"/>
                  <a:pt x="8" y="56"/>
                </a:cubicBezTo>
                <a:cubicBezTo>
                  <a:pt x="8" y="56"/>
                  <a:pt x="7" y="57"/>
                  <a:pt x="7" y="57"/>
                </a:cubicBezTo>
                <a:cubicBezTo>
                  <a:pt x="6" y="57"/>
                  <a:pt x="6" y="57"/>
                  <a:pt x="6" y="56"/>
                </a:cubicBezTo>
                <a:cubicBezTo>
                  <a:pt x="5" y="55"/>
                  <a:pt x="5" y="54"/>
                  <a:pt x="4" y="53"/>
                </a:cubicBezTo>
                <a:cubicBezTo>
                  <a:pt x="2" y="49"/>
                  <a:pt x="0" y="42"/>
                  <a:pt x="0" y="37"/>
                </a:cubicBezTo>
                <a:cubicBezTo>
                  <a:pt x="0" y="33"/>
                  <a:pt x="0" y="29"/>
                  <a:pt x="2" y="25"/>
                </a:cubicBezTo>
                <a:cubicBezTo>
                  <a:pt x="7" y="13"/>
                  <a:pt x="21" y="11"/>
                  <a:pt x="33" y="11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2"/>
                  <a:pt x="41" y="2"/>
                  <a:pt x="41" y="2"/>
                </a:cubicBezTo>
                <a:cubicBezTo>
                  <a:pt x="41" y="1"/>
                  <a:pt x="42" y="0"/>
                  <a:pt x="43" y="0"/>
                </a:cubicBezTo>
                <a:cubicBezTo>
                  <a:pt x="44" y="0"/>
                  <a:pt x="44" y="0"/>
                  <a:pt x="45" y="0"/>
                </a:cubicBezTo>
                <a:cubicBezTo>
                  <a:pt x="63" y="19"/>
                  <a:pt x="63" y="19"/>
                  <a:pt x="63" y="19"/>
                </a:cubicBezTo>
                <a:cubicBezTo>
                  <a:pt x="63" y="19"/>
                  <a:pt x="64" y="20"/>
                  <a:pt x="64" y="20"/>
                </a:cubicBezTo>
                <a:cubicBezTo>
                  <a:pt x="64" y="21"/>
                  <a:pt x="63" y="21"/>
                  <a:pt x="63" y="22"/>
                </a:cubicBezTo>
                <a:close/>
              </a:path>
            </a:pathLst>
          </a:custGeom>
          <a:solidFill>
            <a:srgbClr val="2CDBCB"/>
          </a:solidFill>
          <a:ln>
            <a:noFill/>
          </a:ln>
        </p:spPr>
        <p:txBody>
          <a:bodyPr/>
          <a:lstStyle/>
          <a:p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598375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83BE5DC-3DF4-2548-B1FC-71E4D233985E}"/>
              </a:ext>
            </a:extLst>
          </p:cNvPr>
          <p:cNvSpPr txBox="1"/>
          <p:nvPr/>
        </p:nvSpPr>
        <p:spPr>
          <a:xfrm>
            <a:off x="2319067" y="6830"/>
            <a:ext cx="755386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err="1">
                <a:solidFill>
                  <a:schemeClr val="accent1"/>
                </a:solidFill>
                <a:latin typeface="Bigger Lemons" panose="02000500000000000000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Impacto</a:t>
            </a:r>
            <a:endParaRPr lang="en-US" sz="6000" b="1" dirty="0">
              <a:solidFill>
                <a:schemeClr val="accent1"/>
              </a:solidFill>
              <a:latin typeface="Bigger Lemons" panose="02000500000000000000" pitchFamily="2" charset="77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grpSp>
        <p:nvGrpSpPr>
          <p:cNvPr id="22" name="Group 5922">
            <a:extLst>
              <a:ext uri="{FF2B5EF4-FFF2-40B4-BE49-F238E27FC236}">
                <a16:creationId xmlns:a16="http://schemas.microsoft.com/office/drawing/2014/main" id="{2BF510EC-6C3A-A541-A453-D177F4F6E866}"/>
              </a:ext>
            </a:extLst>
          </p:cNvPr>
          <p:cNvGrpSpPr/>
          <p:nvPr/>
        </p:nvGrpSpPr>
        <p:grpSpPr>
          <a:xfrm>
            <a:off x="975578" y="2912147"/>
            <a:ext cx="3843558" cy="3266981"/>
            <a:chOff x="0" y="0"/>
            <a:chExt cx="6562173" cy="5577774"/>
          </a:xfrm>
        </p:grpSpPr>
        <p:sp>
          <p:nvSpPr>
            <p:cNvPr id="23" name="Shape 5919">
              <a:extLst>
                <a:ext uri="{FF2B5EF4-FFF2-40B4-BE49-F238E27FC236}">
                  <a16:creationId xmlns:a16="http://schemas.microsoft.com/office/drawing/2014/main" id="{551C4BE9-709A-A84E-9DF6-026D4CBF2E23}"/>
                </a:ext>
              </a:extLst>
            </p:cNvPr>
            <p:cNvSpPr/>
            <p:nvPr/>
          </p:nvSpPr>
          <p:spPr>
            <a:xfrm>
              <a:off x="0" y="0"/>
              <a:ext cx="6562173" cy="55777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69" y="21129"/>
                  </a:moveTo>
                  <a:cubicBezTo>
                    <a:pt x="13171" y="21128"/>
                    <a:pt x="13174" y="21128"/>
                    <a:pt x="13177" y="21127"/>
                  </a:cubicBezTo>
                  <a:cubicBezTo>
                    <a:pt x="13179" y="21126"/>
                    <a:pt x="13182" y="21125"/>
                    <a:pt x="13184" y="21124"/>
                  </a:cubicBezTo>
                  <a:cubicBezTo>
                    <a:pt x="13188" y="21123"/>
                    <a:pt x="13193" y="21121"/>
                    <a:pt x="13197" y="21120"/>
                  </a:cubicBezTo>
                  <a:cubicBezTo>
                    <a:pt x="13200" y="21119"/>
                    <a:pt x="13203" y="21118"/>
                    <a:pt x="13206" y="21117"/>
                  </a:cubicBezTo>
                  <a:cubicBezTo>
                    <a:pt x="13209" y="21116"/>
                    <a:pt x="13212" y="21115"/>
                    <a:pt x="13216" y="21113"/>
                  </a:cubicBezTo>
                  <a:cubicBezTo>
                    <a:pt x="13219" y="21112"/>
                    <a:pt x="13222" y="21111"/>
                    <a:pt x="13226" y="21110"/>
                  </a:cubicBezTo>
                  <a:cubicBezTo>
                    <a:pt x="13229" y="21109"/>
                    <a:pt x="13232" y="21108"/>
                    <a:pt x="13235" y="21107"/>
                  </a:cubicBezTo>
                  <a:cubicBezTo>
                    <a:pt x="13238" y="21106"/>
                    <a:pt x="13241" y="21105"/>
                    <a:pt x="13244" y="21104"/>
                  </a:cubicBezTo>
                  <a:cubicBezTo>
                    <a:pt x="13247" y="21103"/>
                    <a:pt x="13251" y="21101"/>
                    <a:pt x="13254" y="21100"/>
                  </a:cubicBezTo>
                  <a:cubicBezTo>
                    <a:pt x="13256" y="21100"/>
                    <a:pt x="13258" y="21099"/>
                    <a:pt x="13260" y="21098"/>
                  </a:cubicBezTo>
                  <a:cubicBezTo>
                    <a:pt x="13264" y="21097"/>
                    <a:pt x="13268" y="21096"/>
                    <a:pt x="13272" y="21094"/>
                  </a:cubicBezTo>
                  <a:cubicBezTo>
                    <a:pt x="13276" y="21093"/>
                    <a:pt x="13279" y="21092"/>
                    <a:pt x="13282" y="21091"/>
                  </a:cubicBezTo>
                  <a:cubicBezTo>
                    <a:pt x="13286" y="21090"/>
                    <a:pt x="13289" y="21089"/>
                    <a:pt x="13292" y="21087"/>
                  </a:cubicBezTo>
                  <a:cubicBezTo>
                    <a:pt x="13295" y="21086"/>
                    <a:pt x="13299" y="21085"/>
                    <a:pt x="13302" y="21084"/>
                  </a:cubicBezTo>
                  <a:cubicBezTo>
                    <a:pt x="13305" y="21083"/>
                    <a:pt x="13307" y="21082"/>
                    <a:pt x="13310" y="21081"/>
                  </a:cubicBezTo>
                  <a:cubicBezTo>
                    <a:pt x="13314" y="21080"/>
                    <a:pt x="13317" y="21079"/>
                    <a:pt x="13320" y="21078"/>
                  </a:cubicBezTo>
                  <a:cubicBezTo>
                    <a:pt x="13324" y="21077"/>
                    <a:pt x="13327" y="21075"/>
                    <a:pt x="13330" y="21074"/>
                  </a:cubicBezTo>
                  <a:cubicBezTo>
                    <a:pt x="13333" y="21073"/>
                    <a:pt x="13336" y="21072"/>
                    <a:pt x="13338" y="21071"/>
                  </a:cubicBezTo>
                  <a:cubicBezTo>
                    <a:pt x="13341" y="21071"/>
                    <a:pt x="13343" y="21070"/>
                    <a:pt x="13345" y="21069"/>
                  </a:cubicBezTo>
                  <a:cubicBezTo>
                    <a:pt x="13350" y="21068"/>
                    <a:pt x="13354" y="21066"/>
                    <a:pt x="13359" y="21065"/>
                  </a:cubicBezTo>
                  <a:cubicBezTo>
                    <a:pt x="13362" y="21064"/>
                    <a:pt x="13364" y="21063"/>
                    <a:pt x="13367" y="21062"/>
                  </a:cubicBezTo>
                  <a:cubicBezTo>
                    <a:pt x="13371" y="21061"/>
                    <a:pt x="13374" y="21059"/>
                    <a:pt x="13378" y="21058"/>
                  </a:cubicBezTo>
                  <a:cubicBezTo>
                    <a:pt x="13381" y="21057"/>
                    <a:pt x="13384" y="21056"/>
                    <a:pt x="13387" y="21055"/>
                  </a:cubicBezTo>
                  <a:cubicBezTo>
                    <a:pt x="13389" y="21054"/>
                    <a:pt x="13391" y="21054"/>
                    <a:pt x="13393" y="21053"/>
                  </a:cubicBezTo>
                  <a:cubicBezTo>
                    <a:pt x="13401" y="21050"/>
                    <a:pt x="13408" y="21048"/>
                    <a:pt x="13416" y="21045"/>
                  </a:cubicBezTo>
                  <a:cubicBezTo>
                    <a:pt x="13418" y="21044"/>
                    <a:pt x="13420" y="21044"/>
                    <a:pt x="13422" y="21043"/>
                  </a:cubicBezTo>
                  <a:cubicBezTo>
                    <a:pt x="13426" y="21042"/>
                    <a:pt x="13430" y="21040"/>
                    <a:pt x="13434" y="21039"/>
                  </a:cubicBezTo>
                  <a:cubicBezTo>
                    <a:pt x="13437" y="21038"/>
                    <a:pt x="13441" y="21037"/>
                    <a:pt x="13444" y="21035"/>
                  </a:cubicBezTo>
                  <a:cubicBezTo>
                    <a:pt x="13447" y="21034"/>
                    <a:pt x="13450" y="21033"/>
                    <a:pt x="13453" y="21032"/>
                  </a:cubicBezTo>
                  <a:cubicBezTo>
                    <a:pt x="13456" y="21031"/>
                    <a:pt x="13460" y="21030"/>
                    <a:pt x="13463" y="21029"/>
                  </a:cubicBezTo>
                  <a:cubicBezTo>
                    <a:pt x="13466" y="21028"/>
                    <a:pt x="13469" y="21027"/>
                    <a:pt x="13472" y="21026"/>
                  </a:cubicBezTo>
                  <a:cubicBezTo>
                    <a:pt x="13475" y="21025"/>
                    <a:pt x="13479" y="21024"/>
                    <a:pt x="13482" y="21022"/>
                  </a:cubicBezTo>
                  <a:cubicBezTo>
                    <a:pt x="13485" y="21021"/>
                    <a:pt x="13488" y="21020"/>
                    <a:pt x="13491" y="21019"/>
                  </a:cubicBezTo>
                  <a:cubicBezTo>
                    <a:pt x="13493" y="21019"/>
                    <a:pt x="13495" y="21018"/>
                    <a:pt x="13498" y="21017"/>
                  </a:cubicBezTo>
                  <a:cubicBezTo>
                    <a:pt x="13502" y="21016"/>
                    <a:pt x="13506" y="21014"/>
                    <a:pt x="13510" y="21013"/>
                  </a:cubicBezTo>
                  <a:cubicBezTo>
                    <a:pt x="13513" y="21012"/>
                    <a:pt x="13517" y="21011"/>
                    <a:pt x="13520" y="21010"/>
                  </a:cubicBezTo>
                  <a:cubicBezTo>
                    <a:pt x="13523" y="21009"/>
                    <a:pt x="13526" y="21007"/>
                    <a:pt x="13530" y="21006"/>
                  </a:cubicBezTo>
                  <a:cubicBezTo>
                    <a:pt x="13533" y="21005"/>
                    <a:pt x="13536" y="21004"/>
                    <a:pt x="13539" y="21003"/>
                  </a:cubicBezTo>
                  <a:cubicBezTo>
                    <a:pt x="13542" y="21002"/>
                    <a:pt x="13545" y="21001"/>
                    <a:pt x="13548" y="21000"/>
                  </a:cubicBezTo>
                  <a:cubicBezTo>
                    <a:pt x="13551" y="20999"/>
                    <a:pt x="13553" y="20998"/>
                    <a:pt x="13555" y="20998"/>
                  </a:cubicBezTo>
                  <a:cubicBezTo>
                    <a:pt x="13560" y="20996"/>
                    <a:pt x="13565" y="20994"/>
                    <a:pt x="13570" y="20993"/>
                  </a:cubicBezTo>
                  <a:cubicBezTo>
                    <a:pt x="13572" y="20992"/>
                    <a:pt x="13575" y="20991"/>
                    <a:pt x="13577" y="20990"/>
                  </a:cubicBezTo>
                  <a:cubicBezTo>
                    <a:pt x="13579" y="20989"/>
                    <a:pt x="13581" y="20989"/>
                    <a:pt x="13583" y="20988"/>
                  </a:cubicBezTo>
                  <a:cubicBezTo>
                    <a:pt x="13587" y="20987"/>
                    <a:pt x="13591" y="20985"/>
                    <a:pt x="13596" y="20984"/>
                  </a:cubicBezTo>
                  <a:cubicBezTo>
                    <a:pt x="13599" y="20983"/>
                    <a:pt x="13602" y="20981"/>
                    <a:pt x="13606" y="20980"/>
                  </a:cubicBezTo>
                  <a:cubicBezTo>
                    <a:pt x="13609" y="20979"/>
                    <a:pt x="13612" y="20978"/>
                    <a:pt x="13615" y="20977"/>
                  </a:cubicBezTo>
                  <a:cubicBezTo>
                    <a:pt x="13618" y="20976"/>
                    <a:pt x="13621" y="20975"/>
                    <a:pt x="13624" y="20974"/>
                  </a:cubicBezTo>
                  <a:cubicBezTo>
                    <a:pt x="13628" y="20973"/>
                    <a:pt x="13631" y="20972"/>
                    <a:pt x="13634" y="20971"/>
                  </a:cubicBezTo>
                  <a:cubicBezTo>
                    <a:pt x="13637" y="20970"/>
                    <a:pt x="13640" y="20968"/>
                    <a:pt x="13643" y="20967"/>
                  </a:cubicBezTo>
                  <a:cubicBezTo>
                    <a:pt x="13647" y="20966"/>
                    <a:pt x="13650" y="20965"/>
                    <a:pt x="13653" y="20964"/>
                  </a:cubicBezTo>
                  <a:cubicBezTo>
                    <a:pt x="13656" y="20963"/>
                    <a:pt x="13659" y="20962"/>
                    <a:pt x="13662" y="20961"/>
                  </a:cubicBezTo>
                  <a:cubicBezTo>
                    <a:pt x="13666" y="20960"/>
                    <a:pt x="13669" y="20959"/>
                    <a:pt x="13672" y="20958"/>
                  </a:cubicBezTo>
                  <a:cubicBezTo>
                    <a:pt x="13674" y="20957"/>
                    <a:pt x="13676" y="20956"/>
                    <a:pt x="13678" y="20955"/>
                  </a:cubicBezTo>
                  <a:cubicBezTo>
                    <a:pt x="13682" y="20954"/>
                    <a:pt x="13687" y="20953"/>
                    <a:pt x="13691" y="20951"/>
                  </a:cubicBezTo>
                  <a:cubicBezTo>
                    <a:pt x="13694" y="20950"/>
                    <a:pt x="13698" y="20949"/>
                    <a:pt x="13701" y="20948"/>
                  </a:cubicBezTo>
                  <a:cubicBezTo>
                    <a:pt x="13704" y="20947"/>
                    <a:pt x="13707" y="20946"/>
                    <a:pt x="13710" y="20945"/>
                  </a:cubicBezTo>
                  <a:cubicBezTo>
                    <a:pt x="13713" y="20944"/>
                    <a:pt x="13716" y="20943"/>
                    <a:pt x="13719" y="20942"/>
                  </a:cubicBezTo>
                  <a:cubicBezTo>
                    <a:pt x="13721" y="20941"/>
                    <a:pt x="13723" y="20940"/>
                    <a:pt x="13726" y="20939"/>
                  </a:cubicBezTo>
                  <a:cubicBezTo>
                    <a:pt x="13730" y="20938"/>
                    <a:pt x="13734" y="20937"/>
                    <a:pt x="13738" y="20935"/>
                  </a:cubicBezTo>
                  <a:cubicBezTo>
                    <a:pt x="13742" y="20934"/>
                    <a:pt x="13745" y="20933"/>
                    <a:pt x="13748" y="20932"/>
                  </a:cubicBezTo>
                  <a:cubicBezTo>
                    <a:pt x="13751" y="20931"/>
                    <a:pt x="13754" y="20929"/>
                    <a:pt x="13758" y="20929"/>
                  </a:cubicBezTo>
                  <a:cubicBezTo>
                    <a:pt x="13760" y="20928"/>
                    <a:pt x="13763" y="20926"/>
                    <a:pt x="13766" y="20925"/>
                  </a:cubicBezTo>
                  <a:cubicBezTo>
                    <a:pt x="13770" y="20924"/>
                    <a:pt x="13773" y="20923"/>
                    <a:pt x="13776" y="20922"/>
                  </a:cubicBezTo>
                  <a:cubicBezTo>
                    <a:pt x="13780" y="20921"/>
                    <a:pt x="13783" y="20920"/>
                    <a:pt x="13786" y="20919"/>
                  </a:cubicBezTo>
                  <a:cubicBezTo>
                    <a:pt x="13789" y="20918"/>
                    <a:pt x="13792" y="20917"/>
                    <a:pt x="13796" y="20915"/>
                  </a:cubicBezTo>
                  <a:cubicBezTo>
                    <a:pt x="13799" y="20914"/>
                    <a:pt x="13802" y="20913"/>
                    <a:pt x="13805" y="20912"/>
                  </a:cubicBezTo>
                  <a:cubicBezTo>
                    <a:pt x="13807" y="20912"/>
                    <a:pt x="13809" y="20911"/>
                    <a:pt x="13812" y="20910"/>
                  </a:cubicBezTo>
                  <a:cubicBezTo>
                    <a:pt x="13819" y="20908"/>
                    <a:pt x="13826" y="20905"/>
                    <a:pt x="13834" y="20902"/>
                  </a:cubicBezTo>
                  <a:cubicBezTo>
                    <a:pt x="13836" y="20902"/>
                    <a:pt x="13838" y="20901"/>
                    <a:pt x="13840" y="20900"/>
                  </a:cubicBezTo>
                  <a:cubicBezTo>
                    <a:pt x="13844" y="20899"/>
                    <a:pt x="13848" y="20897"/>
                    <a:pt x="13853" y="20896"/>
                  </a:cubicBezTo>
                  <a:cubicBezTo>
                    <a:pt x="13856" y="20895"/>
                    <a:pt x="13859" y="20894"/>
                    <a:pt x="13862" y="20893"/>
                  </a:cubicBezTo>
                  <a:cubicBezTo>
                    <a:pt x="13865" y="20892"/>
                    <a:pt x="13868" y="20891"/>
                    <a:pt x="13871" y="20890"/>
                  </a:cubicBezTo>
                  <a:cubicBezTo>
                    <a:pt x="13874" y="20889"/>
                    <a:pt x="13878" y="20887"/>
                    <a:pt x="13882" y="20886"/>
                  </a:cubicBezTo>
                  <a:cubicBezTo>
                    <a:pt x="13884" y="20885"/>
                    <a:pt x="13886" y="20885"/>
                    <a:pt x="13888" y="20884"/>
                  </a:cubicBezTo>
                  <a:cubicBezTo>
                    <a:pt x="13891" y="20883"/>
                    <a:pt x="13895" y="20882"/>
                    <a:pt x="13899" y="20880"/>
                  </a:cubicBezTo>
                  <a:cubicBezTo>
                    <a:pt x="13905" y="20878"/>
                    <a:pt x="13911" y="20876"/>
                    <a:pt x="13917" y="20874"/>
                  </a:cubicBezTo>
                  <a:cubicBezTo>
                    <a:pt x="13921" y="20873"/>
                    <a:pt x="13925" y="20871"/>
                    <a:pt x="13928" y="20870"/>
                  </a:cubicBezTo>
                  <a:cubicBezTo>
                    <a:pt x="13932" y="20869"/>
                    <a:pt x="13935" y="20868"/>
                    <a:pt x="13938" y="20867"/>
                  </a:cubicBezTo>
                  <a:cubicBezTo>
                    <a:pt x="13941" y="20866"/>
                    <a:pt x="13944" y="20865"/>
                    <a:pt x="13947" y="20864"/>
                  </a:cubicBezTo>
                  <a:cubicBezTo>
                    <a:pt x="13950" y="20863"/>
                    <a:pt x="13954" y="20861"/>
                    <a:pt x="13958" y="20860"/>
                  </a:cubicBezTo>
                  <a:cubicBezTo>
                    <a:pt x="13960" y="20859"/>
                    <a:pt x="13963" y="20858"/>
                    <a:pt x="13966" y="20857"/>
                  </a:cubicBezTo>
                  <a:cubicBezTo>
                    <a:pt x="13968" y="20856"/>
                    <a:pt x="13971" y="20856"/>
                    <a:pt x="13973" y="20855"/>
                  </a:cubicBezTo>
                  <a:cubicBezTo>
                    <a:pt x="13979" y="20853"/>
                    <a:pt x="13986" y="20850"/>
                    <a:pt x="13993" y="20848"/>
                  </a:cubicBezTo>
                  <a:cubicBezTo>
                    <a:pt x="13996" y="20847"/>
                    <a:pt x="14000" y="20846"/>
                    <a:pt x="14004" y="20844"/>
                  </a:cubicBezTo>
                  <a:cubicBezTo>
                    <a:pt x="14007" y="20843"/>
                    <a:pt x="14011" y="20842"/>
                    <a:pt x="14014" y="20841"/>
                  </a:cubicBezTo>
                  <a:cubicBezTo>
                    <a:pt x="14017" y="20840"/>
                    <a:pt x="14020" y="20839"/>
                    <a:pt x="14023" y="20838"/>
                  </a:cubicBezTo>
                  <a:cubicBezTo>
                    <a:pt x="14027" y="20837"/>
                    <a:pt x="14029" y="20836"/>
                    <a:pt x="14032" y="20835"/>
                  </a:cubicBezTo>
                  <a:cubicBezTo>
                    <a:pt x="14036" y="20833"/>
                    <a:pt x="14039" y="20832"/>
                    <a:pt x="14043" y="20831"/>
                  </a:cubicBezTo>
                  <a:cubicBezTo>
                    <a:pt x="14045" y="20830"/>
                    <a:pt x="14046" y="20830"/>
                    <a:pt x="14048" y="20829"/>
                  </a:cubicBezTo>
                  <a:cubicBezTo>
                    <a:pt x="14056" y="20827"/>
                    <a:pt x="14064" y="20824"/>
                    <a:pt x="14072" y="20821"/>
                  </a:cubicBezTo>
                  <a:cubicBezTo>
                    <a:pt x="14074" y="20820"/>
                    <a:pt x="14076" y="20820"/>
                    <a:pt x="14077" y="20819"/>
                  </a:cubicBezTo>
                  <a:cubicBezTo>
                    <a:pt x="14082" y="20818"/>
                    <a:pt x="14086" y="20816"/>
                    <a:pt x="14090" y="20815"/>
                  </a:cubicBezTo>
                  <a:cubicBezTo>
                    <a:pt x="14093" y="20814"/>
                    <a:pt x="14096" y="20813"/>
                    <a:pt x="14099" y="20812"/>
                  </a:cubicBezTo>
                  <a:cubicBezTo>
                    <a:pt x="18424" y="19365"/>
                    <a:pt x="21600" y="14676"/>
                    <a:pt x="21600" y="9131"/>
                  </a:cubicBezTo>
                  <a:cubicBezTo>
                    <a:pt x="21600" y="5635"/>
                    <a:pt x="20318" y="2307"/>
                    <a:pt x="18082" y="0"/>
                  </a:cubicBezTo>
                  <a:lnTo>
                    <a:pt x="18077" y="7"/>
                  </a:lnTo>
                  <a:cubicBezTo>
                    <a:pt x="18075" y="6"/>
                    <a:pt x="18074" y="5"/>
                    <a:pt x="18073" y="3"/>
                  </a:cubicBezTo>
                  <a:lnTo>
                    <a:pt x="18067" y="11"/>
                  </a:lnTo>
                  <a:cubicBezTo>
                    <a:pt x="18066" y="9"/>
                    <a:pt x="18064" y="8"/>
                    <a:pt x="18063" y="6"/>
                  </a:cubicBezTo>
                  <a:lnTo>
                    <a:pt x="18058" y="14"/>
                  </a:lnTo>
                  <a:cubicBezTo>
                    <a:pt x="18056" y="12"/>
                    <a:pt x="18055" y="11"/>
                    <a:pt x="18054" y="10"/>
                  </a:cubicBezTo>
                  <a:lnTo>
                    <a:pt x="18048" y="17"/>
                  </a:lnTo>
                  <a:cubicBezTo>
                    <a:pt x="18047" y="16"/>
                    <a:pt x="18045" y="14"/>
                    <a:pt x="18044" y="13"/>
                  </a:cubicBezTo>
                  <a:lnTo>
                    <a:pt x="18039" y="20"/>
                  </a:lnTo>
                  <a:cubicBezTo>
                    <a:pt x="18037" y="19"/>
                    <a:pt x="18036" y="18"/>
                    <a:pt x="18035" y="16"/>
                  </a:cubicBezTo>
                  <a:lnTo>
                    <a:pt x="18029" y="24"/>
                  </a:lnTo>
                  <a:cubicBezTo>
                    <a:pt x="18028" y="22"/>
                    <a:pt x="18026" y="21"/>
                    <a:pt x="18025" y="19"/>
                  </a:cubicBezTo>
                  <a:lnTo>
                    <a:pt x="18020" y="27"/>
                  </a:lnTo>
                  <a:cubicBezTo>
                    <a:pt x="18018" y="26"/>
                    <a:pt x="18017" y="24"/>
                    <a:pt x="18016" y="23"/>
                  </a:cubicBezTo>
                  <a:lnTo>
                    <a:pt x="18010" y="30"/>
                  </a:lnTo>
                  <a:cubicBezTo>
                    <a:pt x="18009" y="29"/>
                    <a:pt x="18007" y="27"/>
                    <a:pt x="18006" y="26"/>
                  </a:cubicBezTo>
                  <a:lnTo>
                    <a:pt x="18001" y="33"/>
                  </a:lnTo>
                  <a:cubicBezTo>
                    <a:pt x="17999" y="32"/>
                    <a:pt x="17998" y="31"/>
                    <a:pt x="17997" y="29"/>
                  </a:cubicBezTo>
                  <a:lnTo>
                    <a:pt x="17991" y="37"/>
                  </a:lnTo>
                  <a:cubicBezTo>
                    <a:pt x="17990" y="35"/>
                    <a:pt x="17988" y="34"/>
                    <a:pt x="17987" y="32"/>
                  </a:cubicBezTo>
                  <a:lnTo>
                    <a:pt x="17981" y="40"/>
                  </a:lnTo>
                  <a:cubicBezTo>
                    <a:pt x="17980" y="39"/>
                    <a:pt x="17979" y="37"/>
                    <a:pt x="17978" y="36"/>
                  </a:cubicBezTo>
                  <a:lnTo>
                    <a:pt x="17972" y="43"/>
                  </a:lnTo>
                  <a:cubicBezTo>
                    <a:pt x="17971" y="42"/>
                    <a:pt x="17969" y="40"/>
                    <a:pt x="17968" y="39"/>
                  </a:cubicBezTo>
                  <a:lnTo>
                    <a:pt x="17962" y="46"/>
                  </a:lnTo>
                  <a:cubicBezTo>
                    <a:pt x="17961" y="45"/>
                    <a:pt x="17960" y="44"/>
                    <a:pt x="17959" y="42"/>
                  </a:cubicBezTo>
                  <a:lnTo>
                    <a:pt x="17953" y="50"/>
                  </a:lnTo>
                  <a:cubicBezTo>
                    <a:pt x="17952" y="48"/>
                    <a:pt x="17950" y="47"/>
                    <a:pt x="17949" y="45"/>
                  </a:cubicBezTo>
                  <a:lnTo>
                    <a:pt x="17944" y="53"/>
                  </a:lnTo>
                  <a:cubicBezTo>
                    <a:pt x="17942" y="51"/>
                    <a:pt x="17941" y="50"/>
                    <a:pt x="17940" y="49"/>
                  </a:cubicBezTo>
                  <a:lnTo>
                    <a:pt x="17934" y="56"/>
                  </a:lnTo>
                  <a:cubicBezTo>
                    <a:pt x="17933" y="55"/>
                    <a:pt x="17931" y="53"/>
                    <a:pt x="17930" y="52"/>
                  </a:cubicBezTo>
                  <a:lnTo>
                    <a:pt x="17924" y="59"/>
                  </a:lnTo>
                  <a:cubicBezTo>
                    <a:pt x="17923" y="58"/>
                    <a:pt x="17922" y="57"/>
                    <a:pt x="17921" y="55"/>
                  </a:cubicBezTo>
                  <a:lnTo>
                    <a:pt x="17915" y="63"/>
                  </a:lnTo>
                  <a:cubicBezTo>
                    <a:pt x="17914" y="61"/>
                    <a:pt x="17912" y="60"/>
                    <a:pt x="17911" y="58"/>
                  </a:cubicBezTo>
                  <a:lnTo>
                    <a:pt x="17905" y="66"/>
                  </a:lnTo>
                  <a:cubicBezTo>
                    <a:pt x="17904" y="64"/>
                    <a:pt x="17903" y="63"/>
                    <a:pt x="17902" y="62"/>
                  </a:cubicBezTo>
                  <a:lnTo>
                    <a:pt x="17896" y="69"/>
                  </a:lnTo>
                  <a:cubicBezTo>
                    <a:pt x="17895" y="68"/>
                    <a:pt x="17893" y="66"/>
                    <a:pt x="17892" y="65"/>
                  </a:cubicBezTo>
                  <a:lnTo>
                    <a:pt x="17887" y="72"/>
                  </a:lnTo>
                  <a:cubicBezTo>
                    <a:pt x="17885" y="71"/>
                    <a:pt x="17884" y="70"/>
                    <a:pt x="17883" y="68"/>
                  </a:cubicBezTo>
                  <a:lnTo>
                    <a:pt x="17877" y="76"/>
                  </a:lnTo>
                  <a:cubicBezTo>
                    <a:pt x="17876" y="74"/>
                    <a:pt x="17874" y="73"/>
                    <a:pt x="17873" y="71"/>
                  </a:cubicBezTo>
                  <a:lnTo>
                    <a:pt x="17867" y="79"/>
                  </a:lnTo>
                  <a:cubicBezTo>
                    <a:pt x="17866" y="77"/>
                    <a:pt x="17865" y="76"/>
                    <a:pt x="17863" y="75"/>
                  </a:cubicBezTo>
                  <a:lnTo>
                    <a:pt x="17858" y="82"/>
                  </a:lnTo>
                  <a:cubicBezTo>
                    <a:pt x="17857" y="81"/>
                    <a:pt x="17855" y="79"/>
                    <a:pt x="17854" y="78"/>
                  </a:cubicBezTo>
                  <a:lnTo>
                    <a:pt x="17848" y="85"/>
                  </a:lnTo>
                  <a:cubicBezTo>
                    <a:pt x="17847" y="84"/>
                    <a:pt x="17846" y="82"/>
                    <a:pt x="17845" y="81"/>
                  </a:cubicBezTo>
                  <a:lnTo>
                    <a:pt x="17839" y="89"/>
                  </a:lnTo>
                  <a:cubicBezTo>
                    <a:pt x="17838" y="87"/>
                    <a:pt x="17836" y="86"/>
                    <a:pt x="17835" y="84"/>
                  </a:cubicBezTo>
                  <a:lnTo>
                    <a:pt x="17830" y="92"/>
                  </a:lnTo>
                  <a:cubicBezTo>
                    <a:pt x="17828" y="90"/>
                    <a:pt x="17827" y="89"/>
                    <a:pt x="17826" y="88"/>
                  </a:cubicBezTo>
                  <a:lnTo>
                    <a:pt x="17820" y="95"/>
                  </a:lnTo>
                  <a:cubicBezTo>
                    <a:pt x="17819" y="94"/>
                    <a:pt x="17817" y="92"/>
                    <a:pt x="17816" y="91"/>
                  </a:cubicBezTo>
                  <a:lnTo>
                    <a:pt x="17810" y="98"/>
                  </a:lnTo>
                  <a:cubicBezTo>
                    <a:pt x="17809" y="97"/>
                    <a:pt x="17808" y="95"/>
                    <a:pt x="17806" y="94"/>
                  </a:cubicBezTo>
                  <a:lnTo>
                    <a:pt x="17801" y="102"/>
                  </a:lnTo>
                  <a:cubicBezTo>
                    <a:pt x="17800" y="100"/>
                    <a:pt x="17798" y="99"/>
                    <a:pt x="17797" y="97"/>
                  </a:cubicBezTo>
                  <a:lnTo>
                    <a:pt x="17791" y="105"/>
                  </a:lnTo>
                  <a:cubicBezTo>
                    <a:pt x="17790" y="103"/>
                    <a:pt x="17789" y="102"/>
                    <a:pt x="17788" y="101"/>
                  </a:cubicBezTo>
                  <a:lnTo>
                    <a:pt x="17782" y="108"/>
                  </a:lnTo>
                  <a:cubicBezTo>
                    <a:pt x="17781" y="107"/>
                    <a:pt x="17779" y="105"/>
                    <a:pt x="17778" y="104"/>
                  </a:cubicBezTo>
                  <a:lnTo>
                    <a:pt x="17772" y="111"/>
                  </a:lnTo>
                  <a:cubicBezTo>
                    <a:pt x="17771" y="110"/>
                    <a:pt x="17770" y="108"/>
                    <a:pt x="17769" y="107"/>
                  </a:cubicBezTo>
                  <a:lnTo>
                    <a:pt x="17763" y="115"/>
                  </a:lnTo>
                  <a:cubicBezTo>
                    <a:pt x="17762" y="113"/>
                    <a:pt x="17760" y="112"/>
                    <a:pt x="17759" y="110"/>
                  </a:cubicBezTo>
                  <a:lnTo>
                    <a:pt x="17753" y="118"/>
                  </a:lnTo>
                  <a:cubicBezTo>
                    <a:pt x="17752" y="116"/>
                    <a:pt x="17751" y="115"/>
                    <a:pt x="17750" y="114"/>
                  </a:cubicBezTo>
                  <a:lnTo>
                    <a:pt x="17744" y="121"/>
                  </a:lnTo>
                  <a:cubicBezTo>
                    <a:pt x="17743" y="120"/>
                    <a:pt x="17741" y="118"/>
                    <a:pt x="17740" y="117"/>
                  </a:cubicBezTo>
                  <a:lnTo>
                    <a:pt x="17734" y="124"/>
                  </a:lnTo>
                  <a:cubicBezTo>
                    <a:pt x="17733" y="123"/>
                    <a:pt x="17732" y="121"/>
                    <a:pt x="17730" y="120"/>
                  </a:cubicBezTo>
                  <a:lnTo>
                    <a:pt x="17725" y="128"/>
                  </a:lnTo>
                  <a:cubicBezTo>
                    <a:pt x="17724" y="126"/>
                    <a:pt x="17722" y="125"/>
                    <a:pt x="17721" y="123"/>
                  </a:cubicBezTo>
                  <a:lnTo>
                    <a:pt x="17715" y="131"/>
                  </a:lnTo>
                  <a:cubicBezTo>
                    <a:pt x="17714" y="129"/>
                    <a:pt x="17713" y="128"/>
                    <a:pt x="17711" y="127"/>
                  </a:cubicBezTo>
                  <a:lnTo>
                    <a:pt x="17706" y="134"/>
                  </a:lnTo>
                  <a:cubicBezTo>
                    <a:pt x="17705" y="133"/>
                    <a:pt x="17703" y="131"/>
                    <a:pt x="17702" y="130"/>
                  </a:cubicBezTo>
                  <a:lnTo>
                    <a:pt x="17696" y="137"/>
                  </a:lnTo>
                  <a:cubicBezTo>
                    <a:pt x="17695" y="136"/>
                    <a:pt x="17694" y="134"/>
                    <a:pt x="17692" y="133"/>
                  </a:cubicBezTo>
                  <a:lnTo>
                    <a:pt x="17687" y="140"/>
                  </a:lnTo>
                  <a:cubicBezTo>
                    <a:pt x="17686" y="139"/>
                    <a:pt x="17684" y="138"/>
                    <a:pt x="17683" y="136"/>
                  </a:cubicBezTo>
                  <a:lnTo>
                    <a:pt x="17677" y="144"/>
                  </a:lnTo>
                  <a:cubicBezTo>
                    <a:pt x="17676" y="142"/>
                    <a:pt x="17675" y="141"/>
                    <a:pt x="17673" y="140"/>
                  </a:cubicBezTo>
                  <a:lnTo>
                    <a:pt x="17668" y="147"/>
                  </a:lnTo>
                  <a:cubicBezTo>
                    <a:pt x="17667" y="146"/>
                    <a:pt x="17665" y="144"/>
                    <a:pt x="17664" y="143"/>
                  </a:cubicBezTo>
                  <a:lnTo>
                    <a:pt x="17658" y="150"/>
                  </a:lnTo>
                  <a:cubicBezTo>
                    <a:pt x="17657" y="149"/>
                    <a:pt x="17656" y="147"/>
                    <a:pt x="17654" y="146"/>
                  </a:cubicBezTo>
                  <a:lnTo>
                    <a:pt x="17649" y="153"/>
                  </a:lnTo>
                  <a:cubicBezTo>
                    <a:pt x="17648" y="152"/>
                    <a:pt x="17646" y="151"/>
                    <a:pt x="17645" y="149"/>
                  </a:cubicBezTo>
                  <a:lnTo>
                    <a:pt x="17639" y="157"/>
                  </a:lnTo>
                  <a:cubicBezTo>
                    <a:pt x="17638" y="155"/>
                    <a:pt x="17637" y="154"/>
                    <a:pt x="17635" y="153"/>
                  </a:cubicBezTo>
                  <a:lnTo>
                    <a:pt x="17630" y="160"/>
                  </a:lnTo>
                  <a:cubicBezTo>
                    <a:pt x="17629" y="159"/>
                    <a:pt x="17627" y="157"/>
                    <a:pt x="17626" y="156"/>
                  </a:cubicBezTo>
                  <a:lnTo>
                    <a:pt x="17620" y="163"/>
                  </a:lnTo>
                  <a:cubicBezTo>
                    <a:pt x="17619" y="162"/>
                    <a:pt x="17618" y="160"/>
                    <a:pt x="17616" y="159"/>
                  </a:cubicBezTo>
                  <a:lnTo>
                    <a:pt x="17611" y="166"/>
                  </a:lnTo>
                  <a:cubicBezTo>
                    <a:pt x="17610" y="165"/>
                    <a:pt x="17608" y="164"/>
                    <a:pt x="17607" y="162"/>
                  </a:cubicBezTo>
                  <a:lnTo>
                    <a:pt x="17601" y="170"/>
                  </a:lnTo>
                  <a:cubicBezTo>
                    <a:pt x="17600" y="168"/>
                    <a:pt x="17599" y="167"/>
                    <a:pt x="17597" y="165"/>
                  </a:cubicBezTo>
                  <a:lnTo>
                    <a:pt x="17592" y="173"/>
                  </a:lnTo>
                  <a:cubicBezTo>
                    <a:pt x="17591" y="172"/>
                    <a:pt x="17589" y="170"/>
                    <a:pt x="17588" y="169"/>
                  </a:cubicBezTo>
                  <a:lnTo>
                    <a:pt x="17582" y="176"/>
                  </a:lnTo>
                  <a:cubicBezTo>
                    <a:pt x="17581" y="175"/>
                    <a:pt x="17580" y="173"/>
                    <a:pt x="17578" y="172"/>
                  </a:cubicBezTo>
                  <a:lnTo>
                    <a:pt x="17573" y="179"/>
                  </a:lnTo>
                  <a:cubicBezTo>
                    <a:pt x="17572" y="178"/>
                    <a:pt x="17570" y="177"/>
                    <a:pt x="17569" y="175"/>
                  </a:cubicBezTo>
                  <a:lnTo>
                    <a:pt x="17563" y="183"/>
                  </a:lnTo>
                  <a:cubicBezTo>
                    <a:pt x="17562" y="181"/>
                    <a:pt x="17561" y="180"/>
                    <a:pt x="17559" y="178"/>
                  </a:cubicBezTo>
                  <a:lnTo>
                    <a:pt x="17554" y="186"/>
                  </a:lnTo>
                  <a:cubicBezTo>
                    <a:pt x="17553" y="185"/>
                    <a:pt x="17551" y="183"/>
                    <a:pt x="17550" y="182"/>
                  </a:cubicBezTo>
                  <a:lnTo>
                    <a:pt x="17544" y="189"/>
                  </a:lnTo>
                  <a:cubicBezTo>
                    <a:pt x="17543" y="188"/>
                    <a:pt x="17542" y="186"/>
                    <a:pt x="17540" y="185"/>
                  </a:cubicBezTo>
                  <a:lnTo>
                    <a:pt x="17535" y="192"/>
                  </a:lnTo>
                  <a:cubicBezTo>
                    <a:pt x="17534" y="191"/>
                    <a:pt x="17532" y="190"/>
                    <a:pt x="17531" y="188"/>
                  </a:cubicBezTo>
                  <a:lnTo>
                    <a:pt x="17525" y="196"/>
                  </a:lnTo>
                  <a:cubicBezTo>
                    <a:pt x="17524" y="194"/>
                    <a:pt x="17523" y="193"/>
                    <a:pt x="17521" y="191"/>
                  </a:cubicBezTo>
                  <a:lnTo>
                    <a:pt x="17516" y="199"/>
                  </a:lnTo>
                  <a:cubicBezTo>
                    <a:pt x="17515" y="197"/>
                    <a:pt x="17513" y="196"/>
                    <a:pt x="17512" y="195"/>
                  </a:cubicBezTo>
                  <a:lnTo>
                    <a:pt x="17506" y="202"/>
                  </a:lnTo>
                  <a:cubicBezTo>
                    <a:pt x="17505" y="201"/>
                    <a:pt x="17504" y="199"/>
                    <a:pt x="17502" y="198"/>
                  </a:cubicBezTo>
                  <a:lnTo>
                    <a:pt x="17497" y="205"/>
                  </a:lnTo>
                  <a:cubicBezTo>
                    <a:pt x="17496" y="204"/>
                    <a:pt x="17494" y="203"/>
                    <a:pt x="17493" y="201"/>
                  </a:cubicBezTo>
                  <a:lnTo>
                    <a:pt x="17487" y="209"/>
                  </a:lnTo>
                  <a:cubicBezTo>
                    <a:pt x="17486" y="207"/>
                    <a:pt x="17485" y="206"/>
                    <a:pt x="17483" y="204"/>
                  </a:cubicBezTo>
                  <a:lnTo>
                    <a:pt x="17478" y="212"/>
                  </a:lnTo>
                  <a:cubicBezTo>
                    <a:pt x="17477" y="210"/>
                    <a:pt x="17475" y="209"/>
                    <a:pt x="17474" y="208"/>
                  </a:cubicBezTo>
                  <a:lnTo>
                    <a:pt x="17468" y="215"/>
                  </a:lnTo>
                  <a:cubicBezTo>
                    <a:pt x="17467" y="214"/>
                    <a:pt x="17466" y="212"/>
                    <a:pt x="17464" y="211"/>
                  </a:cubicBezTo>
                  <a:lnTo>
                    <a:pt x="17459" y="218"/>
                  </a:lnTo>
                  <a:cubicBezTo>
                    <a:pt x="17458" y="217"/>
                    <a:pt x="17456" y="216"/>
                    <a:pt x="17455" y="214"/>
                  </a:cubicBezTo>
                  <a:lnTo>
                    <a:pt x="17449" y="222"/>
                  </a:lnTo>
                  <a:cubicBezTo>
                    <a:pt x="17448" y="220"/>
                    <a:pt x="17447" y="219"/>
                    <a:pt x="17445" y="217"/>
                  </a:cubicBezTo>
                  <a:lnTo>
                    <a:pt x="17440" y="225"/>
                  </a:lnTo>
                  <a:cubicBezTo>
                    <a:pt x="17439" y="223"/>
                    <a:pt x="17437" y="222"/>
                    <a:pt x="17436" y="221"/>
                  </a:cubicBezTo>
                  <a:lnTo>
                    <a:pt x="17430" y="228"/>
                  </a:lnTo>
                  <a:cubicBezTo>
                    <a:pt x="17429" y="227"/>
                    <a:pt x="17428" y="225"/>
                    <a:pt x="17426" y="224"/>
                  </a:cubicBezTo>
                  <a:lnTo>
                    <a:pt x="17421" y="231"/>
                  </a:lnTo>
                  <a:cubicBezTo>
                    <a:pt x="17420" y="230"/>
                    <a:pt x="17418" y="228"/>
                    <a:pt x="17417" y="227"/>
                  </a:cubicBezTo>
                  <a:lnTo>
                    <a:pt x="17411" y="235"/>
                  </a:lnTo>
                  <a:cubicBezTo>
                    <a:pt x="17410" y="233"/>
                    <a:pt x="17409" y="232"/>
                    <a:pt x="17407" y="230"/>
                  </a:cubicBezTo>
                  <a:lnTo>
                    <a:pt x="17402" y="238"/>
                  </a:lnTo>
                  <a:cubicBezTo>
                    <a:pt x="17400" y="236"/>
                    <a:pt x="17399" y="235"/>
                    <a:pt x="17398" y="234"/>
                  </a:cubicBezTo>
                  <a:lnTo>
                    <a:pt x="17392" y="241"/>
                  </a:lnTo>
                  <a:cubicBezTo>
                    <a:pt x="17391" y="240"/>
                    <a:pt x="17390" y="238"/>
                    <a:pt x="17388" y="237"/>
                  </a:cubicBezTo>
                  <a:lnTo>
                    <a:pt x="17383" y="244"/>
                  </a:lnTo>
                  <a:cubicBezTo>
                    <a:pt x="17381" y="243"/>
                    <a:pt x="17380" y="241"/>
                    <a:pt x="17379" y="240"/>
                  </a:cubicBezTo>
                  <a:lnTo>
                    <a:pt x="17373" y="248"/>
                  </a:lnTo>
                  <a:cubicBezTo>
                    <a:pt x="17372" y="246"/>
                    <a:pt x="17371" y="245"/>
                    <a:pt x="17369" y="243"/>
                  </a:cubicBezTo>
                  <a:lnTo>
                    <a:pt x="17364" y="251"/>
                  </a:lnTo>
                  <a:cubicBezTo>
                    <a:pt x="17362" y="249"/>
                    <a:pt x="17361" y="248"/>
                    <a:pt x="17360" y="247"/>
                  </a:cubicBezTo>
                  <a:lnTo>
                    <a:pt x="17354" y="254"/>
                  </a:lnTo>
                  <a:cubicBezTo>
                    <a:pt x="17353" y="253"/>
                    <a:pt x="17352" y="251"/>
                    <a:pt x="17350" y="250"/>
                  </a:cubicBezTo>
                  <a:lnTo>
                    <a:pt x="17345" y="257"/>
                  </a:lnTo>
                  <a:cubicBezTo>
                    <a:pt x="17343" y="256"/>
                    <a:pt x="17342" y="254"/>
                    <a:pt x="17341" y="253"/>
                  </a:cubicBezTo>
                  <a:lnTo>
                    <a:pt x="17335" y="260"/>
                  </a:lnTo>
                  <a:cubicBezTo>
                    <a:pt x="17334" y="259"/>
                    <a:pt x="17333" y="258"/>
                    <a:pt x="17331" y="256"/>
                  </a:cubicBezTo>
                  <a:lnTo>
                    <a:pt x="17326" y="264"/>
                  </a:lnTo>
                  <a:cubicBezTo>
                    <a:pt x="17324" y="262"/>
                    <a:pt x="17323" y="261"/>
                    <a:pt x="17322" y="260"/>
                  </a:cubicBezTo>
                  <a:lnTo>
                    <a:pt x="17316" y="267"/>
                  </a:lnTo>
                  <a:cubicBezTo>
                    <a:pt x="17315" y="266"/>
                    <a:pt x="17314" y="264"/>
                    <a:pt x="17312" y="263"/>
                  </a:cubicBezTo>
                  <a:lnTo>
                    <a:pt x="17307" y="270"/>
                  </a:lnTo>
                  <a:cubicBezTo>
                    <a:pt x="17305" y="269"/>
                    <a:pt x="17304" y="267"/>
                    <a:pt x="17303" y="266"/>
                  </a:cubicBezTo>
                  <a:lnTo>
                    <a:pt x="17297" y="274"/>
                  </a:lnTo>
                  <a:cubicBezTo>
                    <a:pt x="17296" y="272"/>
                    <a:pt x="17295" y="271"/>
                    <a:pt x="17293" y="269"/>
                  </a:cubicBezTo>
                  <a:lnTo>
                    <a:pt x="17288" y="277"/>
                  </a:lnTo>
                  <a:cubicBezTo>
                    <a:pt x="17286" y="275"/>
                    <a:pt x="17285" y="274"/>
                    <a:pt x="17284" y="273"/>
                  </a:cubicBezTo>
                  <a:lnTo>
                    <a:pt x="17278" y="280"/>
                  </a:lnTo>
                  <a:cubicBezTo>
                    <a:pt x="17277" y="279"/>
                    <a:pt x="17276" y="277"/>
                    <a:pt x="17274" y="276"/>
                  </a:cubicBezTo>
                  <a:lnTo>
                    <a:pt x="17269" y="283"/>
                  </a:lnTo>
                  <a:cubicBezTo>
                    <a:pt x="17267" y="282"/>
                    <a:pt x="17266" y="280"/>
                    <a:pt x="17265" y="279"/>
                  </a:cubicBezTo>
                  <a:lnTo>
                    <a:pt x="17259" y="287"/>
                  </a:lnTo>
                  <a:cubicBezTo>
                    <a:pt x="17258" y="285"/>
                    <a:pt x="17257" y="284"/>
                    <a:pt x="17255" y="282"/>
                  </a:cubicBezTo>
                  <a:lnTo>
                    <a:pt x="17250" y="290"/>
                  </a:lnTo>
                  <a:cubicBezTo>
                    <a:pt x="17248" y="288"/>
                    <a:pt x="17247" y="287"/>
                    <a:pt x="17246" y="286"/>
                  </a:cubicBezTo>
                  <a:lnTo>
                    <a:pt x="17240" y="293"/>
                  </a:lnTo>
                  <a:cubicBezTo>
                    <a:pt x="17239" y="292"/>
                    <a:pt x="17238" y="290"/>
                    <a:pt x="17236" y="289"/>
                  </a:cubicBezTo>
                  <a:lnTo>
                    <a:pt x="17231" y="296"/>
                  </a:lnTo>
                  <a:cubicBezTo>
                    <a:pt x="17229" y="295"/>
                    <a:pt x="17228" y="293"/>
                    <a:pt x="17227" y="292"/>
                  </a:cubicBezTo>
                  <a:lnTo>
                    <a:pt x="17221" y="299"/>
                  </a:lnTo>
                  <a:cubicBezTo>
                    <a:pt x="17220" y="298"/>
                    <a:pt x="17219" y="297"/>
                    <a:pt x="17217" y="295"/>
                  </a:cubicBezTo>
                  <a:lnTo>
                    <a:pt x="17212" y="303"/>
                  </a:lnTo>
                  <a:cubicBezTo>
                    <a:pt x="17210" y="301"/>
                    <a:pt x="17209" y="300"/>
                    <a:pt x="17208" y="299"/>
                  </a:cubicBezTo>
                  <a:lnTo>
                    <a:pt x="17202" y="306"/>
                  </a:lnTo>
                  <a:cubicBezTo>
                    <a:pt x="17201" y="305"/>
                    <a:pt x="17200" y="303"/>
                    <a:pt x="17198" y="302"/>
                  </a:cubicBezTo>
                  <a:lnTo>
                    <a:pt x="17193" y="309"/>
                  </a:lnTo>
                  <a:cubicBezTo>
                    <a:pt x="17191" y="308"/>
                    <a:pt x="17190" y="306"/>
                    <a:pt x="17189" y="305"/>
                  </a:cubicBezTo>
                  <a:lnTo>
                    <a:pt x="17183" y="312"/>
                  </a:lnTo>
                  <a:cubicBezTo>
                    <a:pt x="17182" y="311"/>
                    <a:pt x="17181" y="310"/>
                    <a:pt x="17179" y="308"/>
                  </a:cubicBezTo>
                  <a:lnTo>
                    <a:pt x="17174" y="316"/>
                  </a:lnTo>
                  <a:cubicBezTo>
                    <a:pt x="17172" y="314"/>
                    <a:pt x="17171" y="313"/>
                    <a:pt x="17170" y="311"/>
                  </a:cubicBezTo>
                  <a:lnTo>
                    <a:pt x="17164" y="319"/>
                  </a:lnTo>
                  <a:cubicBezTo>
                    <a:pt x="17163" y="318"/>
                    <a:pt x="17162" y="316"/>
                    <a:pt x="17160" y="315"/>
                  </a:cubicBezTo>
                  <a:lnTo>
                    <a:pt x="17155" y="322"/>
                  </a:lnTo>
                  <a:cubicBezTo>
                    <a:pt x="17153" y="321"/>
                    <a:pt x="17152" y="319"/>
                    <a:pt x="17151" y="318"/>
                  </a:cubicBezTo>
                  <a:lnTo>
                    <a:pt x="17145" y="325"/>
                  </a:lnTo>
                  <a:cubicBezTo>
                    <a:pt x="17144" y="324"/>
                    <a:pt x="17143" y="323"/>
                    <a:pt x="17141" y="321"/>
                  </a:cubicBezTo>
                  <a:lnTo>
                    <a:pt x="17136" y="329"/>
                  </a:lnTo>
                  <a:cubicBezTo>
                    <a:pt x="17134" y="327"/>
                    <a:pt x="17133" y="326"/>
                    <a:pt x="17132" y="324"/>
                  </a:cubicBezTo>
                  <a:lnTo>
                    <a:pt x="17126" y="332"/>
                  </a:lnTo>
                  <a:cubicBezTo>
                    <a:pt x="17125" y="330"/>
                    <a:pt x="17124" y="329"/>
                    <a:pt x="17122" y="328"/>
                  </a:cubicBezTo>
                  <a:lnTo>
                    <a:pt x="15876" y="1999"/>
                  </a:lnTo>
                  <a:cubicBezTo>
                    <a:pt x="17703" y="3884"/>
                    <a:pt x="18750" y="6603"/>
                    <a:pt x="18750" y="9459"/>
                  </a:cubicBezTo>
                  <a:cubicBezTo>
                    <a:pt x="18750" y="13764"/>
                    <a:pt x="16406" y="17437"/>
                    <a:pt x="13140" y="18805"/>
                  </a:cubicBezTo>
                  <a:cubicBezTo>
                    <a:pt x="12542" y="18964"/>
                    <a:pt x="11919" y="19049"/>
                    <a:pt x="11280" y="19049"/>
                  </a:cubicBezTo>
                  <a:cubicBezTo>
                    <a:pt x="6631" y="19049"/>
                    <a:pt x="2850" y="14600"/>
                    <a:pt x="2850" y="9131"/>
                  </a:cubicBezTo>
                  <a:cubicBezTo>
                    <a:pt x="2850" y="7350"/>
                    <a:pt x="3255" y="5604"/>
                    <a:pt x="4022" y="4082"/>
                  </a:cubicBezTo>
                  <a:lnTo>
                    <a:pt x="2396" y="2948"/>
                  </a:lnTo>
                  <a:cubicBezTo>
                    <a:pt x="2395" y="2951"/>
                    <a:pt x="2394" y="2953"/>
                    <a:pt x="2393" y="2955"/>
                  </a:cubicBezTo>
                  <a:lnTo>
                    <a:pt x="2387" y="2951"/>
                  </a:lnTo>
                  <a:cubicBezTo>
                    <a:pt x="2386" y="2954"/>
                    <a:pt x="2385" y="2956"/>
                    <a:pt x="2383" y="2959"/>
                  </a:cubicBezTo>
                  <a:lnTo>
                    <a:pt x="2377" y="2955"/>
                  </a:lnTo>
                  <a:cubicBezTo>
                    <a:pt x="2376" y="2957"/>
                    <a:pt x="2375" y="2960"/>
                    <a:pt x="2374" y="2962"/>
                  </a:cubicBezTo>
                  <a:lnTo>
                    <a:pt x="2368" y="2958"/>
                  </a:lnTo>
                  <a:cubicBezTo>
                    <a:pt x="2367" y="2960"/>
                    <a:pt x="2366" y="2963"/>
                    <a:pt x="2364" y="2965"/>
                  </a:cubicBezTo>
                  <a:lnTo>
                    <a:pt x="2358" y="2961"/>
                  </a:lnTo>
                  <a:cubicBezTo>
                    <a:pt x="2357" y="2964"/>
                    <a:pt x="2356" y="2966"/>
                    <a:pt x="2355" y="2968"/>
                  </a:cubicBezTo>
                  <a:lnTo>
                    <a:pt x="2349" y="2964"/>
                  </a:lnTo>
                  <a:cubicBezTo>
                    <a:pt x="2348" y="2967"/>
                    <a:pt x="2347" y="2969"/>
                    <a:pt x="2345" y="2972"/>
                  </a:cubicBezTo>
                  <a:lnTo>
                    <a:pt x="2339" y="2968"/>
                  </a:lnTo>
                  <a:cubicBezTo>
                    <a:pt x="2338" y="2970"/>
                    <a:pt x="2337" y="2972"/>
                    <a:pt x="2336" y="2975"/>
                  </a:cubicBezTo>
                  <a:lnTo>
                    <a:pt x="2330" y="2971"/>
                  </a:lnTo>
                  <a:cubicBezTo>
                    <a:pt x="2329" y="2973"/>
                    <a:pt x="2328" y="2976"/>
                    <a:pt x="2326" y="2978"/>
                  </a:cubicBezTo>
                  <a:lnTo>
                    <a:pt x="2320" y="2974"/>
                  </a:lnTo>
                  <a:cubicBezTo>
                    <a:pt x="2319" y="2977"/>
                    <a:pt x="2318" y="2979"/>
                    <a:pt x="2317" y="2981"/>
                  </a:cubicBezTo>
                  <a:lnTo>
                    <a:pt x="2311" y="2977"/>
                  </a:lnTo>
                  <a:cubicBezTo>
                    <a:pt x="2310" y="2980"/>
                    <a:pt x="2309" y="2982"/>
                    <a:pt x="2307" y="2985"/>
                  </a:cubicBezTo>
                  <a:lnTo>
                    <a:pt x="2301" y="2981"/>
                  </a:lnTo>
                  <a:cubicBezTo>
                    <a:pt x="2300" y="2983"/>
                    <a:pt x="2299" y="2985"/>
                    <a:pt x="2298" y="2988"/>
                  </a:cubicBezTo>
                  <a:lnTo>
                    <a:pt x="2292" y="2984"/>
                  </a:lnTo>
                  <a:cubicBezTo>
                    <a:pt x="2291" y="2986"/>
                    <a:pt x="2290" y="2989"/>
                    <a:pt x="2288" y="2991"/>
                  </a:cubicBezTo>
                  <a:lnTo>
                    <a:pt x="2282" y="2987"/>
                  </a:lnTo>
                  <a:cubicBezTo>
                    <a:pt x="2281" y="2989"/>
                    <a:pt x="2280" y="2992"/>
                    <a:pt x="2279" y="2994"/>
                  </a:cubicBezTo>
                  <a:lnTo>
                    <a:pt x="2273" y="2990"/>
                  </a:lnTo>
                  <a:cubicBezTo>
                    <a:pt x="2272" y="2993"/>
                    <a:pt x="2271" y="2995"/>
                    <a:pt x="2269" y="2998"/>
                  </a:cubicBezTo>
                  <a:lnTo>
                    <a:pt x="2263" y="2994"/>
                  </a:lnTo>
                  <a:cubicBezTo>
                    <a:pt x="2262" y="2996"/>
                    <a:pt x="2261" y="2998"/>
                    <a:pt x="2260" y="3001"/>
                  </a:cubicBezTo>
                  <a:lnTo>
                    <a:pt x="2254" y="2997"/>
                  </a:lnTo>
                  <a:cubicBezTo>
                    <a:pt x="2253" y="2999"/>
                    <a:pt x="2252" y="3002"/>
                    <a:pt x="2250" y="3004"/>
                  </a:cubicBezTo>
                  <a:lnTo>
                    <a:pt x="2244" y="3000"/>
                  </a:lnTo>
                  <a:cubicBezTo>
                    <a:pt x="2243" y="3003"/>
                    <a:pt x="2242" y="3005"/>
                    <a:pt x="2241" y="3007"/>
                  </a:cubicBezTo>
                  <a:lnTo>
                    <a:pt x="2235" y="3003"/>
                  </a:lnTo>
                  <a:cubicBezTo>
                    <a:pt x="2234" y="3006"/>
                    <a:pt x="2233" y="3008"/>
                    <a:pt x="2231" y="3011"/>
                  </a:cubicBezTo>
                  <a:lnTo>
                    <a:pt x="2225" y="3007"/>
                  </a:lnTo>
                  <a:cubicBezTo>
                    <a:pt x="2224" y="3009"/>
                    <a:pt x="2223" y="3011"/>
                    <a:pt x="2222" y="3014"/>
                  </a:cubicBezTo>
                  <a:lnTo>
                    <a:pt x="2216" y="3010"/>
                  </a:lnTo>
                  <a:cubicBezTo>
                    <a:pt x="2215" y="3012"/>
                    <a:pt x="2214" y="3015"/>
                    <a:pt x="2212" y="3017"/>
                  </a:cubicBezTo>
                  <a:lnTo>
                    <a:pt x="2206" y="3013"/>
                  </a:lnTo>
                  <a:cubicBezTo>
                    <a:pt x="2205" y="3015"/>
                    <a:pt x="2204" y="3018"/>
                    <a:pt x="2203" y="3020"/>
                  </a:cubicBezTo>
                  <a:lnTo>
                    <a:pt x="2197" y="3016"/>
                  </a:lnTo>
                  <a:cubicBezTo>
                    <a:pt x="2196" y="3019"/>
                    <a:pt x="2195" y="3021"/>
                    <a:pt x="2193" y="3024"/>
                  </a:cubicBezTo>
                  <a:lnTo>
                    <a:pt x="2187" y="3020"/>
                  </a:lnTo>
                  <a:cubicBezTo>
                    <a:pt x="2186" y="3022"/>
                    <a:pt x="2185" y="3024"/>
                    <a:pt x="2184" y="3027"/>
                  </a:cubicBezTo>
                  <a:lnTo>
                    <a:pt x="2178" y="3023"/>
                  </a:lnTo>
                  <a:cubicBezTo>
                    <a:pt x="2177" y="3025"/>
                    <a:pt x="2176" y="3028"/>
                    <a:pt x="2174" y="3030"/>
                  </a:cubicBezTo>
                  <a:lnTo>
                    <a:pt x="2168" y="3026"/>
                  </a:lnTo>
                  <a:cubicBezTo>
                    <a:pt x="2167" y="3028"/>
                    <a:pt x="2166" y="3031"/>
                    <a:pt x="2165" y="3033"/>
                  </a:cubicBezTo>
                  <a:lnTo>
                    <a:pt x="2159" y="3029"/>
                  </a:lnTo>
                  <a:cubicBezTo>
                    <a:pt x="2158" y="3032"/>
                    <a:pt x="2157" y="3034"/>
                    <a:pt x="2155" y="3037"/>
                  </a:cubicBezTo>
                  <a:lnTo>
                    <a:pt x="2149" y="3032"/>
                  </a:lnTo>
                  <a:cubicBezTo>
                    <a:pt x="2148" y="3035"/>
                    <a:pt x="2147" y="3037"/>
                    <a:pt x="2146" y="3040"/>
                  </a:cubicBezTo>
                  <a:lnTo>
                    <a:pt x="2140" y="3036"/>
                  </a:lnTo>
                  <a:cubicBezTo>
                    <a:pt x="2139" y="3038"/>
                    <a:pt x="2137" y="3041"/>
                    <a:pt x="2136" y="3043"/>
                  </a:cubicBezTo>
                  <a:lnTo>
                    <a:pt x="2130" y="3039"/>
                  </a:lnTo>
                  <a:cubicBezTo>
                    <a:pt x="2129" y="3041"/>
                    <a:pt x="2128" y="3044"/>
                    <a:pt x="2127" y="3046"/>
                  </a:cubicBezTo>
                  <a:lnTo>
                    <a:pt x="2121" y="3042"/>
                  </a:lnTo>
                  <a:cubicBezTo>
                    <a:pt x="2120" y="3045"/>
                    <a:pt x="2118" y="3047"/>
                    <a:pt x="2117" y="3050"/>
                  </a:cubicBezTo>
                  <a:lnTo>
                    <a:pt x="2111" y="3046"/>
                  </a:lnTo>
                  <a:cubicBezTo>
                    <a:pt x="2110" y="3048"/>
                    <a:pt x="2109" y="3050"/>
                    <a:pt x="2108" y="3053"/>
                  </a:cubicBezTo>
                  <a:lnTo>
                    <a:pt x="2102" y="3049"/>
                  </a:lnTo>
                  <a:cubicBezTo>
                    <a:pt x="2101" y="3051"/>
                    <a:pt x="2099" y="3054"/>
                    <a:pt x="2098" y="3056"/>
                  </a:cubicBezTo>
                  <a:lnTo>
                    <a:pt x="2092" y="3052"/>
                  </a:lnTo>
                  <a:cubicBezTo>
                    <a:pt x="2091" y="3054"/>
                    <a:pt x="2090" y="3057"/>
                    <a:pt x="2089" y="3059"/>
                  </a:cubicBezTo>
                  <a:lnTo>
                    <a:pt x="2083" y="3055"/>
                  </a:lnTo>
                  <a:cubicBezTo>
                    <a:pt x="2082" y="3058"/>
                    <a:pt x="2080" y="3060"/>
                    <a:pt x="2079" y="3063"/>
                  </a:cubicBezTo>
                  <a:lnTo>
                    <a:pt x="2073" y="3058"/>
                  </a:lnTo>
                  <a:cubicBezTo>
                    <a:pt x="2072" y="3061"/>
                    <a:pt x="2071" y="3063"/>
                    <a:pt x="2070" y="3066"/>
                  </a:cubicBezTo>
                  <a:lnTo>
                    <a:pt x="2064" y="3062"/>
                  </a:lnTo>
                  <a:cubicBezTo>
                    <a:pt x="2063" y="3064"/>
                    <a:pt x="2061" y="3067"/>
                    <a:pt x="2060" y="3069"/>
                  </a:cubicBezTo>
                  <a:lnTo>
                    <a:pt x="2054" y="3065"/>
                  </a:lnTo>
                  <a:cubicBezTo>
                    <a:pt x="2053" y="3067"/>
                    <a:pt x="2052" y="3070"/>
                    <a:pt x="2051" y="3072"/>
                  </a:cubicBezTo>
                  <a:lnTo>
                    <a:pt x="2045" y="3068"/>
                  </a:lnTo>
                  <a:cubicBezTo>
                    <a:pt x="2044" y="3071"/>
                    <a:pt x="2042" y="3073"/>
                    <a:pt x="2041" y="3076"/>
                  </a:cubicBezTo>
                  <a:lnTo>
                    <a:pt x="2035" y="3071"/>
                  </a:lnTo>
                  <a:cubicBezTo>
                    <a:pt x="2034" y="3074"/>
                    <a:pt x="2033" y="3076"/>
                    <a:pt x="2032" y="3079"/>
                  </a:cubicBezTo>
                  <a:lnTo>
                    <a:pt x="2026" y="3075"/>
                  </a:lnTo>
                  <a:cubicBezTo>
                    <a:pt x="2025" y="3077"/>
                    <a:pt x="2024" y="3080"/>
                    <a:pt x="2022" y="3082"/>
                  </a:cubicBezTo>
                  <a:lnTo>
                    <a:pt x="2016" y="3078"/>
                  </a:lnTo>
                  <a:cubicBezTo>
                    <a:pt x="2015" y="3080"/>
                    <a:pt x="2014" y="3083"/>
                    <a:pt x="2013" y="3085"/>
                  </a:cubicBezTo>
                  <a:lnTo>
                    <a:pt x="2007" y="3081"/>
                  </a:lnTo>
                  <a:cubicBezTo>
                    <a:pt x="2006" y="3084"/>
                    <a:pt x="2005" y="3086"/>
                    <a:pt x="2003" y="3089"/>
                  </a:cubicBezTo>
                  <a:lnTo>
                    <a:pt x="1997" y="3084"/>
                  </a:lnTo>
                  <a:cubicBezTo>
                    <a:pt x="1996" y="3087"/>
                    <a:pt x="1995" y="3089"/>
                    <a:pt x="1994" y="3092"/>
                  </a:cubicBezTo>
                  <a:lnTo>
                    <a:pt x="1988" y="3088"/>
                  </a:lnTo>
                  <a:cubicBezTo>
                    <a:pt x="1987" y="3090"/>
                    <a:pt x="1985" y="3093"/>
                    <a:pt x="1984" y="3095"/>
                  </a:cubicBezTo>
                  <a:lnTo>
                    <a:pt x="1978" y="3091"/>
                  </a:lnTo>
                  <a:cubicBezTo>
                    <a:pt x="1977" y="3093"/>
                    <a:pt x="1976" y="3096"/>
                    <a:pt x="1975" y="3098"/>
                  </a:cubicBezTo>
                  <a:lnTo>
                    <a:pt x="1969" y="3094"/>
                  </a:lnTo>
                  <a:cubicBezTo>
                    <a:pt x="1968" y="3097"/>
                    <a:pt x="1966" y="3099"/>
                    <a:pt x="1965" y="3101"/>
                  </a:cubicBezTo>
                  <a:lnTo>
                    <a:pt x="1959" y="3097"/>
                  </a:lnTo>
                  <a:cubicBezTo>
                    <a:pt x="1958" y="3100"/>
                    <a:pt x="1957" y="3102"/>
                    <a:pt x="1956" y="3105"/>
                  </a:cubicBezTo>
                  <a:lnTo>
                    <a:pt x="1950" y="3101"/>
                  </a:lnTo>
                  <a:cubicBezTo>
                    <a:pt x="1949" y="3103"/>
                    <a:pt x="1947" y="3106"/>
                    <a:pt x="1946" y="3108"/>
                  </a:cubicBezTo>
                  <a:lnTo>
                    <a:pt x="1940" y="3104"/>
                  </a:lnTo>
                  <a:cubicBezTo>
                    <a:pt x="1939" y="3106"/>
                    <a:pt x="1938" y="3109"/>
                    <a:pt x="1937" y="3111"/>
                  </a:cubicBezTo>
                  <a:lnTo>
                    <a:pt x="1931" y="3107"/>
                  </a:lnTo>
                  <a:cubicBezTo>
                    <a:pt x="1929" y="3110"/>
                    <a:pt x="1928" y="3112"/>
                    <a:pt x="1927" y="3115"/>
                  </a:cubicBezTo>
                  <a:lnTo>
                    <a:pt x="1921" y="3110"/>
                  </a:lnTo>
                  <a:cubicBezTo>
                    <a:pt x="1920" y="3113"/>
                    <a:pt x="1919" y="3115"/>
                    <a:pt x="1918" y="3118"/>
                  </a:cubicBezTo>
                  <a:lnTo>
                    <a:pt x="1912" y="3114"/>
                  </a:lnTo>
                  <a:cubicBezTo>
                    <a:pt x="1911" y="3116"/>
                    <a:pt x="1909" y="3119"/>
                    <a:pt x="1908" y="3121"/>
                  </a:cubicBezTo>
                  <a:lnTo>
                    <a:pt x="1902" y="3117"/>
                  </a:lnTo>
                  <a:cubicBezTo>
                    <a:pt x="1901" y="3119"/>
                    <a:pt x="1900" y="3122"/>
                    <a:pt x="1899" y="3124"/>
                  </a:cubicBezTo>
                  <a:lnTo>
                    <a:pt x="1893" y="3120"/>
                  </a:lnTo>
                  <a:cubicBezTo>
                    <a:pt x="1892" y="3123"/>
                    <a:pt x="1890" y="3125"/>
                    <a:pt x="1889" y="3127"/>
                  </a:cubicBezTo>
                  <a:lnTo>
                    <a:pt x="1883" y="3123"/>
                  </a:lnTo>
                  <a:cubicBezTo>
                    <a:pt x="1882" y="3126"/>
                    <a:pt x="1881" y="3128"/>
                    <a:pt x="1880" y="3131"/>
                  </a:cubicBezTo>
                  <a:lnTo>
                    <a:pt x="1874" y="3127"/>
                  </a:lnTo>
                  <a:cubicBezTo>
                    <a:pt x="1873" y="3129"/>
                    <a:pt x="1871" y="3132"/>
                    <a:pt x="1870" y="3134"/>
                  </a:cubicBezTo>
                  <a:lnTo>
                    <a:pt x="1864" y="3130"/>
                  </a:lnTo>
                  <a:cubicBezTo>
                    <a:pt x="1863" y="3132"/>
                    <a:pt x="1862" y="3135"/>
                    <a:pt x="1861" y="3137"/>
                  </a:cubicBezTo>
                  <a:lnTo>
                    <a:pt x="1855" y="3133"/>
                  </a:lnTo>
                  <a:cubicBezTo>
                    <a:pt x="1854" y="3136"/>
                    <a:pt x="1852" y="3138"/>
                    <a:pt x="1851" y="3140"/>
                  </a:cubicBezTo>
                  <a:lnTo>
                    <a:pt x="1845" y="3136"/>
                  </a:lnTo>
                  <a:cubicBezTo>
                    <a:pt x="1844" y="3139"/>
                    <a:pt x="1843" y="3141"/>
                    <a:pt x="1842" y="3144"/>
                  </a:cubicBezTo>
                  <a:lnTo>
                    <a:pt x="1836" y="3140"/>
                  </a:lnTo>
                  <a:cubicBezTo>
                    <a:pt x="1835" y="3142"/>
                    <a:pt x="1833" y="3145"/>
                    <a:pt x="1832" y="3147"/>
                  </a:cubicBezTo>
                  <a:lnTo>
                    <a:pt x="1826" y="3143"/>
                  </a:lnTo>
                  <a:cubicBezTo>
                    <a:pt x="1825" y="3145"/>
                    <a:pt x="1824" y="3148"/>
                    <a:pt x="1823" y="3150"/>
                  </a:cubicBezTo>
                  <a:lnTo>
                    <a:pt x="1817" y="3146"/>
                  </a:lnTo>
                  <a:cubicBezTo>
                    <a:pt x="1816" y="3148"/>
                    <a:pt x="1814" y="3151"/>
                    <a:pt x="1813" y="3153"/>
                  </a:cubicBezTo>
                  <a:lnTo>
                    <a:pt x="1807" y="3149"/>
                  </a:lnTo>
                  <a:cubicBezTo>
                    <a:pt x="1806" y="3152"/>
                    <a:pt x="1805" y="3154"/>
                    <a:pt x="1804" y="3157"/>
                  </a:cubicBezTo>
                  <a:lnTo>
                    <a:pt x="1798" y="3153"/>
                  </a:lnTo>
                  <a:cubicBezTo>
                    <a:pt x="1797" y="3155"/>
                    <a:pt x="1795" y="3157"/>
                    <a:pt x="1794" y="3160"/>
                  </a:cubicBezTo>
                  <a:lnTo>
                    <a:pt x="1788" y="3156"/>
                  </a:lnTo>
                  <a:cubicBezTo>
                    <a:pt x="1787" y="3158"/>
                    <a:pt x="1786" y="3161"/>
                    <a:pt x="1785" y="3163"/>
                  </a:cubicBezTo>
                  <a:lnTo>
                    <a:pt x="1779" y="3159"/>
                  </a:lnTo>
                  <a:cubicBezTo>
                    <a:pt x="1778" y="3161"/>
                    <a:pt x="1776" y="3164"/>
                    <a:pt x="1775" y="3166"/>
                  </a:cubicBezTo>
                  <a:lnTo>
                    <a:pt x="1769" y="3162"/>
                  </a:lnTo>
                  <a:cubicBezTo>
                    <a:pt x="1768" y="3165"/>
                    <a:pt x="1767" y="3167"/>
                    <a:pt x="1766" y="3170"/>
                  </a:cubicBezTo>
                  <a:lnTo>
                    <a:pt x="1760" y="3166"/>
                  </a:lnTo>
                  <a:cubicBezTo>
                    <a:pt x="1758" y="3168"/>
                    <a:pt x="1757" y="3170"/>
                    <a:pt x="1756" y="3173"/>
                  </a:cubicBezTo>
                  <a:lnTo>
                    <a:pt x="1750" y="3169"/>
                  </a:lnTo>
                  <a:cubicBezTo>
                    <a:pt x="1749" y="3171"/>
                    <a:pt x="1748" y="3174"/>
                    <a:pt x="1747" y="3176"/>
                  </a:cubicBezTo>
                  <a:lnTo>
                    <a:pt x="1741" y="3172"/>
                  </a:lnTo>
                  <a:cubicBezTo>
                    <a:pt x="1739" y="3174"/>
                    <a:pt x="1738" y="3177"/>
                    <a:pt x="1737" y="3179"/>
                  </a:cubicBezTo>
                  <a:lnTo>
                    <a:pt x="1731" y="3175"/>
                  </a:lnTo>
                  <a:cubicBezTo>
                    <a:pt x="1730" y="3178"/>
                    <a:pt x="1729" y="3180"/>
                    <a:pt x="1728" y="3183"/>
                  </a:cubicBezTo>
                  <a:lnTo>
                    <a:pt x="1722" y="3179"/>
                  </a:lnTo>
                  <a:cubicBezTo>
                    <a:pt x="1720" y="3181"/>
                    <a:pt x="1719" y="3183"/>
                    <a:pt x="1718" y="3186"/>
                  </a:cubicBezTo>
                  <a:lnTo>
                    <a:pt x="1712" y="3182"/>
                  </a:lnTo>
                  <a:cubicBezTo>
                    <a:pt x="1711" y="3184"/>
                    <a:pt x="1710" y="3187"/>
                    <a:pt x="1709" y="3189"/>
                  </a:cubicBezTo>
                  <a:lnTo>
                    <a:pt x="1703" y="3185"/>
                  </a:lnTo>
                  <a:cubicBezTo>
                    <a:pt x="1701" y="3187"/>
                    <a:pt x="1700" y="3190"/>
                    <a:pt x="1699" y="3192"/>
                  </a:cubicBezTo>
                  <a:lnTo>
                    <a:pt x="1693" y="3188"/>
                  </a:lnTo>
                  <a:cubicBezTo>
                    <a:pt x="1692" y="3191"/>
                    <a:pt x="1691" y="3193"/>
                    <a:pt x="1690" y="3196"/>
                  </a:cubicBezTo>
                  <a:lnTo>
                    <a:pt x="1684" y="3191"/>
                  </a:lnTo>
                  <a:cubicBezTo>
                    <a:pt x="1683" y="3194"/>
                    <a:pt x="1681" y="3196"/>
                    <a:pt x="1680" y="3199"/>
                  </a:cubicBezTo>
                  <a:lnTo>
                    <a:pt x="1674" y="3195"/>
                  </a:lnTo>
                  <a:cubicBezTo>
                    <a:pt x="1673" y="3197"/>
                    <a:pt x="1672" y="3200"/>
                    <a:pt x="1671" y="3202"/>
                  </a:cubicBezTo>
                  <a:lnTo>
                    <a:pt x="1665" y="3198"/>
                  </a:lnTo>
                  <a:cubicBezTo>
                    <a:pt x="1663" y="3200"/>
                    <a:pt x="1662" y="3203"/>
                    <a:pt x="1661" y="3205"/>
                  </a:cubicBezTo>
                  <a:lnTo>
                    <a:pt x="1655" y="3201"/>
                  </a:lnTo>
                  <a:cubicBezTo>
                    <a:pt x="1654" y="3204"/>
                    <a:pt x="1653" y="3206"/>
                    <a:pt x="1652" y="3209"/>
                  </a:cubicBezTo>
                  <a:lnTo>
                    <a:pt x="1646" y="3204"/>
                  </a:lnTo>
                  <a:cubicBezTo>
                    <a:pt x="1644" y="3207"/>
                    <a:pt x="1643" y="3209"/>
                    <a:pt x="1642" y="3212"/>
                  </a:cubicBezTo>
                  <a:lnTo>
                    <a:pt x="1636" y="3208"/>
                  </a:lnTo>
                  <a:cubicBezTo>
                    <a:pt x="1635" y="3210"/>
                    <a:pt x="1634" y="3213"/>
                    <a:pt x="1633" y="3215"/>
                  </a:cubicBezTo>
                  <a:lnTo>
                    <a:pt x="1627" y="3211"/>
                  </a:lnTo>
                  <a:cubicBezTo>
                    <a:pt x="1626" y="3213"/>
                    <a:pt x="1624" y="3216"/>
                    <a:pt x="1623" y="3218"/>
                  </a:cubicBezTo>
                  <a:lnTo>
                    <a:pt x="1617" y="3214"/>
                  </a:lnTo>
                  <a:cubicBezTo>
                    <a:pt x="1616" y="3217"/>
                    <a:pt x="1615" y="3219"/>
                    <a:pt x="1614" y="3222"/>
                  </a:cubicBezTo>
                  <a:lnTo>
                    <a:pt x="1608" y="3217"/>
                  </a:lnTo>
                  <a:cubicBezTo>
                    <a:pt x="1606" y="3220"/>
                    <a:pt x="1605" y="3222"/>
                    <a:pt x="1604" y="3225"/>
                  </a:cubicBezTo>
                  <a:lnTo>
                    <a:pt x="1598" y="3221"/>
                  </a:lnTo>
                  <a:cubicBezTo>
                    <a:pt x="1597" y="3223"/>
                    <a:pt x="1596" y="3226"/>
                    <a:pt x="1595" y="3228"/>
                  </a:cubicBezTo>
                  <a:lnTo>
                    <a:pt x="1589" y="3224"/>
                  </a:lnTo>
                  <a:cubicBezTo>
                    <a:pt x="1588" y="3226"/>
                    <a:pt x="1586" y="3229"/>
                    <a:pt x="1585" y="3231"/>
                  </a:cubicBezTo>
                  <a:lnTo>
                    <a:pt x="1579" y="3227"/>
                  </a:lnTo>
                  <a:cubicBezTo>
                    <a:pt x="1578" y="3230"/>
                    <a:pt x="1577" y="3232"/>
                    <a:pt x="1576" y="3235"/>
                  </a:cubicBezTo>
                  <a:lnTo>
                    <a:pt x="1570" y="3230"/>
                  </a:lnTo>
                  <a:cubicBezTo>
                    <a:pt x="1568" y="3233"/>
                    <a:pt x="1567" y="3235"/>
                    <a:pt x="1566" y="3238"/>
                  </a:cubicBezTo>
                  <a:lnTo>
                    <a:pt x="1560" y="3234"/>
                  </a:lnTo>
                  <a:cubicBezTo>
                    <a:pt x="1559" y="3236"/>
                    <a:pt x="1558" y="3239"/>
                    <a:pt x="1557" y="3241"/>
                  </a:cubicBezTo>
                  <a:lnTo>
                    <a:pt x="1551" y="3237"/>
                  </a:lnTo>
                  <a:cubicBezTo>
                    <a:pt x="1549" y="3239"/>
                    <a:pt x="1548" y="3242"/>
                    <a:pt x="1547" y="3244"/>
                  </a:cubicBezTo>
                  <a:lnTo>
                    <a:pt x="1541" y="3240"/>
                  </a:lnTo>
                  <a:cubicBezTo>
                    <a:pt x="1540" y="3243"/>
                    <a:pt x="1539" y="3245"/>
                    <a:pt x="1538" y="3248"/>
                  </a:cubicBezTo>
                  <a:lnTo>
                    <a:pt x="1532" y="3243"/>
                  </a:lnTo>
                  <a:cubicBezTo>
                    <a:pt x="1530" y="3246"/>
                    <a:pt x="1529" y="3248"/>
                    <a:pt x="1528" y="3251"/>
                  </a:cubicBezTo>
                  <a:lnTo>
                    <a:pt x="1522" y="3247"/>
                  </a:lnTo>
                  <a:cubicBezTo>
                    <a:pt x="1521" y="3249"/>
                    <a:pt x="1520" y="3252"/>
                    <a:pt x="1519" y="3254"/>
                  </a:cubicBezTo>
                  <a:lnTo>
                    <a:pt x="1513" y="3250"/>
                  </a:lnTo>
                  <a:cubicBezTo>
                    <a:pt x="1511" y="3252"/>
                    <a:pt x="1510" y="3255"/>
                    <a:pt x="1509" y="3257"/>
                  </a:cubicBezTo>
                  <a:lnTo>
                    <a:pt x="1503" y="3253"/>
                  </a:lnTo>
                  <a:cubicBezTo>
                    <a:pt x="1502" y="3256"/>
                    <a:pt x="1501" y="3258"/>
                    <a:pt x="1500" y="3261"/>
                  </a:cubicBezTo>
                  <a:lnTo>
                    <a:pt x="1494" y="3256"/>
                  </a:lnTo>
                  <a:cubicBezTo>
                    <a:pt x="1492" y="3259"/>
                    <a:pt x="1491" y="3261"/>
                    <a:pt x="1490" y="3264"/>
                  </a:cubicBezTo>
                  <a:lnTo>
                    <a:pt x="1484" y="3260"/>
                  </a:lnTo>
                  <a:cubicBezTo>
                    <a:pt x="1483" y="3262"/>
                    <a:pt x="1482" y="3264"/>
                    <a:pt x="1481" y="3267"/>
                  </a:cubicBezTo>
                  <a:lnTo>
                    <a:pt x="1475" y="3263"/>
                  </a:lnTo>
                  <a:cubicBezTo>
                    <a:pt x="1473" y="3265"/>
                    <a:pt x="1472" y="3268"/>
                    <a:pt x="1471" y="3270"/>
                  </a:cubicBezTo>
                  <a:lnTo>
                    <a:pt x="1465" y="3266"/>
                  </a:lnTo>
                  <a:cubicBezTo>
                    <a:pt x="1464" y="3269"/>
                    <a:pt x="1463" y="3271"/>
                    <a:pt x="1462" y="3273"/>
                  </a:cubicBezTo>
                  <a:lnTo>
                    <a:pt x="1456" y="3269"/>
                  </a:lnTo>
                  <a:cubicBezTo>
                    <a:pt x="1454" y="3272"/>
                    <a:pt x="1453" y="3274"/>
                    <a:pt x="1452" y="3277"/>
                  </a:cubicBezTo>
                  <a:lnTo>
                    <a:pt x="1446" y="3273"/>
                  </a:lnTo>
                  <a:cubicBezTo>
                    <a:pt x="1445" y="3275"/>
                    <a:pt x="1444" y="3278"/>
                    <a:pt x="1442" y="3280"/>
                  </a:cubicBezTo>
                  <a:lnTo>
                    <a:pt x="1437" y="3276"/>
                  </a:lnTo>
                  <a:cubicBezTo>
                    <a:pt x="497" y="5141"/>
                    <a:pt x="0" y="7279"/>
                    <a:pt x="0" y="9459"/>
                  </a:cubicBezTo>
                  <a:cubicBezTo>
                    <a:pt x="0" y="16153"/>
                    <a:pt x="4630" y="21600"/>
                    <a:pt x="10320" y="21600"/>
                  </a:cubicBezTo>
                  <a:cubicBezTo>
                    <a:pt x="11301" y="21600"/>
                    <a:pt x="12250" y="21438"/>
                    <a:pt x="13149" y="21136"/>
                  </a:cubicBezTo>
                  <a:cubicBezTo>
                    <a:pt x="13152" y="21135"/>
                    <a:pt x="13156" y="21134"/>
                    <a:pt x="13159" y="21133"/>
                  </a:cubicBezTo>
                  <a:cubicBezTo>
                    <a:pt x="13162" y="21132"/>
                    <a:pt x="13165" y="21131"/>
                    <a:pt x="13169" y="21129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12700" cap="flat">
              <a:solidFill>
                <a:schemeClr val="accent1">
                  <a:lumMod val="75000"/>
                </a:schemeClr>
              </a:solidFill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17145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24" name="Shape 5920">
              <a:extLst>
                <a:ext uri="{FF2B5EF4-FFF2-40B4-BE49-F238E27FC236}">
                  <a16:creationId xmlns:a16="http://schemas.microsoft.com/office/drawing/2014/main" id="{6A820377-F61B-DF47-BA18-C522E214BE4E}"/>
                </a:ext>
              </a:extLst>
            </p:cNvPr>
            <p:cNvSpPr/>
            <p:nvPr/>
          </p:nvSpPr>
          <p:spPr>
            <a:xfrm>
              <a:off x="287080" y="0"/>
              <a:ext cx="6270580" cy="54931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4845" y="21600"/>
                    <a:pt x="0" y="16069"/>
                    <a:pt x="0" y="9272"/>
                  </a:cubicBezTo>
                  <a:cubicBezTo>
                    <a:pt x="0" y="7059"/>
                    <a:pt x="520" y="4888"/>
                    <a:pt x="1503" y="2994"/>
                  </a:cubicBezTo>
                  <a:lnTo>
                    <a:pt x="3205" y="4145"/>
                  </a:lnTo>
                  <a:cubicBezTo>
                    <a:pt x="2402" y="5691"/>
                    <a:pt x="1978" y="7463"/>
                    <a:pt x="1978" y="9272"/>
                  </a:cubicBezTo>
                  <a:cubicBezTo>
                    <a:pt x="1978" y="14825"/>
                    <a:pt x="5935" y="19342"/>
                    <a:pt x="10800" y="19342"/>
                  </a:cubicBezTo>
                  <a:cubicBezTo>
                    <a:pt x="15665" y="19342"/>
                    <a:pt x="19622" y="14825"/>
                    <a:pt x="19622" y="9272"/>
                  </a:cubicBezTo>
                  <a:cubicBezTo>
                    <a:pt x="19622" y="6372"/>
                    <a:pt x="18526" y="3611"/>
                    <a:pt x="16614" y="1697"/>
                  </a:cubicBezTo>
                  <a:lnTo>
                    <a:pt x="17918" y="0"/>
                  </a:lnTo>
                  <a:cubicBezTo>
                    <a:pt x="20258" y="2342"/>
                    <a:pt x="21600" y="5722"/>
                    <a:pt x="21600" y="9272"/>
                  </a:cubicBezTo>
                  <a:cubicBezTo>
                    <a:pt x="21600" y="16069"/>
                    <a:pt x="16755" y="21600"/>
                    <a:pt x="10800" y="2160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solidFill>
                <a:schemeClr val="accent1"/>
              </a:solidFill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17145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25" name="Shape 5921">
              <a:extLst>
                <a:ext uri="{FF2B5EF4-FFF2-40B4-BE49-F238E27FC236}">
                  <a16:creationId xmlns:a16="http://schemas.microsoft.com/office/drawing/2014/main" id="{54424063-C4B0-E84A-A287-51E691777BD6}"/>
                </a:ext>
              </a:extLst>
            </p:cNvPr>
            <p:cNvSpPr/>
            <p:nvPr/>
          </p:nvSpPr>
          <p:spPr>
            <a:xfrm>
              <a:off x="287080" y="0"/>
              <a:ext cx="6270580" cy="54931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918" y="0"/>
                  </a:moveTo>
                  <a:lnTo>
                    <a:pt x="16614" y="1697"/>
                  </a:lnTo>
                  <a:cubicBezTo>
                    <a:pt x="18526" y="3611"/>
                    <a:pt x="19622" y="6372"/>
                    <a:pt x="19622" y="9272"/>
                  </a:cubicBezTo>
                  <a:cubicBezTo>
                    <a:pt x="19622" y="14825"/>
                    <a:pt x="15665" y="19342"/>
                    <a:pt x="10800" y="19342"/>
                  </a:cubicBezTo>
                  <a:cubicBezTo>
                    <a:pt x="5935" y="19342"/>
                    <a:pt x="1978" y="14825"/>
                    <a:pt x="1978" y="9272"/>
                  </a:cubicBezTo>
                  <a:cubicBezTo>
                    <a:pt x="1978" y="7463"/>
                    <a:pt x="2402" y="5691"/>
                    <a:pt x="3205" y="4145"/>
                  </a:cubicBezTo>
                  <a:lnTo>
                    <a:pt x="1503" y="2994"/>
                  </a:lnTo>
                  <a:cubicBezTo>
                    <a:pt x="520" y="4888"/>
                    <a:pt x="0" y="7059"/>
                    <a:pt x="0" y="9272"/>
                  </a:cubicBezTo>
                  <a:cubicBezTo>
                    <a:pt x="0" y="16069"/>
                    <a:pt x="4845" y="21600"/>
                    <a:pt x="10800" y="21600"/>
                  </a:cubicBezTo>
                  <a:cubicBezTo>
                    <a:pt x="16755" y="21600"/>
                    <a:pt x="21600" y="16069"/>
                    <a:pt x="21600" y="9272"/>
                  </a:cubicBezTo>
                  <a:cubicBezTo>
                    <a:pt x="21600" y="5722"/>
                    <a:pt x="20258" y="2342"/>
                    <a:pt x="17918" y="0"/>
                  </a:cubicBezTo>
                  <a:cubicBezTo>
                    <a:pt x="17918" y="0"/>
                    <a:pt x="17918" y="0"/>
                    <a:pt x="17918" y="0"/>
                  </a:cubicBezTo>
                  <a:close/>
                  <a:moveTo>
                    <a:pt x="17927" y="160"/>
                  </a:moveTo>
                  <a:cubicBezTo>
                    <a:pt x="20200" y="2478"/>
                    <a:pt x="21501" y="5792"/>
                    <a:pt x="21501" y="9272"/>
                  </a:cubicBezTo>
                  <a:cubicBezTo>
                    <a:pt x="21501" y="16007"/>
                    <a:pt x="16701" y="21487"/>
                    <a:pt x="10800" y="21487"/>
                  </a:cubicBezTo>
                  <a:cubicBezTo>
                    <a:pt x="4899" y="21487"/>
                    <a:pt x="99" y="16007"/>
                    <a:pt x="99" y="9272"/>
                  </a:cubicBezTo>
                  <a:cubicBezTo>
                    <a:pt x="99" y="7117"/>
                    <a:pt x="596" y="5002"/>
                    <a:pt x="1538" y="3148"/>
                  </a:cubicBezTo>
                  <a:lnTo>
                    <a:pt x="3070" y="4185"/>
                  </a:lnTo>
                  <a:cubicBezTo>
                    <a:pt x="2290" y="5725"/>
                    <a:pt x="1879" y="7481"/>
                    <a:pt x="1879" y="9272"/>
                  </a:cubicBezTo>
                  <a:cubicBezTo>
                    <a:pt x="1879" y="14887"/>
                    <a:pt x="5881" y="19455"/>
                    <a:pt x="10800" y="19455"/>
                  </a:cubicBezTo>
                  <a:cubicBezTo>
                    <a:pt x="15719" y="19455"/>
                    <a:pt x="19721" y="14887"/>
                    <a:pt x="19721" y="9272"/>
                  </a:cubicBezTo>
                  <a:cubicBezTo>
                    <a:pt x="19721" y="6377"/>
                    <a:pt x="18641" y="3619"/>
                    <a:pt x="16754" y="1687"/>
                  </a:cubicBezTo>
                  <a:lnTo>
                    <a:pt x="17927" y="160"/>
                  </a:lnTo>
                </a:path>
              </a:pathLst>
            </a:custGeom>
            <a:solidFill>
              <a:srgbClr val="58D2F7"/>
            </a:solidFill>
            <a:ln w="12700" cap="flat">
              <a:solidFill>
                <a:schemeClr val="accent1"/>
              </a:solidFill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17145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</p:grpSp>
      <p:grpSp>
        <p:nvGrpSpPr>
          <p:cNvPr id="26" name="Group 5926">
            <a:extLst>
              <a:ext uri="{FF2B5EF4-FFF2-40B4-BE49-F238E27FC236}">
                <a16:creationId xmlns:a16="http://schemas.microsoft.com/office/drawing/2014/main" id="{904C0BCA-F09D-984C-B864-EC311003BAF7}"/>
              </a:ext>
            </a:extLst>
          </p:cNvPr>
          <p:cNvGrpSpPr/>
          <p:nvPr/>
        </p:nvGrpSpPr>
        <p:grpSpPr>
          <a:xfrm>
            <a:off x="1446391" y="2928961"/>
            <a:ext cx="2904445" cy="2769059"/>
            <a:chOff x="0" y="0"/>
            <a:chExt cx="4958811" cy="4727663"/>
          </a:xfrm>
        </p:grpSpPr>
        <p:sp>
          <p:nvSpPr>
            <p:cNvPr id="27" name="Shape 5923">
              <a:extLst>
                <a:ext uri="{FF2B5EF4-FFF2-40B4-BE49-F238E27FC236}">
                  <a16:creationId xmlns:a16="http://schemas.microsoft.com/office/drawing/2014/main" id="{8E2E95E0-1FDC-FC47-BB5C-E2AD7C153157}"/>
                </a:ext>
              </a:extLst>
            </p:cNvPr>
            <p:cNvSpPr/>
            <p:nvPr/>
          </p:nvSpPr>
          <p:spPr>
            <a:xfrm>
              <a:off x="0" y="0"/>
              <a:ext cx="4934618" cy="47276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07" y="21114"/>
                  </a:moveTo>
                  <a:cubicBezTo>
                    <a:pt x="13211" y="21113"/>
                    <a:pt x="13215" y="21112"/>
                    <a:pt x="13219" y="21111"/>
                  </a:cubicBezTo>
                  <a:cubicBezTo>
                    <a:pt x="13228" y="21108"/>
                    <a:pt x="13236" y="21105"/>
                    <a:pt x="13245" y="21103"/>
                  </a:cubicBezTo>
                  <a:cubicBezTo>
                    <a:pt x="13249" y="21101"/>
                    <a:pt x="13253" y="21100"/>
                    <a:pt x="13257" y="21099"/>
                  </a:cubicBezTo>
                  <a:cubicBezTo>
                    <a:pt x="13262" y="21098"/>
                    <a:pt x="13266" y="21096"/>
                    <a:pt x="13270" y="21095"/>
                  </a:cubicBezTo>
                  <a:cubicBezTo>
                    <a:pt x="13274" y="21094"/>
                    <a:pt x="13279" y="21093"/>
                    <a:pt x="13283" y="21091"/>
                  </a:cubicBezTo>
                  <a:cubicBezTo>
                    <a:pt x="13287" y="21090"/>
                    <a:pt x="13291" y="21089"/>
                    <a:pt x="13296" y="21087"/>
                  </a:cubicBezTo>
                  <a:cubicBezTo>
                    <a:pt x="13300" y="21086"/>
                    <a:pt x="13304" y="21085"/>
                    <a:pt x="13308" y="21084"/>
                  </a:cubicBezTo>
                  <a:cubicBezTo>
                    <a:pt x="13316" y="21081"/>
                    <a:pt x="13325" y="21079"/>
                    <a:pt x="13333" y="21076"/>
                  </a:cubicBezTo>
                  <a:cubicBezTo>
                    <a:pt x="13337" y="21075"/>
                    <a:pt x="13342" y="21073"/>
                    <a:pt x="13346" y="21072"/>
                  </a:cubicBezTo>
                  <a:cubicBezTo>
                    <a:pt x="13350" y="21071"/>
                    <a:pt x="13355" y="21070"/>
                    <a:pt x="13358" y="21068"/>
                  </a:cubicBezTo>
                  <a:cubicBezTo>
                    <a:pt x="13363" y="21067"/>
                    <a:pt x="13367" y="21066"/>
                    <a:pt x="13371" y="21064"/>
                  </a:cubicBezTo>
                  <a:cubicBezTo>
                    <a:pt x="13376" y="21063"/>
                    <a:pt x="13380" y="21062"/>
                    <a:pt x="13384" y="21060"/>
                  </a:cubicBezTo>
                  <a:cubicBezTo>
                    <a:pt x="13388" y="21059"/>
                    <a:pt x="13392" y="21058"/>
                    <a:pt x="13396" y="21057"/>
                  </a:cubicBezTo>
                  <a:cubicBezTo>
                    <a:pt x="13401" y="21055"/>
                    <a:pt x="13405" y="21054"/>
                    <a:pt x="13409" y="21053"/>
                  </a:cubicBezTo>
                  <a:cubicBezTo>
                    <a:pt x="13414" y="21052"/>
                    <a:pt x="13418" y="21050"/>
                    <a:pt x="13422" y="21049"/>
                  </a:cubicBezTo>
                  <a:cubicBezTo>
                    <a:pt x="13426" y="21048"/>
                    <a:pt x="13430" y="21047"/>
                    <a:pt x="13435" y="21045"/>
                  </a:cubicBezTo>
                  <a:cubicBezTo>
                    <a:pt x="13439" y="21044"/>
                    <a:pt x="13443" y="21043"/>
                    <a:pt x="13447" y="21041"/>
                  </a:cubicBezTo>
                  <a:cubicBezTo>
                    <a:pt x="13451" y="21040"/>
                    <a:pt x="13455" y="21039"/>
                    <a:pt x="13459" y="21038"/>
                  </a:cubicBezTo>
                  <a:cubicBezTo>
                    <a:pt x="13468" y="21035"/>
                    <a:pt x="13477" y="21033"/>
                    <a:pt x="13485" y="21030"/>
                  </a:cubicBezTo>
                  <a:cubicBezTo>
                    <a:pt x="13489" y="21029"/>
                    <a:pt x="13494" y="21027"/>
                    <a:pt x="13498" y="21026"/>
                  </a:cubicBezTo>
                  <a:cubicBezTo>
                    <a:pt x="13502" y="21025"/>
                    <a:pt x="13506" y="21024"/>
                    <a:pt x="13510" y="21022"/>
                  </a:cubicBezTo>
                  <a:cubicBezTo>
                    <a:pt x="13514" y="21021"/>
                    <a:pt x="13519" y="21020"/>
                    <a:pt x="13524" y="21018"/>
                  </a:cubicBezTo>
                  <a:cubicBezTo>
                    <a:pt x="13527" y="21017"/>
                    <a:pt x="13531" y="21016"/>
                    <a:pt x="13536" y="21015"/>
                  </a:cubicBezTo>
                  <a:cubicBezTo>
                    <a:pt x="13539" y="21013"/>
                    <a:pt x="13544" y="21012"/>
                    <a:pt x="13547" y="21011"/>
                  </a:cubicBezTo>
                  <a:cubicBezTo>
                    <a:pt x="13556" y="21008"/>
                    <a:pt x="13565" y="21006"/>
                    <a:pt x="13574" y="21003"/>
                  </a:cubicBezTo>
                  <a:cubicBezTo>
                    <a:pt x="13578" y="21002"/>
                    <a:pt x="13582" y="21001"/>
                    <a:pt x="13586" y="20999"/>
                  </a:cubicBezTo>
                  <a:cubicBezTo>
                    <a:pt x="13590" y="20998"/>
                    <a:pt x="13595" y="20997"/>
                    <a:pt x="13599" y="20996"/>
                  </a:cubicBezTo>
                  <a:cubicBezTo>
                    <a:pt x="13603" y="20994"/>
                    <a:pt x="13607" y="20993"/>
                    <a:pt x="13611" y="20992"/>
                  </a:cubicBezTo>
                  <a:cubicBezTo>
                    <a:pt x="13616" y="20990"/>
                    <a:pt x="13620" y="20989"/>
                    <a:pt x="13625" y="20988"/>
                  </a:cubicBezTo>
                  <a:cubicBezTo>
                    <a:pt x="13629" y="20986"/>
                    <a:pt x="13633" y="20985"/>
                    <a:pt x="13637" y="20984"/>
                  </a:cubicBezTo>
                  <a:cubicBezTo>
                    <a:pt x="13641" y="20983"/>
                    <a:pt x="13645" y="20981"/>
                    <a:pt x="13649" y="20980"/>
                  </a:cubicBezTo>
                  <a:cubicBezTo>
                    <a:pt x="13653" y="20979"/>
                    <a:pt x="13657" y="20978"/>
                    <a:pt x="13661" y="20977"/>
                  </a:cubicBezTo>
                  <a:cubicBezTo>
                    <a:pt x="13666" y="20975"/>
                    <a:pt x="13671" y="20974"/>
                    <a:pt x="13676" y="20972"/>
                  </a:cubicBezTo>
                  <a:cubicBezTo>
                    <a:pt x="13679" y="20971"/>
                    <a:pt x="13683" y="20970"/>
                    <a:pt x="13687" y="20969"/>
                  </a:cubicBezTo>
                  <a:cubicBezTo>
                    <a:pt x="13691" y="20967"/>
                    <a:pt x="13695" y="20966"/>
                    <a:pt x="13699" y="20965"/>
                  </a:cubicBezTo>
                  <a:cubicBezTo>
                    <a:pt x="13708" y="20962"/>
                    <a:pt x="13717" y="20960"/>
                    <a:pt x="13725" y="20957"/>
                  </a:cubicBezTo>
                  <a:cubicBezTo>
                    <a:pt x="13729" y="20956"/>
                    <a:pt x="13733" y="20955"/>
                    <a:pt x="13738" y="20953"/>
                  </a:cubicBezTo>
                  <a:cubicBezTo>
                    <a:pt x="13742" y="20952"/>
                    <a:pt x="13746" y="20951"/>
                    <a:pt x="13751" y="20949"/>
                  </a:cubicBezTo>
                  <a:cubicBezTo>
                    <a:pt x="13755" y="20948"/>
                    <a:pt x="13759" y="20947"/>
                    <a:pt x="13763" y="20946"/>
                  </a:cubicBezTo>
                  <a:cubicBezTo>
                    <a:pt x="13767" y="20944"/>
                    <a:pt x="13772" y="20943"/>
                    <a:pt x="13776" y="20942"/>
                  </a:cubicBezTo>
                  <a:cubicBezTo>
                    <a:pt x="13780" y="20940"/>
                    <a:pt x="13784" y="20939"/>
                    <a:pt x="13788" y="20938"/>
                  </a:cubicBezTo>
                  <a:cubicBezTo>
                    <a:pt x="13792" y="20937"/>
                    <a:pt x="13797" y="20936"/>
                    <a:pt x="13800" y="20934"/>
                  </a:cubicBezTo>
                  <a:cubicBezTo>
                    <a:pt x="13809" y="20932"/>
                    <a:pt x="13818" y="20929"/>
                    <a:pt x="13826" y="20927"/>
                  </a:cubicBezTo>
                  <a:cubicBezTo>
                    <a:pt x="13831" y="20925"/>
                    <a:pt x="13835" y="20924"/>
                    <a:pt x="13839" y="20923"/>
                  </a:cubicBezTo>
                  <a:cubicBezTo>
                    <a:pt x="13843" y="20921"/>
                    <a:pt x="13847" y="20920"/>
                    <a:pt x="13852" y="20919"/>
                  </a:cubicBezTo>
                  <a:cubicBezTo>
                    <a:pt x="13856" y="20918"/>
                    <a:pt x="13860" y="20916"/>
                    <a:pt x="13864" y="20915"/>
                  </a:cubicBezTo>
                  <a:cubicBezTo>
                    <a:pt x="13868" y="20914"/>
                    <a:pt x="13873" y="20913"/>
                    <a:pt x="13877" y="20911"/>
                  </a:cubicBezTo>
                  <a:cubicBezTo>
                    <a:pt x="13881" y="20910"/>
                    <a:pt x="13885" y="20909"/>
                    <a:pt x="13889" y="20907"/>
                  </a:cubicBezTo>
                  <a:cubicBezTo>
                    <a:pt x="13894" y="20906"/>
                    <a:pt x="13898" y="20905"/>
                    <a:pt x="13902" y="20904"/>
                  </a:cubicBezTo>
                  <a:cubicBezTo>
                    <a:pt x="13907" y="20902"/>
                    <a:pt x="13911" y="20901"/>
                    <a:pt x="13915" y="20900"/>
                  </a:cubicBezTo>
                  <a:cubicBezTo>
                    <a:pt x="13919" y="20898"/>
                    <a:pt x="13923" y="20897"/>
                    <a:pt x="13927" y="20896"/>
                  </a:cubicBezTo>
                  <a:cubicBezTo>
                    <a:pt x="13931" y="20895"/>
                    <a:pt x="13935" y="20894"/>
                    <a:pt x="13940" y="20892"/>
                  </a:cubicBezTo>
                  <a:cubicBezTo>
                    <a:pt x="13948" y="20889"/>
                    <a:pt x="13957" y="20887"/>
                    <a:pt x="13965" y="20884"/>
                  </a:cubicBezTo>
                  <a:cubicBezTo>
                    <a:pt x="13969" y="20883"/>
                    <a:pt x="13974" y="20882"/>
                    <a:pt x="13978" y="20881"/>
                  </a:cubicBezTo>
                  <a:cubicBezTo>
                    <a:pt x="13982" y="20879"/>
                    <a:pt x="13987" y="20878"/>
                    <a:pt x="13991" y="20877"/>
                  </a:cubicBezTo>
                  <a:cubicBezTo>
                    <a:pt x="13995" y="20875"/>
                    <a:pt x="13999" y="20874"/>
                    <a:pt x="14003" y="20873"/>
                  </a:cubicBezTo>
                  <a:cubicBezTo>
                    <a:pt x="14007" y="20872"/>
                    <a:pt x="14012" y="20870"/>
                    <a:pt x="14016" y="20869"/>
                  </a:cubicBezTo>
                  <a:cubicBezTo>
                    <a:pt x="14020" y="20868"/>
                    <a:pt x="14024" y="20867"/>
                    <a:pt x="14028" y="20865"/>
                  </a:cubicBezTo>
                  <a:cubicBezTo>
                    <a:pt x="14037" y="20863"/>
                    <a:pt x="14045" y="20861"/>
                    <a:pt x="14053" y="20858"/>
                  </a:cubicBezTo>
                  <a:cubicBezTo>
                    <a:pt x="14058" y="20856"/>
                    <a:pt x="14062" y="20855"/>
                    <a:pt x="14067" y="20854"/>
                  </a:cubicBezTo>
                  <a:cubicBezTo>
                    <a:pt x="14071" y="20852"/>
                    <a:pt x="14075" y="20851"/>
                    <a:pt x="14079" y="20850"/>
                  </a:cubicBezTo>
                  <a:cubicBezTo>
                    <a:pt x="14083" y="20849"/>
                    <a:pt x="14088" y="20847"/>
                    <a:pt x="14092" y="20846"/>
                  </a:cubicBezTo>
                  <a:cubicBezTo>
                    <a:pt x="14096" y="20845"/>
                    <a:pt x="14100" y="20844"/>
                    <a:pt x="14104" y="20842"/>
                  </a:cubicBezTo>
                  <a:cubicBezTo>
                    <a:pt x="14109" y="20841"/>
                    <a:pt x="14113" y="20840"/>
                    <a:pt x="14118" y="20838"/>
                  </a:cubicBezTo>
                  <a:cubicBezTo>
                    <a:pt x="14122" y="20837"/>
                    <a:pt x="14126" y="20836"/>
                    <a:pt x="14129" y="20835"/>
                  </a:cubicBezTo>
                  <a:cubicBezTo>
                    <a:pt x="14134" y="20833"/>
                    <a:pt x="14138" y="20832"/>
                    <a:pt x="14142" y="20831"/>
                  </a:cubicBezTo>
                  <a:cubicBezTo>
                    <a:pt x="14146" y="20830"/>
                    <a:pt x="14150" y="20829"/>
                    <a:pt x="14154" y="20827"/>
                  </a:cubicBezTo>
                  <a:cubicBezTo>
                    <a:pt x="14163" y="20824"/>
                    <a:pt x="14172" y="20822"/>
                    <a:pt x="14180" y="20819"/>
                  </a:cubicBezTo>
                  <a:cubicBezTo>
                    <a:pt x="14184" y="20818"/>
                    <a:pt x="14189" y="20817"/>
                    <a:pt x="14193" y="20816"/>
                  </a:cubicBezTo>
                  <a:cubicBezTo>
                    <a:pt x="14197" y="20814"/>
                    <a:pt x="14201" y="20813"/>
                    <a:pt x="14206" y="20812"/>
                  </a:cubicBezTo>
                  <a:cubicBezTo>
                    <a:pt x="14210" y="20810"/>
                    <a:pt x="14214" y="20809"/>
                    <a:pt x="14218" y="20808"/>
                  </a:cubicBezTo>
                  <a:cubicBezTo>
                    <a:pt x="14222" y="20806"/>
                    <a:pt x="14226" y="20806"/>
                    <a:pt x="14230" y="20804"/>
                  </a:cubicBezTo>
                  <a:cubicBezTo>
                    <a:pt x="14238" y="20801"/>
                    <a:pt x="14247" y="20799"/>
                    <a:pt x="14256" y="20796"/>
                  </a:cubicBezTo>
                  <a:cubicBezTo>
                    <a:pt x="14260" y="20795"/>
                    <a:pt x="14265" y="20794"/>
                    <a:pt x="14269" y="20793"/>
                  </a:cubicBezTo>
                  <a:cubicBezTo>
                    <a:pt x="14273" y="20791"/>
                    <a:pt x="14277" y="20790"/>
                    <a:pt x="14281" y="20789"/>
                  </a:cubicBezTo>
                  <a:cubicBezTo>
                    <a:pt x="14285" y="20788"/>
                    <a:pt x="14290" y="20786"/>
                    <a:pt x="14295" y="20785"/>
                  </a:cubicBezTo>
                  <a:cubicBezTo>
                    <a:pt x="14298" y="20783"/>
                    <a:pt x="14303" y="20782"/>
                    <a:pt x="14307" y="20781"/>
                  </a:cubicBezTo>
                  <a:cubicBezTo>
                    <a:pt x="14311" y="20780"/>
                    <a:pt x="14315" y="20779"/>
                    <a:pt x="14319" y="20777"/>
                  </a:cubicBezTo>
                  <a:cubicBezTo>
                    <a:pt x="14323" y="20776"/>
                    <a:pt x="14328" y="20775"/>
                    <a:pt x="14332" y="20773"/>
                  </a:cubicBezTo>
                  <a:cubicBezTo>
                    <a:pt x="14336" y="20772"/>
                    <a:pt x="14340" y="20771"/>
                    <a:pt x="14344" y="20770"/>
                  </a:cubicBezTo>
                  <a:cubicBezTo>
                    <a:pt x="14349" y="20768"/>
                    <a:pt x="14353" y="20767"/>
                    <a:pt x="14357" y="20766"/>
                  </a:cubicBezTo>
                  <a:cubicBezTo>
                    <a:pt x="14361" y="20764"/>
                    <a:pt x="14365" y="20763"/>
                    <a:pt x="14370" y="20762"/>
                  </a:cubicBezTo>
                  <a:cubicBezTo>
                    <a:pt x="14378" y="20759"/>
                    <a:pt x="14387" y="20757"/>
                    <a:pt x="14395" y="20754"/>
                  </a:cubicBezTo>
                  <a:cubicBezTo>
                    <a:pt x="14399" y="20753"/>
                    <a:pt x="14404" y="20752"/>
                    <a:pt x="14408" y="20750"/>
                  </a:cubicBezTo>
                  <a:cubicBezTo>
                    <a:pt x="14412" y="20749"/>
                    <a:pt x="14416" y="20748"/>
                    <a:pt x="14420" y="20747"/>
                  </a:cubicBezTo>
                  <a:cubicBezTo>
                    <a:pt x="14424" y="20745"/>
                    <a:pt x="14429" y="20744"/>
                    <a:pt x="14433" y="20743"/>
                  </a:cubicBezTo>
                  <a:cubicBezTo>
                    <a:pt x="14437" y="20741"/>
                    <a:pt x="14441" y="20740"/>
                    <a:pt x="14446" y="20739"/>
                  </a:cubicBezTo>
                  <a:cubicBezTo>
                    <a:pt x="18585" y="19398"/>
                    <a:pt x="21600" y="15363"/>
                    <a:pt x="21600" y="10607"/>
                  </a:cubicBezTo>
                  <a:cubicBezTo>
                    <a:pt x="21600" y="4758"/>
                    <a:pt x="17041" y="0"/>
                    <a:pt x="11438" y="0"/>
                  </a:cubicBezTo>
                  <a:lnTo>
                    <a:pt x="11438" y="4"/>
                  </a:lnTo>
                  <a:cubicBezTo>
                    <a:pt x="11434" y="4"/>
                    <a:pt x="11430" y="4"/>
                    <a:pt x="11426" y="4"/>
                  </a:cubicBezTo>
                  <a:lnTo>
                    <a:pt x="11426" y="8"/>
                  </a:lnTo>
                  <a:cubicBezTo>
                    <a:pt x="11421" y="8"/>
                    <a:pt x="11417" y="8"/>
                    <a:pt x="11413" y="8"/>
                  </a:cubicBezTo>
                  <a:lnTo>
                    <a:pt x="11413" y="12"/>
                  </a:lnTo>
                  <a:cubicBezTo>
                    <a:pt x="11409" y="12"/>
                    <a:pt x="11405" y="11"/>
                    <a:pt x="11400" y="11"/>
                  </a:cubicBezTo>
                  <a:lnTo>
                    <a:pt x="11400" y="16"/>
                  </a:lnTo>
                  <a:cubicBezTo>
                    <a:pt x="11396" y="16"/>
                    <a:pt x="11392" y="15"/>
                    <a:pt x="11388" y="15"/>
                  </a:cubicBezTo>
                  <a:lnTo>
                    <a:pt x="11388" y="19"/>
                  </a:lnTo>
                  <a:cubicBezTo>
                    <a:pt x="11383" y="19"/>
                    <a:pt x="11379" y="19"/>
                    <a:pt x="11375" y="19"/>
                  </a:cubicBezTo>
                  <a:lnTo>
                    <a:pt x="11375" y="23"/>
                  </a:lnTo>
                  <a:cubicBezTo>
                    <a:pt x="11371" y="23"/>
                    <a:pt x="11367" y="23"/>
                    <a:pt x="11362" y="23"/>
                  </a:cubicBezTo>
                  <a:lnTo>
                    <a:pt x="11362" y="27"/>
                  </a:lnTo>
                  <a:cubicBezTo>
                    <a:pt x="11358" y="27"/>
                    <a:pt x="11354" y="27"/>
                    <a:pt x="11350" y="27"/>
                  </a:cubicBezTo>
                  <a:lnTo>
                    <a:pt x="11350" y="31"/>
                  </a:lnTo>
                  <a:cubicBezTo>
                    <a:pt x="11346" y="31"/>
                    <a:pt x="11341" y="31"/>
                    <a:pt x="11337" y="31"/>
                  </a:cubicBezTo>
                  <a:lnTo>
                    <a:pt x="11337" y="35"/>
                  </a:lnTo>
                  <a:cubicBezTo>
                    <a:pt x="11333" y="35"/>
                    <a:pt x="11329" y="34"/>
                    <a:pt x="11324" y="34"/>
                  </a:cubicBezTo>
                  <a:lnTo>
                    <a:pt x="11324" y="39"/>
                  </a:lnTo>
                  <a:cubicBezTo>
                    <a:pt x="11320" y="39"/>
                    <a:pt x="11316" y="38"/>
                    <a:pt x="11312" y="38"/>
                  </a:cubicBezTo>
                  <a:lnTo>
                    <a:pt x="11312" y="42"/>
                  </a:lnTo>
                  <a:cubicBezTo>
                    <a:pt x="11308" y="42"/>
                    <a:pt x="11303" y="42"/>
                    <a:pt x="11299" y="42"/>
                  </a:cubicBezTo>
                  <a:lnTo>
                    <a:pt x="11299" y="46"/>
                  </a:lnTo>
                  <a:cubicBezTo>
                    <a:pt x="11295" y="46"/>
                    <a:pt x="11291" y="46"/>
                    <a:pt x="11287" y="46"/>
                  </a:cubicBezTo>
                  <a:lnTo>
                    <a:pt x="11287" y="50"/>
                  </a:lnTo>
                  <a:cubicBezTo>
                    <a:pt x="11282" y="50"/>
                    <a:pt x="11278" y="50"/>
                    <a:pt x="11274" y="50"/>
                  </a:cubicBezTo>
                  <a:lnTo>
                    <a:pt x="11274" y="54"/>
                  </a:lnTo>
                  <a:cubicBezTo>
                    <a:pt x="11270" y="54"/>
                    <a:pt x="11266" y="54"/>
                    <a:pt x="11261" y="54"/>
                  </a:cubicBezTo>
                  <a:lnTo>
                    <a:pt x="11261" y="58"/>
                  </a:lnTo>
                  <a:cubicBezTo>
                    <a:pt x="11257" y="58"/>
                    <a:pt x="11253" y="57"/>
                    <a:pt x="11249" y="57"/>
                  </a:cubicBezTo>
                  <a:lnTo>
                    <a:pt x="11249" y="62"/>
                  </a:lnTo>
                  <a:cubicBezTo>
                    <a:pt x="11244" y="62"/>
                    <a:pt x="11240" y="61"/>
                    <a:pt x="11236" y="61"/>
                  </a:cubicBezTo>
                  <a:lnTo>
                    <a:pt x="11236" y="65"/>
                  </a:lnTo>
                  <a:cubicBezTo>
                    <a:pt x="11232" y="65"/>
                    <a:pt x="11228" y="65"/>
                    <a:pt x="11223" y="65"/>
                  </a:cubicBezTo>
                  <a:lnTo>
                    <a:pt x="11223" y="69"/>
                  </a:lnTo>
                  <a:cubicBezTo>
                    <a:pt x="11219" y="69"/>
                    <a:pt x="11215" y="69"/>
                    <a:pt x="11211" y="69"/>
                  </a:cubicBezTo>
                  <a:lnTo>
                    <a:pt x="11211" y="73"/>
                  </a:lnTo>
                  <a:cubicBezTo>
                    <a:pt x="11207" y="73"/>
                    <a:pt x="11202" y="73"/>
                    <a:pt x="11198" y="73"/>
                  </a:cubicBezTo>
                  <a:lnTo>
                    <a:pt x="11198" y="77"/>
                  </a:lnTo>
                  <a:cubicBezTo>
                    <a:pt x="11194" y="77"/>
                    <a:pt x="11190" y="77"/>
                    <a:pt x="11185" y="77"/>
                  </a:cubicBezTo>
                  <a:lnTo>
                    <a:pt x="11185" y="81"/>
                  </a:lnTo>
                  <a:cubicBezTo>
                    <a:pt x="11181" y="81"/>
                    <a:pt x="11177" y="80"/>
                    <a:pt x="11173" y="80"/>
                  </a:cubicBezTo>
                  <a:lnTo>
                    <a:pt x="11173" y="85"/>
                  </a:lnTo>
                  <a:cubicBezTo>
                    <a:pt x="11169" y="85"/>
                    <a:pt x="11164" y="84"/>
                    <a:pt x="11160" y="84"/>
                  </a:cubicBezTo>
                  <a:lnTo>
                    <a:pt x="11160" y="88"/>
                  </a:lnTo>
                  <a:cubicBezTo>
                    <a:pt x="11156" y="88"/>
                    <a:pt x="11152" y="88"/>
                    <a:pt x="11147" y="88"/>
                  </a:cubicBezTo>
                  <a:lnTo>
                    <a:pt x="11147" y="92"/>
                  </a:lnTo>
                  <a:cubicBezTo>
                    <a:pt x="11143" y="92"/>
                    <a:pt x="11139" y="92"/>
                    <a:pt x="11135" y="92"/>
                  </a:cubicBezTo>
                  <a:lnTo>
                    <a:pt x="11135" y="96"/>
                  </a:lnTo>
                  <a:cubicBezTo>
                    <a:pt x="11131" y="96"/>
                    <a:pt x="11126" y="96"/>
                    <a:pt x="11122" y="96"/>
                  </a:cubicBezTo>
                  <a:lnTo>
                    <a:pt x="11122" y="100"/>
                  </a:lnTo>
                  <a:cubicBezTo>
                    <a:pt x="11118" y="100"/>
                    <a:pt x="11114" y="100"/>
                    <a:pt x="11110" y="100"/>
                  </a:cubicBezTo>
                  <a:lnTo>
                    <a:pt x="11110" y="104"/>
                  </a:lnTo>
                  <a:cubicBezTo>
                    <a:pt x="11105" y="104"/>
                    <a:pt x="11101" y="103"/>
                    <a:pt x="11097" y="103"/>
                  </a:cubicBezTo>
                  <a:lnTo>
                    <a:pt x="11097" y="108"/>
                  </a:lnTo>
                  <a:cubicBezTo>
                    <a:pt x="11093" y="108"/>
                    <a:pt x="11089" y="107"/>
                    <a:pt x="11084" y="107"/>
                  </a:cubicBezTo>
                  <a:lnTo>
                    <a:pt x="11084" y="111"/>
                  </a:lnTo>
                  <a:cubicBezTo>
                    <a:pt x="11080" y="111"/>
                    <a:pt x="11076" y="111"/>
                    <a:pt x="11072" y="111"/>
                  </a:cubicBezTo>
                  <a:lnTo>
                    <a:pt x="11072" y="115"/>
                  </a:lnTo>
                  <a:cubicBezTo>
                    <a:pt x="11067" y="115"/>
                    <a:pt x="11063" y="115"/>
                    <a:pt x="11059" y="115"/>
                  </a:cubicBezTo>
                  <a:lnTo>
                    <a:pt x="11059" y="119"/>
                  </a:lnTo>
                  <a:cubicBezTo>
                    <a:pt x="11055" y="119"/>
                    <a:pt x="11051" y="119"/>
                    <a:pt x="11046" y="119"/>
                  </a:cubicBezTo>
                  <a:lnTo>
                    <a:pt x="11046" y="123"/>
                  </a:lnTo>
                  <a:cubicBezTo>
                    <a:pt x="11042" y="123"/>
                    <a:pt x="11038" y="123"/>
                    <a:pt x="11034" y="123"/>
                  </a:cubicBezTo>
                  <a:lnTo>
                    <a:pt x="11034" y="127"/>
                  </a:lnTo>
                  <a:cubicBezTo>
                    <a:pt x="11030" y="127"/>
                    <a:pt x="11025" y="126"/>
                    <a:pt x="11021" y="126"/>
                  </a:cubicBezTo>
                  <a:lnTo>
                    <a:pt x="11021" y="130"/>
                  </a:lnTo>
                  <a:cubicBezTo>
                    <a:pt x="11017" y="130"/>
                    <a:pt x="11013" y="130"/>
                    <a:pt x="11009" y="130"/>
                  </a:cubicBezTo>
                  <a:lnTo>
                    <a:pt x="11009" y="134"/>
                  </a:lnTo>
                  <a:cubicBezTo>
                    <a:pt x="11004" y="134"/>
                    <a:pt x="11000" y="134"/>
                    <a:pt x="10996" y="134"/>
                  </a:cubicBezTo>
                  <a:lnTo>
                    <a:pt x="10996" y="138"/>
                  </a:lnTo>
                  <a:cubicBezTo>
                    <a:pt x="10992" y="138"/>
                    <a:pt x="10987" y="138"/>
                    <a:pt x="10983" y="138"/>
                  </a:cubicBezTo>
                  <a:lnTo>
                    <a:pt x="10983" y="142"/>
                  </a:lnTo>
                  <a:cubicBezTo>
                    <a:pt x="10979" y="142"/>
                    <a:pt x="10975" y="142"/>
                    <a:pt x="10971" y="142"/>
                  </a:cubicBezTo>
                  <a:lnTo>
                    <a:pt x="10971" y="146"/>
                  </a:lnTo>
                  <a:cubicBezTo>
                    <a:pt x="10966" y="146"/>
                    <a:pt x="10962" y="146"/>
                    <a:pt x="10958" y="146"/>
                  </a:cubicBezTo>
                  <a:lnTo>
                    <a:pt x="10958" y="150"/>
                  </a:lnTo>
                  <a:cubicBezTo>
                    <a:pt x="10954" y="150"/>
                    <a:pt x="10950" y="149"/>
                    <a:pt x="10945" y="149"/>
                  </a:cubicBezTo>
                  <a:lnTo>
                    <a:pt x="10945" y="153"/>
                  </a:lnTo>
                  <a:cubicBezTo>
                    <a:pt x="10941" y="153"/>
                    <a:pt x="10937" y="153"/>
                    <a:pt x="10933" y="153"/>
                  </a:cubicBezTo>
                  <a:lnTo>
                    <a:pt x="10933" y="157"/>
                  </a:lnTo>
                  <a:cubicBezTo>
                    <a:pt x="10928" y="157"/>
                    <a:pt x="10924" y="157"/>
                    <a:pt x="10920" y="157"/>
                  </a:cubicBezTo>
                  <a:lnTo>
                    <a:pt x="10920" y="161"/>
                  </a:lnTo>
                  <a:cubicBezTo>
                    <a:pt x="10916" y="161"/>
                    <a:pt x="10912" y="161"/>
                    <a:pt x="10907" y="161"/>
                  </a:cubicBezTo>
                  <a:lnTo>
                    <a:pt x="10907" y="165"/>
                  </a:lnTo>
                  <a:cubicBezTo>
                    <a:pt x="10903" y="165"/>
                    <a:pt x="10899" y="165"/>
                    <a:pt x="10895" y="165"/>
                  </a:cubicBezTo>
                  <a:lnTo>
                    <a:pt x="10895" y="169"/>
                  </a:lnTo>
                  <a:cubicBezTo>
                    <a:pt x="10891" y="169"/>
                    <a:pt x="10886" y="168"/>
                    <a:pt x="10882" y="168"/>
                  </a:cubicBezTo>
                  <a:lnTo>
                    <a:pt x="10882" y="173"/>
                  </a:lnTo>
                  <a:cubicBezTo>
                    <a:pt x="10878" y="173"/>
                    <a:pt x="10874" y="172"/>
                    <a:pt x="10870" y="172"/>
                  </a:cubicBezTo>
                  <a:lnTo>
                    <a:pt x="10870" y="176"/>
                  </a:lnTo>
                  <a:cubicBezTo>
                    <a:pt x="10865" y="176"/>
                    <a:pt x="10861" y="176"/>
                    <a:pt x="10857" y="176"/>
                  </a:cubicBezTo>
                  <a:lnTo>
                    <a:pt x="10857" y="180"/>
                  </a:lnTo>
                  <a:cubicBezTo>
                    <a:pt x="10853" y="180"/>
                    <a:pt x="10848" y="180"/>
                    <a:pt x="10844" y="180"/>
                  </a:cubicBezTo>
                  <a:lnTo>
                    <a:pt x="10844" y="184"/>
                  </a:lnTo>
                  <a:cubicBezTo>
                    <a:pt x="10840" y="184"/>
                    <a:pt x="10836" y="184"/>
                    <a:pt x="10832" y="184"/>
                  </a:cubicBezTo>
                  <a:lnTo>
                    <a:pt x="10832" y="188"/>
                  </a:lnTo>
                  <a:cubicBezTo>
                    <a:pt x="10827" y="188"/>
                    <a:pt x="10823" y="188"/>
                    <a:pt x="10819" y="188"/>
                  </a:cubicBezTo>
                  <a:lnTo>
                    <a:pt x="10819" y="192"/>
                  </a:lnTo>
                  <a:cubicBezTo>
                    <a:pt x="10815" y="192"/>
                    <a:pt x="10811" y="191"/>
                    <a:pt x="10806" y="191"/>
                  </a:cubicBezTo>
                  <a:lnTo>
                    <a:pt x="10806" y="196"/>
                  </a:lnTo>
                  <a:cubicBezTo>
                    <a:pt x="10802" y="196"/>
                    <a:pt x="10798" y="195"/>
                    <a:pt x="10794" y="195"/>
                  </a:cubicBezTo>
                  <a:lnTo>
                    <a:pt x="10794" y="199"/>
                  </a:lnTo>
                  <a:cubicBezTo>
                    <a:pt x="10790" y="199"/>
                    <a:pt x="10785" y="199"/>
                    <a:pt x="10781" y="199"/>
                  </a:cubicBezTo>
                  <a:lnTo>
                    <a:pt x="10781" y="203"/>
                  </a:lnTo>
                  <a:cubicBezTo>
                    <a:pt x="10777" y="203"/>
                    <a:pt x="10773" y="203"/>
                    <a:pt x="10768" y="203"/>
                  </a:cubicBezTo>
                  <a:lnTo>
                    <a:pt x="10768" y="207"/>
                  </a:lnTo>
                  <a:cubicBezTo>
                    <a:pt x="10764" y="207"/>
                    <a:pt x="10760" y="207"/>
                    <a:pt x="10756" y="207"/>
                  </a:cubicBezTo>
                  <a:lnTo>
                    <a:pt x="10756" y="211"/>
                  </a:lnTo>
                  <a:cubicBezTo>
                    <a:pt x="10751" y="211"/>
                    <a:pt x="10747" y="211"/>
                    <a:pt x="10743" y="211"/>
                  </a:cubicBezTo>
                  <a:lnTo>
                    <a:pt x="10743" y="215"/>
                  </a:lnTo>
                  <a:cubicBezTo>
                    <a:pt x="10739" y="215"/>
                    <a:pt x="10735" y="214"/>
                    <a:pt x="10731" y="214"/>
                  </a:cubicBezTo>
                  <a:lnTo>
                    <a:pt x="10731" y="218"/>
                  </a:lnTo>
                  <a:cubicBezTo>
                    <a:pt x="10726" y="218"/>
                    <a:pt x="10722" y="218"/>
                    <a:pt x="10718" y="218"/>
                  </a:cubicBezTo>
                  <a:lnTo>
                    <a:pt x="10718" y="222"/>
                  </a:lnTo>
                  <a:cubicBezTo>
                    <a:pt x="10714" y="222"/>
                    <a:pt x="10709" y="222"/>
                    <a:pt x="10705" y="222"/>
                  </a:cubicBezTo>
                  <a:lnTo>
                    <a:pt x="10705" y="226"/>
                  </a:lnTo>
                  <a:cubicBezTo>
                    <a:pt x="10701" y="226"/>
                    <a:pt x="10697" y="226"/>
                    <a:pt x="10693" y="226"/>
                  </a:cubicBezTo>
                  <a:lnTo>
                    <a:pt x="10693" y="230"/>
                  </a:lnTo>
                  <a:cubicBezTo>
                    <a:pt x="10688" y="230"/>
                    <a:pt x="10684" y="230"/>
                    <a:pt x="10680" y="230"/>
                  </a:cubicBezTo>
                  <a:lnTo>
                    <a:pt x="10680" y="234"/>
                  </a:lnTo>
                  <a:cubicBezTo>
                    <a:pt x="10676" y="234"/>
                    <a:pt x="10671" y="234"/>
                    <a:pt x="10667" y="234"/>
                  </a:cubicBezTo>
                  <a:lnTo>
                    <a:pt x="10667" y="238"/>
                  </a:lnTo>
                  <a:cubicBezTo>
                    <a:pt x="10663" y="238"/>
                    <a:pt x="10659" y="237"/>
                    <a:pt x="10655" y="237"/>
                  </a:cubicBezTo>
                  <a:lnTo>
                    <a:pt x="10655" y="242"/>
                  </a:lnTo>
                  <a:cubicBezTo>
                    <a:pt x="10650" y="242"/>
                    <a:pt x="10646" y="241"/>
                    <a:pt x="10642" y="241"/>
                  </a:cubicBezTo>
                  <a:lnTo>
                    <a:pt x="10642" y="245"/>
                  </a:lnTo>
                  <a:cubicBezTo>
                    <a:pt x="10638" y="245"/>
                    <a:pt x="10634" y="245"/>
                    <a:pt x="10629" y="245"/>
                  </a:cubicBezTo>
                  <a:lnTo>
                    <a:pt x="10629" y="249"/>
                  </a:lnTo>
                  <a:cubicBezTo>
                    <a:pt x="10625" y="249"/>
                    <a:pt x="10621" y="249"/>
                    <a:pt x="10617" y="249"/>
                  </a:cubicBezTo>
                  <a:lnTo>
                    <a:pt x="10617" y="253"/>
                  </a:lnTo>
                  <a:cubicBezTo>
                    <a:pt x="10613" y="253"/>
                    <a:pt x="10608" y="253"/>
                    <a:pt x="10604" y="253"/>
                  </a:cubicBezTo>
                  <a:lnTo>
                    <a:pt x="10604" y="257"/>
                  </a:lnTo>
                  <a:cubicBezTo>
                    <a:pt x="10600" y="257"/>
                    <a:pt x="10596" y="256"/>
                    <a:pt x="10591" y="256"/>
                  </a:cubicBezTo>
                  <a:lnTo>
                    <a:pt x="10591" y="261"/>
                  </a:lnTo>
                  <a:cubicBezTo>
                    <a:pt x="10587" y="261"/>
                    <a:pt x="10583" y="260"/>
                    <a:pt x="10579" y="260"/>
                  </a:cubicBezTo>
                  <a:lnTo>
                    <a:pt x="10579" y="264"/>
                  </a:lnTo>
                  <a:cubicBezTo>
                    <a:pt x="10575" y="264"/>
                    <a:pt x="10570" y="264"/>
                    <a:pt x="10566" y="264"/>
                  </a:cubicBezTo>
                  <a:lnTo>
                    <a:pt x="10566" y="268"/>
                  </a:lnTo>
                  <a:cubicBezTo>
                    <a:pt x="10562" y="268"/>
                    <a:pt x="10558" y="268"/>
                    <a:pt x="10554" y="268"/>
                  </a:cubicBezTo>
                  <a:lnTo>
                    <a:pt x="10554" y="272"/>
                  </a:lnTo>
                  <a:cubicBezTo>
                    <a:pt x="10549" y="272"/>
                    <a:pt x="10545" y="272"/>
                    <a:pt x="10541" y="272"/>
                  </a:cubicBezTo>
                  <a:lnTo>
                    <a:pt x="10541" y="276"/>
                  </a:lnTo>
                  <a:cubicBezTo>
                    <a:pt x="10537" y="276"/>
                    <a:pt x="10533" y="276"/>
                    <a:pt x="10528" y="276"/>
                  </a:cubicBezTo>
                  <a:lnTo>
                    <a:pt x="10528" y="280"/>
                  </a:lnTo>
                  <a:cubicBezTo>
                    <a:pt x="10524" y="280"/>
                    <a:pt x="10520" y="279"/>
                    <a:pt x="10516" y="279"/>
                  </a:cubicBezTo>
                  <a:lnTo>
                    <a:pt x="10516" y="284"/>
                  </a:lnTo>
                  <a:cubicBezTo>
                    <a:pt x="10511" y="284"/>
                    <a:pt x="10507" y="283"/>
                    <a:pt x="10503" y="283"/>
                  </a:cubicBezTo>
                  <a:lnTo>
                    <a:pt x="10503" y="287"/>
                  </a:lnTo>
                  <a:cubicBezTo>
                    <a:pt x="10499" y="287"/>
                    <a:pt x="10495" y="287"/>
                    <a:pt x="10490" y="287"/>
                  </a:cubicBezTo>
                  <a:lnTo>
                    <a:pt x="10490" y="291"/>
                  </a:lnTo>
                  <a:cubicBezTo>
                    <a:pt x="10486" y="291"/>
                    <a:pt x="10482" y="291"/>
                    <a:pt x="10478" y="291"/>
                  </a:cubicBezTo>
                  <a:lnTo>
                    <a:pt x="10478" y="295"/>
                  </a:lnTo>
                  <a:cubicBezTo>
                    <a:pt x="10474" y="295"/>
                    <a:pt x="10469" y="295"/>
                    <a:pt x="10465" y="295"/>
                  </a:cubicBezTo>
                  <a:lnTo>
                    <a:pt x="10465" y="299"/>
                  </a:lnTo>
                  <a:cubicBezTo>
                    <a:pt x="10461" y="299"/>
                    <a:pt x="10457" y="299"/>
                    <a:pt x="10452" y="299"/>
                  </a:cubicBezTo>
                  <a:lnTo>
                    <a:pt x="10452" y="303"/>
                  </a:lnTo>
                  <a:cubicBezTo>
                    <a:pt x="10448" y="303"/>
                    <a:pt x="10444" y="302"/>
                    <a:pt x="10440" y="302"/>
                  </a:cubicBezTo>
                  <a:lnTo>
                    <a:pt x="10440" y="307"/>
                  </a:lnTo>
                  <a:cubicBezTo>
                    <a:pt x="10436" y="307"/>
                    <a:pt x="10431" y="306"/>
                    <a:pt x="10427" y="306"/>
                  </a:cubicBezTo>
                  <a:lnTo>
                    <a:pt x="10427" y="310"/>
                  </a:lnTo>
                  <a:cubicBezTo>
                    <a:pt x="10423" y="310"/>
                    <a:pt x="10419" y="310"/>
                    <a:pt x="10414" y="310"/>
                  </a:cubicBezTo>
                  <a:lnTo>
                    <a:pt x="10414" y="314"/>
                  </a:lnTo>
                  <a:cubicBezTo>
                    <a:pt x="10410" y="314"/>
                    <a:pt x="10406" y="314"/>
                    <a:pt x="10402" y="314"/>
                  </a:cubicBezTo>
                  <a:lnTo>
                    <a:pt x="10402" y="318"/>
                  </a:lnTo>
                  <a:cubicBezTo>
                    <a:pt x="10398" y="318"/>
                    <a:pt x="10394" y="318"/>
                    <a:pt x="10389" y="318"/>
                  </a:cubicBezTo>
                  <a:lnTo>
                    <a:pt x="10389" y="322"/>
                  </a:lnTo>
                  <a:cubicBezTo>
                    <a:pt x="10385" y="322"/>
                    <a:pt x="10381" y="322"/>
                    <a:pt x="10377" y="322"/>
                  </a:cubicBezTo>
                  <a:lnTo>
                    <a:pt x="10377" y="326"/>
                  </a:lnTo>
                  <a:cubicBezTo>
                    <a:pt x="10372" y="326"/>
                    <a:pt x="10368" y="325"/>
                    <a:pt x="10364" y="325"/>
                  </a:cubicBezTo>
                  <a:lnTo>
                    <a:pt x="10364" y="330"/>
                  </a:lnTo>
                  <a:cubicBezTo>
                    <a:pt x="10360" y="330"/>
                    <a:pt x="10356" y="329"/>
                    <a:pt x="10351" y="329"/>
                  </a:cubicBezTo>
                  <a:lnTo>
                    <a:pt x="10351" y="333"/>
                  </a:lnTo>
                  <a:cubicBezTo>
                    <a:pt x="10347" y="333"/>
                    <a:pt x="10343" y="333"/>
                    <a:pt x="10339" y="333"/>
                  </a:cubicBezTo>
                  <a:lnTo>
                    <a:pt x="10339" y="337"/>
                  </a:lnTo>
                  <a:cubicBezTo>
                    <a:pt x="10334" y="337"/>
                    <a:pt x="10330" y="337"/>
                    <a:pt x="10326" y="337"/>
                  </a:cubicBezTo>
                  <a:lnTo>
                    <a:pt x="10326" y="341"/>
                  </a:lnTo>
                  <a:cubicBezTo>
                    <a:pt x="10322" y="341"/>
                    <a:pt x="10318" y="341"/>
                    <a:pt x="10313" y="341"/>
                  </a:cubicBezTo>
                  <a:lnTo>
                    <a:pt x="10313" y="345"/>
                  </a:lnTo>
                  <a:cubicBezTo>
                    <a:pt x="10309" y="345"/>
                    <a:pt x="10305" y="345"/>
                    <a:pt x="10301" y="345"/>
                  </a:cubicBezTo>
                  <a:lnTo>
                    <a:pt x="10301" y="349"/>
                  </a:lnTo>
                  <a:cubicBezTo>
                    <a:pt x="10297" y="349"/>
                    <a:pt x="10293" y="348"/>
                    <a:pt x="10288" y="348"/>
                  </a:cubicBezTo>
                  <a:lnTo>
                    <a:pt x="10288" y="353"/>
                  </a:lnTo>
                  <a:cubicBezTo>
                    <a:pt x="10284" y="353"/>
                    <a:pt x="10280" y="352"/>
                    <a:pt x="10276" y="352"/>
                  </a:cubicBezTo>
                  <a:lnTo>
                    <a:pt x="10276" y="356"/>
                  </a:lnTo>
                  <a:cubicBezTo>
                    <a:pt x="10271" y="356"/>
                    <a:pt x="10267" y="356"/>
                    <a:pt x="10263" y="356"/>
                  </a:cubicBezTo>
                  <a:lnTo>
                    <a:pt x="10263" y="360"/>
                  </a:lnTo>
                  <a:cubicBezTo>
                    <a:pt x="10259" y="360"/>
                    <a:pt x="10254" y="360"/>
                    <a:pt x="10250" y="360"/>
                  </a:cubicBezTo>
                  <a:lnTo>
                    <a:pt x="10250" y="364"/>
                  </a:lnTo>
                  <a:cubicBezTo>
                    <a:pt x="10246" y="364"/>
                    <a:pt x="10242" y="364"/>
                    <a:pt x="10238" y="364"/>
                  </a:cubicBezTo>
                  <a:lnTo>
                    <a:pt x="10238" y="368"/>
                  </a:lnTo>
                  <a:cubicBezTo>
                    <a:pt x="10233" y="368"/>
                    <a:pt x="10229" y="367"/>
                    <a:pt x="10225" y="367"/>
                  </a:cubicBezTo>
                  <a:lnTo>
                    <a:pt x="10225" y="372"/>
                  </a:lnTo>
                  <a:cubicBezTo>
                    <a:pt x="10221" y="372"/>
                    <a:pt x="10217" y="371"/>
                    <a:pt x="10212" y="371"/>
                  </a:cubicBezTo>
                  <a:lnTo>
                    <a:pt x="10212" y="375"/>
                  </a:lnTo>
                  <a:cubicBezTo>
                    <a:pt x="10208" y="375"/>
                    <a:pt x="10204" y="375"/>
                    <a:pt x="10200" y="375"/>
                  </a:cubicBezTo>
                  <a:lnTo>
                    <a:pt x="10200" y="379"/>
                  </a:lnTo>
                  <a:cubicBezTo>
                    <a:pt x="10195" y="379"/>
                    <a:pt x="10191" y="379"/>
                    <a:pt x="10187" y="379"/>
                  </a:cubicBezTo>
                  <a:lnTo>
                    <a:pt x="10187" y="383"/>
                  </a:lnTo>
                  <a:cubicBezTo>
                    <a:pt x="10183" y="383"/>
                    <a:pt x="10179" y="383"/>
                    <a:pt x="10174" y="383"/>
                  </a:cubicBezTo>
                  <a:lnTo>
                    <a:pt x="10174" y="387"/>
                  </a:lnTo>
                  <a:cubicBezTo>
                    <a:pt x="10170" y="387"/>
                    <a:pt x="10166" y="387"/>
                    <a:pt x="10162" y="387"/>
                  </a:cubicBezTo>
                  <a:lnTo>
                    <a:pt x="10162" y="3010"/>
                  </a:lnTo>
                  <a:cubicBezTo>
                    <a:pt x="14379" y="3010"/>
                    <a:pt x="17810" y="6591"/>
                    <a:pt x="17810" y="10993"/>
                  </a:cubicBezTo>
                  <a:cubicBezTo>
                    <a:pt x="17810" y="14382"/>
                    <a:pt x="15776" y="17282"/>
                    <a:pt x="12916" y="18439"/>
                  </a:cubicBezTo>
                  <a:cubicBezTo>
                    <a:pt x="12438" y="18537"/>
                    <a:pt x="11944" y="18590"/>
                    <a:pt x="11438" y="18590"/>
                  </a:cubicBezTo>
                  <a:cubicBezTo>
                    <a:pt x="7221" y="18590"/>
                    <a:pt x="3790" y="15009"/>
                    <a:pt x="3790" y="10607"/>
                  </a:cubicBezTo>
                  <a:lnTo>
                    <a:pt x="1276" y="10607"/>
                  </a:lnTo>
                  <a:cubicBezTo>
                    <a:pt x="1276" y="10608"/>
                    <a:pt x="1277" y="10609"/>
                    <a:pt x="1277" y="10610"/>
                  </a:cubicBezTo>
                  <a:lnTo>
                    <a:pt x="1264" y="10610"/>
                  </a:lnTo>
                  <a:cubicBezTo>
                    <a:pt x="1264" y="10612"/>
                    <a:pt x="1264" y="10613"/>
                    <a:pt x="1264" y="10614"/>
                  </a:cubicBezTo>
                  <a:lnTo>
                    <a:pt x="1251" y="10614"/>
                  </a:lnTo>
                  <a:cubicBezTo>
                    <a:pt x="1251" y="10616"/>
                    <a:pt x="1251" y="10617"/>
                    <a:pt x="1251" y="10618"/>
                  </a:cubicBezTo>
                  <a:lnTo>
                    <a:pt x="1238" y="10618"/>
                  </a:lnTo>
                  <a:cubicBezTo>
                    <a:pt x="1238" y="10619"/>
                    <a:pt x="1239" y="10621"/>
                    <a:pt x="1239" y="10622"/>
                  </a:cubicBezTo>
                  <a:lnTo>
                    <a:pt x="1226" y="10622"/>
                  </a:lnTo>
                  <a:cubicBezTo>
                    <a:pt x="1226" y="10623"/>
                    <a:pt x="1226" y="10625"/>
                    <a:pt x="1226" y="10626"/>
                  </a:cubicBezTo>
                  <a:lnTo>
                    <a:pt x="1213" y="10626"/>
                  </a:lnTo>
                  <a:cubicBezTo>
                    <a:pt x="1213" y="10627"/>
                    <a:pt x="1213" y="10628"/>
                    <a:pt x="1213" y="10630"/>
                  </a:cubicBezTo>
                  <a:lnTo>
                    <a:pt x="1201" y="10630"/>
                  </a:lnTo>
                  <a:cubicBezTo>
                    <a:pt x="1201" y="10631"/>
                    <a:pt x="1201" y="10632"/>
                    <a:pt x="1201" y="10634"/>
                  </a:cubicBezTo>
                  <a:lnTo>
                    <a:pt x="1188" y="10634"/>
                  </a:lnTo>
                  <a:cubicBezTo>
                    <a:pt x="1188" y="10635"/>
                    <a:pt x="1188" y="10636"/>
                    <a:pt x="1188" y="10637"/>
                  </a:cubicBezTo>
                  <a:lnTo>
                    <a:pt x="1175" y="10637"/>
                  </a:lnTo>
                  <a:cubicBezTo>
                    <a:pt x="1175" y="10639"/>
                    <a:pt x="1175" y="10640"/>
                    <a:pt x="1175" y="10641"/>
                  </a:cubicBezTo>
                  <a:lnTo>
                    <a:pt x="1163" y="10641"/>
                  </a:lnTo>
                  <a:cubicBezTo>
                    <a:pt x="1163" y="10642"/>
                    <a:pt x="1163" y="10644"/>
                    <a:pt x="1163" y="10645"/>
                  </a:cubicBezTo>
                  <a:lnTo>
                    <a:pt x="1150" y="10645"/>
                  </a:lnTo>
                  <a:cubicBezTo>
                    <a:pt x="1150" y="10646"/>
                    <a:pt x="1150" y="10647"/>
                    <a:pt x="1150" y="10649"/>
                  </a:cubicBezTo>
                  <a:lnTo>
                    <a:pt x="1137" y="10649"/>
                  </a:lnTo>
                  <a:cubicBezTo>
                    <a:pt x="1137" y="10650"/>
                    <a:pt x="1137" y="10651"/>
                    <a:pt x="1137" y="10653"/>
                  </a:cubicBezTo>
                  <a:lnTo>
                    <a:pt x="1125" y="10653"/>
                  </a:lnTo>
                  <a:cubicBezTo>
                    <a:pt x="1125" y="10654"/>
                    <a:pt x="1125" y="10655"/>
                    <a:pt x="1125" y="10656"/>
                  </a:cubicBezTo>
                  <a:lnTo>
                    <a:pt x="1112" y="10656"/>
                  </a:lnTo>
                  <a:cubicBezTo>
                    <a:pt x="1112" y="10658"/>
                    <a:pt x="1112" y="10659"/>
                    <a:pt x="1112" y="10660"/>
                  </a:cubicBezTo>
                  <a:lnTo>
                    <a:pt x="1099" y="10660"/>
                  </a:lnTo>
                  <a:cubicBezTo>
                    <a:pt x="1099" y="10661"/>
                    <a:pt x="1100" y="10663"/>
                    <a:pt x="1100" y="10664"/>
                  </a:cubicBezTo>
                  <a:lnTo>
                    <a:pt x="1087" y="10664"/>
                  </a:lnTo>
                  <a:cubicBezTo>
                    <a:pt x="1087" y="10665"/>
                    <a:pt x="1087" y="10667"/>
                    <a:pt x="1087" y="10668"/>
                  </a:cubicBezTo>
                  <a:lnTo>
                    <a:pt x="1074" y="10668"/>
                  </a:lnTo>
                  <a:cubicBezTo>
                    <a:pt x="1074" y="10669"/>
                    <a:pt x="1074" y="10670"/>
                    <a:pt x="1074" y="10672"/>
                  </a:cubicBezTo>
                  <a:lnTo>
                    <a:pt x="1062" y="10672"/>
                  </a:lnTo>
                  <a:cubicBezTo>
                    <a:pt x="1062" y="10673"/>
                    <a:pt x="1062" y="10674"/>
                    <a:pt x="1062" y="10676"/>
                  </a:cubicBezTo>
                  <a:lnTo>
                    <a:pt x="1049" y="10676"/>
                  </a:lnTo>
                  <a:cubicBezTo>
                    <a:pt x="1049" y="10677"/>
                    <a:pt x="1049" y="10678"/>
                    <a:pt x="1049" y="10679"/>
                  </a:cubicBezTo>
                  <a:lnTo>
                    <a:pt x="1036" y="10679"/>
                  </a:lnTo>
                  <a:cubicBezTo>
                    <a:pt x="1036" y="10681"/>
                    <a:pt x="1036" y="10682"/>
                    <a:pt x="1036" y="10683"/>
                  </a:cubicBezTo>
                  <a:lnTo>
                    <a:pt x="1024" y="10683"/>
                  </a:lnTo>
                  <a:cubicBezTo>
                    <a:pt x="1024" y="10685"/>
                    <a:pt x="1024" y="10686"/>
                    <a:pt x="1024" y="10687"/>
                  </a:cubicBezTo>
                  <a:lnTo>
                    <a:pt x="1011" y="10687"/>
                  </a:lnTo>
                  <a:cubicBezTo>
                    <a:pt x="1011" y="10688"/>
                    <a:pt x="1011" y="10690"/>
                    <a:pt x="1011" y="10691"/>
                  </a:cubicBezTo>
                  <a:lnTo>
                    <a:pt x="998" y="10691"/>
                  </a:lnTo>
                  <a:cubicBezTo>
                    <a:pt x="998" y="10692"/>
                    <a:pt x="999" y="10693"/>
                    <a:pt x="999" y="10695"/>
                  </a:cubicBezTo>
                  <a:lnTo>
                    <a:pt x="986" y="10695"/>
                  </a:lnTo>
                  <a:cubicBezTo>
                    <a:pt x="986" y="10696"/>
                    <a:pt x="986" y="10697"/>
                    <a:pt x="986" y="10699"/>
                  </a:cubicBezTo>
                  <a:lnTo>
                    <a:pt x="973" y="10699"/>
                  </a:lnTo>
                  <a:cubicBezTo>
                    <a:pt x="973" y="10700"/>
                    <a:pt x="973" y="10701"/>
                    <a:pt x="973" y="10702"/>
                  </a:cubicBezTo>
                  <a:lnTo>
                    <a:pt x="960" y="10702"/>
                  </a:lnTo>
                  <a:cubicBezTo>
                    <a:pt x="960" y="10704"/>
                    <a:pt x="961" y="10705"/>
                    <a:pt x="961" y="10706"/>
                  </a:cubicBezTo>
                  <a:lnTo>
                    <a:pt x="948" y="10706"/>
                  </a:lnTo>
                  <a:cubicBezTo>
                    <a:pt x="948" y="10707"/>
                    <a:pt x="948" y="10709"/>
                    <a:pt x="948" y="10710"/>
                  </a:cubicBezTo>
                  <a:lnTo>
                    <a:pt x="935" y="10710"/>
                  </a:lnTo>
                  <a:cubicBezTo>
                    <a:pt x="935" y="10711"/>
                    <a:pt x="935" y="10713"/>
                    <a:pt x="935" y="10714"/>
                  </a:cubicBezTo>
                  <a:lnTo>
                    <a:pt x="923" y="10714"/>
                  </a:lnTo>
                  <a:cubicBezTo>
                    <a:pt x="923" y="10715"/>
                    <a:pt x="923" y="10716"/>
                    <a:pt x="923" y="10718"/>
                  </a:cubicBezTo>
                  <a:lnTo>
                    <a:pt x="910" y="10718"/>
                  </a:lnTo>
                  <a:cubicBezTo>
                    <a:pt x="910" y="10719"/>
                    <a:pt x="910" y="10720"/>
                    <a:pt x="910" y="10722"/>
                  </a:cubicBezTo>
                  <a:lnTo>
                    <a:pt x="897" y="10722"/>
                  </a:lnTo>
                  <a:cubicBezTo>
                    <a:pt x="897" y="10723"/>
                    <a:pt x="897" y="10724"/>
                    <a:pt x="897" y="10725"/>
                  </a:cubicBezTo>
                  <a:lnTo>
                    <a:pt x="885" y="10725"/>
                  </a:lnTo>
                  <a:cubicBezTo>
                    <a:pt x="885" y="10727"/>
                    <a:pt x="885" y="10728"/>
                    <a:pt x="885" y="10729"/>
                  </a:cubicBezTo>
                  <a:lnTo>
                    <a:pt x="872" y="10729"/>
                  </a:lnTo>
                  <a:cubicBezTo>
                    <a:pt x="872" y="10730"/>
                    <a:pt x="872" y="10732"/>
                    <a:pt x="872" y="10733"/>
                  </a:cubicBezTo>
                  <a:lnTo>
                    <a:pt x="859" y="10733"/>
                  </a:lnTo>
                  <a:cubicBezTo>
                    <a:pt x="859" y="10734"/>
                    <a:pt x="860" y="10736"/>
                    <a:pt x="860" y="10737"/>
                  </a:cubicBezTo>
                  <a:lnTo>
                    <a:pt x="847" y="10737"/>
                  </a:lnTo>
                  <a:cubicBezTo>
                    <a:pt x="847" y="10738"/>
                    <a:pt x="847" y="10739"/>
                    <a:pt x="847" y="10741"/>
                  </a:cubicBezTo>
                  <a:lnTo>
                    <a:pt x="834" y="10741"/>
                  </a:lnTo>
                  <a:cubicBezTo>
                    <a:pt x="834" y="10742"/>
                    <a:pt x="834" y="10743"/>
                    <a:pt x="834" y="10744"/>
                  </a:cubicBezTo>
                  <a:lnTo>
                    <a:pt x="821" y="10744"/>
                  </a:lnTo>
                  <a:cubicBezTo>
                    <a:pt x="821" y="10746"/>
                    <a:pt x="822" y="10747"/>
                    <a:pt x="822" y="10748"/>
                  </a:cubicBezTo>
                  <a:lnTo>
                    <a:pt x="809" y="10748"/>
                  </a:lnTo>
                  <a:cubicBezTo>
                    <a:pt x="809" y="10750"/>
                    <a:pt x="809" y="10751"/>
                    <a:pt x="809" y="10752"/>
                  </a:cubicBezTo>
                  <a:lnTo>
                    <a:pt x="796" y="10752"/>
                  </a:lnTo>
                  <a:cubicBezTo>
                    <a:pt x="796" y="10753"/>
                    <a:pt x="796" y="10755"/>
                    <a:pt x="796" y="10756"/>
                  </a:cubicBezTo>
                  <a:lnTo>
                    <a:pt x="783" y="10756"/>
                  </a:lnTo>
                  <a:cubicBezTo>
                    <a:pt x="783" y="10757"/>
                    <a:pt x="784" y="10758"/>
                    <a:pt x="784" y="10760"/>
                  </a:cubicBezTo>
                  <a:lnTo>
                    <a:pt x="771" y="10760"/>
                  </a:lnTo>
                  <a:cubicBezTo>
                    <a:pt x="771" y="10761"/>
                    <a:pt x="771" y="10762"/>
                    <a:pt x="771" y="10764"/>
                  </a:cubicBezTo>
                  <a:lnTo>
                    <a:pt x="758" y="10764"/>
                  </a:lnTo>
                  <a:cubicBezTo>
                    <a:pt x="758" y="10765"/>
                    <a:pt x="758" y="10766"/>
                    <a:pt x="758" y="10767"/>
                  </a:cubicBezTo>
                  <a:lnTo>
                    <a:pt x="746" y="10767"/>
                  </a:lnTo>
                  <a:cubicBezTo>
                    <a:pt x="746" y="10769"/>
                    <a:pt x="746" y="10770"/>
                    <a:pt x="746" y="10771"/>
                  </a:cubicBezTo>
                  <a:lnTo>
                    <a:pt x="733" y="10771"/>
                  </a:lnTo>
                  <a:cubicBezTo>
                    <a:pt x="733" y="10773"/>
                    <a:pt x="733" y="10774"/>
                    <a:pt x="733" y="10775"/>
                  </a:cubicBezTo>
                  <a:lnTo>
                    <a:pt x="720" y="10775"/>
                  </a:lnTo>
                  <a:cubicBezTo>
                    <a:pt x="720" y="10776"/>
                    <a:pt x="720" y="10778"/>
                    <a:pt x="720" y="10779"/>
                  </a:cubicBezTo>
                  <a:lnTo>
                    <a:pt x="708" y="10779"/>
                  </a:lnTo>
                  <a:cubicBezTo>
                    <a:pt x="708" y="10780"/>
                    <a:pt x="708" y="10781"/>
                    <a:pt x="708" y="10783"/>
                  </a:cubicBezTo>
                  <a:lnTo>
                    <a:pt x="695" y="10783"/>
                  </a:lnTo>
                  <a:cubicBezTo>
                    <a:pt x="695" y="10784"/>
                    <a:pt x="695" y="10785"/>
                    <a:pt x="695" y="10787"/>
                  </a:cubicBezTo>
                  <a:lnTo>
                    <a:pt x="682" y="10787"/>
                  </a:lnTo>
                  <a:cubicBezTo>
                    <a:pt x="682" y="10788"/>
                    <a:pt x="683" y="10789"/>
                    <a:pt x="683" y="10790"/>
                  </a:cubicBezTo>
                  <a:lnTo>
                    <a:pt x="670" y="10790"/>
                  </a:lnTo>
                  <a:cubicBezTo>
                    <a:pt x="670" y="10792"/>
                    <a:pt x="670" y="10793"/>
                    <a:pt x="670" y="10794"/>
                  </a:cubicBezTo>
                  <a:lnTo>
                    <a:pt x="657" y="10794"/>
                  </a:lnTo>
                  <a:cubicBezTo>
                    <a:pt x="657" y="10795"/>
                    <a:pt x="657" y="10797"/>
                    <a:pt x="657" y="10798"/>
                  </a:cubicBezTo>
                  <a:lnTo>
                    <a:pt x="645" y="10798"/>
                  </a:lnTo>
                  <a:cubicBezTo>
                    <a:pt x="645" y="10799"/>
                    <a:pt x="645" y="10801"/>
                    <a:pt x="645" y="10802"/>
                  </a:cubicBezTo>
                  <a:lnTo>
                    <a:pt x="632" y="10802"/>
                  </a:lnTo>
                  <a:cubicBezTo>
                    <a:pt x="632" y="10803"/>
                    <a:pt x="632" y="10804"/>
                    <a:pt x="632" y="10806"/>
                  </a:cubicBezTo>
                  <a:lnTo>
                    <a:pt x="619" y="10806"/>
                  </a:lnTo>
                  <a:cubicBezTo>
                    <a:pt x="619" y="10807"/>
                    <a:pt x="619" y="10808"/>
                    <a:pt x="619" y="10810"/>
                  </a:cubicBezTo>
                  <a:lnTo>
                    <a:pt x="607" y="10810"/>
                  </a:lnTo>
                  <a:cubicBezTo>
                    <a:pt x="607" y="10811"/>
                    <a:pt x="607" y="10812"/>
                    <a:pt x="607" y="10813"/>
                  </a:cubicBezTo>
                  <a:lnTo>
                    <a:pt x="594" y="10813"/>
                  </a:lnTo>
                  <a:cubicBezTo>
                    <a:pt x="594" y="10815"/>
                    <a:pt x="594" y="10816"/>
                    <a:pt x="594" y="10817"/>
                  </a:cubicBezTo>
                  <a:lnTo>
                    <a:pt x="581" y="10817"/>
                  </a:lnTo>
                  <a:cubicBezTo>
                    <a:pt x="581" y="10819"/>
                    <a:pt x="581" y="10820"/>
                    <a:pt x="581" y="10821"/>
                  </a:cubicBezTo>
                  <a:lnTo>
                    <a:pt x="569" y="10821"/>
                  </a:lnTo>
                  <a:cubicBezTo>
                    <a:pt x="569" y="10822"/>
                    <a:pt x="569" y="10824"/>
                    <a:pt x="569" y="10825"/>
                  </a:cubicBezTo>
                  <a:lnTo>
                    <a:pt x="556" y="10825"/>
                  </a:lnTo>
                  <a:cubicBezTo>
                    <a:pt x="556" y="10826"/>
                    <a:pt x="556" y="10827"/>
                    <a:pt x="556" y="10829"/>
                  </a:cubicBezTo>
                  <a:lnTo>
                    <a:pt x="543" y="10829"/>
                  </a:lnTo>
                  <a:cubicBezTo>
                    <a:pt x="543" y="10830"/>
                    <a:pt x="544" y="10831"/>
                    <a:pt x="544" y="10832"/>
                  </a:cubicBezTo>
                  <a:lnTo>
                    <a:pt x="531" y="10832"/>
                  </a:lnTo>
                  <a:cubicBezTo>
                    <a:pt x="531" y="10834"/>
                    <a:pt x="531" y="10835"/>
                    <a:pt x="531" y="10836"/>
                  </a:cubicBezTo>
                  <a:lnTo>
                    <a:pt x="518" y="10836"/>
                  </a:lnTo>
                  <a:cubicBezTo>
                    <a:pt x="518" y="10838"/>
                    <a:pt x="518" y="10839"/>
                    <a:pt x="518" y="10840"/>
                  </a:cubicBezTo>
                  <a:lnTo>
                    <a:pt x="505" y="10840"/>
                  </a:lnTo>
                  <a:cubicBezTo>
                    <a:pt x="505" y="10841"/>
                    <a:pt x="506" y="10843"/>
                    <a:pt x="506" y="10844"/>
                  </a:cubicBezTo>
                  <a:lnTo>
                    <a:pt x="493" y="10844"/>
                  </a:lnTo>
                  <a:cubicBezTo>
                    <a:pt x="493" y="10845"/>
                    <a:pt x="493" y="10846"/>
                    <a:pt x="493" y="10848"/>
                  </a:cubicBezTo>
                  <a:lnTo>
                    <a:pt x="480" y="10848"/>
                  </a:lnTo>
                  <a:cubicBezTo>
                    <a:pt x="480" y="10849"/>
                    <a:pt x="480" y="10850"/>
                    <a:pt x="480" y="10852"/>
                  </a:cubicBezTo>
                  <a:lnTo>
                    <a:pt x="468" y="10852"/>
                  </a:lnTo>
                  <a:cubicBezTo>
                    <a:pt x="468" y="10853"/>
                    <a:pt x="468" y="10854"/>
                    <a:pt x="468" y="10856"/>
                  </a:cubicBezTo>
                  <a:lnTo>
                    <a:pt x="455" y="10856"/>
                  </a:lnTo>
                  <a:cubicBezTo>
                    <a:pt x="455" y="10857"/>
                    <a:pt x="455" y="10858"/>
                    <a:pt x="455" y="10859"/>
                  </a:cubicBezTo>
                  <a:lnTo>
                    <a:pt x="442" y="10859"/>
                  </a:lnTo>
                  <a:cubicBezTo>
                    <a:pt x="442" y="10861"/>
                    <a:pt x="442" y="10862"/>
                    <a:pt x="442" y="10863"/>
                  </a:cubicBezTo>
                  <a:lnTo>
                    <a:pt x="430" y="10863"/>
                  </a:lnTo>
                  <a:cubicBezTo>
                    <a:pt x="430" y="10864"/>
                    <a:pt x="430" y="10866"/>
                    <a:pt x="430" y="10867"/>
                  </a:cubicBezTo>
                  <a:lnTo>
                    <a:pt x="417" y="10867"/>
                  </a:lnTo>
                  <a:cubicBezTo>
                    <a:pt x="417" y="10868"/>
                    <a:pt x="417" y="10869"/>
                    <a:pt x="417" y="10871"/>
                  </a:cubicBezTo>
                  <a:lnTo>
                    <a:pt x="404" y="10871"/>
                  </a:lnTo>
                  <a:cubicBezTo>
                    <a:pt x="404" y="10872"/>
                    <a:pt x="405" y="10873"/>
                    <a:pt x="405" y="10875"/>
                  </a:cubicBezTo>
                  <a:lnTo>
                    <a:pt x="392" y="10875"/>
                  </a:lnTo>
                  <a:cubicBezTo>
                    <a:pt x="392" y="10876"/>
                    <a:pt x="392" y="10877"/>
                    <a:pt x="392" y="10878"/>
                  </a:cubicBezTo>
                  <a:lnTo>
                    <a:pt x="379" y="10878"/>
                  </a:lnTo>
                  <a:cubicBezTo>
                    <a:pt x="379" y="10880"/>
                    <a:pt x="379" y="10881"/>
                    <a:pt x="379" y="10882"/>
                  </a:cubicBezTo>
                  <a:lnTo>
                    <a:pt x="366" y="10882"/>
                  </a:lnTo>
                  <a:cubicBezTo>
                    <a:pt x="366" y="10884"/>
                    <a:pt x="367" y="10885"/>
                    <a:pt x="367" y="10886"/>
                  </a:cubicBezTo>
                  <a:lnTo>
                    <a:pt x="354" y="10886"/>
                  </a:lnTo>
                  <a:cubicBezTo>
                    <a:pt x="354" y="10887"/>
                    <a:pt x="354" y="10889"/>
                    <a:pt x="354" y="10890"/>
                  </a:cubicBezTo>
                  <a:lnTo>
                    <a:pt x="341" y="10890"/>
                  </a:lnTo>
                  <a:cubicBezTo>
                    <a:pt x="341" y="10891"/>
                    <a:pt x="341" y="10893"/>
                    <a:pt x="341" y="10894"/>
                  </a:cubicBezTo>
                  <a:lnTo>
                    <a:pt x="329" y="10894"/>
                  </a:lnTo>
                  <a:cubicBezTo>
                    <a:pt x="329" y="10895"/>
                    <a:pt x="329" y="10896"/>
                    <a:pt x="329" y="10898"/>
                  </a:cubicBezTo>
                  <a:lnTo>
                    <a:pt x="316" y="10898"/>
                  </a:lnTo>
                  <a:cubicBezTo>
                    <a:pt x="316" y="10899"/>
                    <a:pt x="316" y="10900"/>
                    <a:pt x="316" y="10901"/>
                  </a:cubicBezTo>
                  <a:lnTo>
                    <a:pt x="303" y="10901"/>
                  </a:lnTo>
                  <a:cubicBezTo>
                    <a:pt x="303" y="10903"/>
                    <a:pt x="303" y="10904"/>
                    <a:pt x="303" y="10905"/>
                  </a:cubicBezTo>
                  <a:lnTo>
                    <a:pt x="291" y="10905"/>
                  </a:lnTo>
                  <a:cubicBezTo>
                    <a:pt x="291" y="10907"/>
                    <a:pt x="291" y="10908"/>
                    <a:pt x="291" y="10909"/>
                  </a:cubicBezTo>
                  <a:lnTo>
                    <a:pt x="278" y="10909"/>
                  </a:lnTo>
                  <a:cubicBezTo>
                    <a:pt x="278" y="10910"/>
                    <a:pt x="278" y="10912"/>
                    <a:pt x="278" y="10913"/>
                  </a:cubicBezTo>
                  <a:lnTo>
                    <a:pt x="265" y="10913"/>
                  </a:lnTo>
                  <a:cubicBezTo>
                    <a:pt x="265" y="10914"/>
                    <a:pt x="265" y="10915"/>
                    <a:pt x="265" y="10917"/>
                  </a:cubicBezTo>
                  <a:lnTo>
                    <a:pt x="253" y="10917"/>
                  </a:lnTo>
                  <a:cubicBezTo>
                    <a:pt x="253" y="10918"/>
                    <a:pt x="253" y="10919"/>
                    <a:pt x="253" y="10921"/>
                  </a:cubicBezTo>
                  <a:lnTo>
                    <a:pt x="240" y="10921"/>
                  </a:lnTo>
                  <a:cubicBezTo>
                    <a:pt x="240" y="10922"/>
                    <a:pt x="240" y="10923"/>
                    <a:pt x="240" y="10924"/>
                  </a:cubicBezTo>
                  <a:lnTo>
                    <a:pt x="228" y="10924"/>
                  </a:lnTo>
                  <a:cubicBezTo>
                    <a:pt x="228" y="10926"/>
                    <a:pt x="228" y="10927"/>
                    <a:pt x="228" y="10928"/>
                  </a:cubicBezTo>
                  <a:lnTo>
                    <a:pt x="215" y="10928"/>
                  </a:lnTo>
                  <a:cubicBezTo>
                    <a:pt x="215" y="10929"/>
                    <a:pt x="215" y="10931"/>
                    <a:pt x="215" y="10932"/>
                  </a:cubicBezTo>
                  <a:lnTo>
                    <a:pt x="202" y="10932"/>
                  </a:lnTo>
                  <a:cubicBezTo>
                    <a:pt x="202" y="10933"/>
                    <a:pt x="202" y="10935"/>
                    <a:pt x="202" y="10936"/>
                  </a:cubicBezTo>
                  <a:lnTo>
                    <a:pt x="189" y="10936"/>
                  </a:lnTo>
                  <a:cubicBezTo>
                    <a:pt x="189" y="10937"/>
                    <a:pt x="190" y="10938"/>
                    <a:pt x="190" y="10940"/>
                  </a:cubicBezTo>
                  <a:lnTo>
                    <a:pt x="177" y="10940"/>
                  </a:lnTo>
                  <a:cubicBezTo>
                    <a:pt x="177" y="10941"/>
                    <a:pt x="177" y="10942"/>
                    <a:pt x="177" y="10944"/>
                  </a:cubicBezTo>
                  <a:lnTo>
                    <a:pt x="164" y="10944"/>
                  </a:lnTo>
                  <a:cubicBezTo>
                    <a:pt x="164" y="10945"/>
                    <a:pt x="164" y="10946"/>
                    <a:pt x="164" y="10947"/>
                  </a:cubicBezTo>
                  <a:lnTo>
                    <a:pt x="152" y="10947"/>
                  </a:lnTo>
                  <a:cubicBezTo>
                    <a:pt x="152" y="10949"/>
                    <a:pt x="152" y="10950"/>
                    <a:pt x="152" y="10951"/>
                  </a:cubicBezTo>
                  <a:lnTo>
                    <a:pt x="139" y="10951"/>
                  </a:lnTo>
                  <a:cubicBezTo>
                    <a:pt x="139" y="10952"/>
                    <a:pt x="139" y="10954"/>
                    <a:pt x="139" y="10955"/>
                  </a:cubicBezTo>
                  <a:lnTo>
                    <a:pt x="126" y="10955"/>
                  </a:lnTo>
                  <a:cubicBezTo>
                    <a:pt x="126" y="10956"/>
                    <a:pt x="127" y="10958"/>
                    <a:pt x="127" y="10959"/>
                  </a:cubicBezTo>
                  <a:lnTo>
                    <a:pt x="114" y="10959"/>
                  </a:lnTo>
                  <a:cubicBezTo>
                    <a:pt x="114" y="10960"/>
                    <a:pt x="114" y="10961"/>
                    <a:pt x="114" y="10963"/>
                  </a:cubicBezTo>
                  <a:lnTo>
                    <a:pt x="101" y="10963"/>
                  </a:lnTo>
                  <a:cubicBezTo>
                    <a:pt x="101" y="10964"/>
                    <a:pt x="101" y="10965"/>
                    <a:pt x="101" y="10966"/>
                  </a:cubicBezTo>
                  <a:lnTo>
                    <a:pt x="88" y="10966"/>
                  </a:lnTo>
                  <a:cubicBezTo>
                    <a:pt x="88" y="10968"/>
                    <a:pt x="89" y="10969"/>
                    <a:pt x="89" y="10970"/>
                  </a:cubicBezTo>
                  <a:lnTo>
                    <a:pt x="76" y="10970"/>
                  </a:lnTo>
                  <a:cubicBezTo>
                    <a:pt x="76" y="10972"/>
                    <a:pt x="76" y="10973"/>
                    <a:pt x="76" y="10974"/>
                  </a:cubicBezTo>
                  <a:lnTo>
                    <a:pt x="63" y="10974"/>
                  </a:lnTo>
                  <a:cubicBezTo>
                    <a:pt x="63" y="10975"/>
                    <a:pt x="63" y="10977"/>
                    <a:pt x="63" y="10978"/>
                  </a:cubicBezTo>
                  <a:lnTo>
                    <a:pt x="51" y="10978"/>
                  </a:lnTo>
                  <a:cubicBezTo>
                    <a:pt x="51" y="10979"/>
                    <a:pt x="51" y="10981"/>
                    <a:pt x="51" y="10982"/>
                  </a:cubicBezTo>
                  <a:lnTo>
                    <a:pt x="38" y="10982"/>
                  </a:lnTo>
                  <a:cubicBezTo>
                    <a:pt x="38" y="10983"/>
                    <a:pt x="38" y="10984"/>
                    <a:pt x="38" y="10986"/>
                  </a:cubicBezTo>
                  <a:lnTo>
                    <a:pt x="25" y="10986"/>
                  </a:lnTo>
                  <a:cubicBezTo>
                    <a:pt x="25" y="10987"/>
                    <a:pt x="25" y="10988"/>
                    <a:pt x="25" y="10989"/>
                  </a:cubicBezTo>
                  <a:lnTo>
                    <a:pt x="13" y="10989"/>
                  </a:lnTo>
                  <a:cubicBezTo>
                    <a:pt x="13" y="10991"/>
                    <a:pt x="13" y="10992"/>
                    <a:pt x="13" y="10993"/>
                  </a:cubicBezTo>
                  <a:lnTo>
                    <a:pt x="0" y="10993"/>
                  </a:lnTo>
                  <a:cubicBezTo>
                    <a:pt x="0" y="16842"/>
                    <a:pt x="4559" y="21600"/>
                    <a:pt x="10162" y="21600"/>
                  </a:cubicBezTo>
                  <a:cubicBezTo>
                    <a:pt x="11213" y="21600"/>
                    <a:pt x="12227" y="21432"/>
                    <a:pt x="13182" y="21122"/>
                  </a:cubicBezTo>
                  <a:cubicBezTo>
                    <a:pt x="13186" y="21120"/>
                    <a:pt x="13190" y="21119"/>
                    <a:pt x="13194" y="21118"/>
                  </a:cubicBezTo>
                  <a:cubicBezTo>
                    <a:pt x="13199" y="21117"/>
                    <a:pt x="13203" y="21115"/>
                    <a:pt x="13207" y="21114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17145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28" name="Shape 5924">
              <a:extLst>
                <a:ext uri="{FF2B5EF4-FFF2-40B4-BE49-F238E27FC236}">
                  <a16:creationId xmlns:a16="http://schemas.microsoft.com/office/drawing/2014/main" id="{BA0E89E6-37E3-7547-A3A5-D959C6CCB973}"/>
                </a:ext>
              </a:extLst>
            </p:cNvPr>
            <p:cNvSpPr/>
            <p:nvPr/>
          </p:nvSpPr>
          <p:spPr>
            <a:xfrm>
              <a:off x="315788" y="0"/>
              <a:ext cx="4643023" cy="46430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4845" y="21600"/>
                    <a:pt x="0" y="16755"/>
                    <a:pt x="0" y="10800"/>
                  </a:cubicBezTo>
                  <a:lnTo>
                    <a:pt x="2671" y="10800"/>
                  </a:lnTo>
                  <a:cubicBezTo>
                    <a:pt x="2671" y="15282"/>
                    <a:pt x="6318" y="18929"/>
                    <a:pt x="10800" y="18929"/>
                  </a:cubicBezTo>
                  <a:cubicBezTo>
                    <a:pt x="15282" y="18929"/>
                    <a:pt x="18929" y="15282"/>
                    <a:pt x="18929" y="10800"/>
                  </a:cubicBezTo>
                  <a:cubicBezTo>
                    <a:pt x="18929" y="6318"/>
                    <a:pt x="15282" y="2671"/>
                    <a:pt x="10800" y="2671"/>
                  </a:cubicBezTo>
                  <a:lnTo>
                    <a:pt x="10800" y="0"/>
                  </a:lnTo>
                  <a:cubicBezTo>
                    <a:pt x="16755" y="0"/>
                    <a:pt x="21600" y="4845"/>
                    <a:pt x="21600" y="10800"/>
                  </a:cubicBezTo>
                  <a:cubicBezTo>
                    <a:pt x="21600" y="16755"/>
                    <a:pt x="16755" y="21600"/>
                    <a:pt x="10800" y="2160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/>
                </a:gs>
                <a:gs pos="5056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path path="shape">
                <a:fillToRect l="93977" t="82303" r="6022" b="17696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17145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29" name="Shape 5925">
              <a:extLst>
                <a:ext uri="{FF2B5EF4-FFF2-40B4-BE49-F238E27FC236}">
                  <a16:creationId xmlns:a16="http://schemas.microsoft.com/office/drawing/2014/main" id="{C25E6836-E87E-B64D-8988-FE0494402948}"/>
                </a:ext>
              </a:extLst>
            </p:cNvPr>
            <p:cNvSpPr/>
            <p:nvPr/>
          </p:nvSpPr>
          <p:spPr>
            <a:xfrm>
              <a:off x="315787" y="0"/>
              <a:ext cx="4643022" cy="46430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10800" y="2671"/>
                  </a:lnTo>
                  <a:cubicBezTo>
                    <a:pt x="15282" y="2671"/>
                    <a:pt x="18929" y="6318"/>
                    <a:pt x="18929" y="10800"/>
                  </a:cubicBezTo>
                  <a:cubicBezTo>
                    <a:pt x="18929" y="15282"/>
                    <a:pt x="15282" y="18929"/>
                    <a:pt x="10800" y="18929"/>
                  </a:cubicBezTo>
                  <a:cubicBezTo>
                    <a:pt x="6318" y="18929"/>
                    <a:pt x="2671" y="15282"/>
                    <a:pt x="2671" y="10800"/>
                  </a:cubicBezTo>
                  <a:lnTo>
                    <a:pt x="0" y="10800"/>
                  </a:lnTo>
                  <a:cubicBezTo>
                    <a:pt x="0" y="16755"/>
                    <a:pt x="4845" y="21600"/>
                    <a:pt x="10800" y="21600"/>
                  </a:cubicBezTo>
                  <a:cubicBezTo>
                    <a:pt x="16755" y="21600"/>
                    <a:pt x="21600" y="16755"/>
                    <a:pt x="21600" y="10800"/>
                  </a:cubicBezTo>
                  <a:cubicBezTo>
                    <a:pt x="21600" y="4845"/>
                    <a:pt x="16755" y="0"/>
                    <a:pt x="10800" y="0"/>
                  </a:cubicBezTo>
                  <a:cubicBezTo>
                    <a:pt x="10800" y="0"/>
                    <a:pt x="10800" y="0"/>
                    <a:pt x="10800" y="0"/>
                  </a:cubicBezTo>
                  <a:close/>
                  <a:moveTo>
                    <a:pt x="10934" y="134"/>
                  </a:moveTo>
                  <a:cubicBezTo>
                    <a:pt x="16754" y="206"/>
                    <a:pt x="21466" y="4963"/>
                    <a:pt x="21466" y="10800"/>
                  </a:cubicBezTo>
                  <a:cubicBezTo>
                    <a:pt x="21466" y="16681"/>
                    <a:pt x="16681" y="21466"/>
                    <a:pt x="10800" y="21466"/>
                  </a:cubicBezTo>
                  <a:cubicBezTo>
                    <a:pt x="4963" y="21466"/>
                    <a:pt x="206" y="16754"/>
                    <a:pt x="134" y="10934"/>
                  </a:cubicBezTo>
                  <a:lnTo>
                    <a:pt x="2539" y="10934"/>
                  </a:lnTo>
                  <a:cubicBezTo>
                    <a:pt x="2610" y="15428"/>
                    <a:pt x="6289" y="19062"/>
                    <a:pt x="10800" y="19062"/>
                  </a:cubicBezTo>
                  <a:cubicBezTo>
                    <a:pt x="15356" y="19062"/>
                    <a:pt x="19062" y="15356"/>
                    <a:pt x="19062" y="10800"/>
                  </a:cubicBezTo>
                  <a:cubicBezTo>
                    <a:pt x="19062" y="6289"/>
                    <a:pt x="15428" y="2610"/>
                    <a:pt x="10934" y="2539"/>
                  </a:cubicBezTo>
                  <a:lnTo>
                    <a:pt x="10934" y="134"/>
                  </a:lnTo>
                </a:path>
              </a:pathLst>
            </a:custGeom>
            <a:solidFill>
              <a:schemeClr val="accent2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17145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</p:grpSp>
      <p:grpSp>
        <p:nvGrpSpPr>
          <p:cNvPr id="30" name="Group 5930">
            <a:extLst>
              <a:ext uri="{FF2B5EF4-FFF2-40B4-BE49-F238E27FC236}">
                <a16:creationId xmlns:a16="http://schemas.microsoft.com/office/drawing/2014/main" id="{6FA5FA90-894E-B04C-9779-837552BBD93D}"/>
              </a:ext>
            </a:extLst>
          </p:cNvPr>
          <p:cNvGrpSpPr/>
          <p:nvPr/>
        </p:nvGrpSpPr>
        <p:grpSpPr>
          <a:xfrm>
            <a:off x="1934017" y="3567920"/>
            <a:ext cx="1936994" cy="1652352"/>
            <a:chOff x="0" y="0"/>
            <a:chExt cx="3307061" cy="2821086"/>
          </a:xfrm>
        </p:grpSpPr>
        <p:sp>
          <p:nvSpPr>
            <p:cNvPr id="31" name="Shape 5927">
              <a:extLst>
                <a:ext uri="{FF2B5EF4-FFF2-40B4-BE49-F238E27FC236}">
                  <a16:creationId xmlns:a16="http://schemas.microsoft.com/office/drawing/2014/main" id="{D0EB813D-0EC6-974C-8E66-ADEB22CE71FC}"/>
                </a:ext>
              </a:extLst>
            </p:cNvPr>
            <p:cNvSpPr/>
            <p:nvPr/>
          </p:nvSpPr>
          <p:spPr>
            <a:xfrm>
              <a:off x="0" y="0"/>
              <a:ext cx="3307061" cy="28210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813" y="21066"/>
                  </a:moveTo>
                  <a:cubicBezTo>
                    <a:pt x="12819" y="21064"/>
                    <a:pt x="12825" y="21063"/>
                    <a:pt x="12830" y="21060"/>
                  </a:cubicBezTo>
                  <a:cubicBezTo>
                    <a:pt x="12843" y="21056"/>
                    <a:pt x="12857" y="21052"/>
                    <a:pt x="12870" y="21047"/>
                  </a:cubicBezTo>
                  <a:cubicBezTo>
                    <a:pt x="12876" y="21045"/>
                    <a:pt x="12882" y="21043"/>
                    <a:pt x="12888" y="21041"/>
                  </a:cubicBezTo>
                  <a:cubicBezTo>
                    <a:pt x="12894" y="21039"/>
                    <a:pt x="12901" y="21037"/>
                    <a:pt x="12907" y="21034"/>
                  </a:cubicBezTo>
                  <a:cubicBezTo>
                    <a:pt x="12914" y="21032"/>
                    <a:pt x="12920" y="21030"/>
                    <a:pt x="12926" y="21028"/>
                  </a:cubicBezTo>
                  <a:cubicBezTo>
                    <a:pt x="12932" y="21026"/>
                    <a:pt x="12939" y="21024"/>
                    <a:pt x="12945" y="21022"/>
                  </a:cubicBezTo>
                  <a:cubicBezTo>
                    <a:pt x="12951" y="21019"/>
                    <a:pt x="12958" y="21017"/>
                    <a:pt x="12964" y="21015"/>
                  </a:cubicBezTo>
                  <a:cubicBezTo>
                    <a:pt x="12970" y="21013"/>
                    <a:pt x="12976" y="21011"/>
                    <a:pt x="12982" y="21009"/>
                  </a:cubicBezTo>
                  <a:cubicBezTo>
                    <a:pt x="12994" y="21004"/>
                    <a:pt x="13008" y="21001"/>
                    <a:pt x="13020" y="20996"/>
                  </a:cubicBezTo>
                  <a:cubicBezTo>
                    <a:pt x="13027" y="20994"/>
                    <a:pt x="13033" y="20992"/>
                    <a:pt x="13039" y="20990"/>
                  </a:cubicBezTo>
                  <a:cubicBezTo>
                    <a:pt x="13045" y="20987"/>
                    <a:pt x="13052" y="20985"/>
                    <a:pt x="13058" y="20983"/>
                  </a:cubicBezTo>
                  <a:cubicBezTo>
                    <a:pt x="13065" y="20981"/>
                    <a:pt x="13071" y="20979"/>
                    <a:pt x="13077" y="20976"/>
                  </a:cubicBezTo>
                  <a:cubicBezTo>
                    <a:pt x="13083" y="20974"/>
                    <a:pt x="13090" y="20972"/>
                    <a:pt x="13096" y="20970"/>
                  </a:cubicBezTo>
                  <a:cubicBezTo>
                    <a:pt x="13102" y="20968"/>
                    <a:pt x="13108" y="20966"/>
                    <a:pt x="13114" y="20964"/>
                  </a:cubicBezTo>
                  <a:cubicBezTo>
                    <a:pt x="13120" y="20962"/>
                    <a:pt x="13127" y="20960"/>
                    <a:pt x="13133" y="20958"/>
                  </a:cubicBezTo>
                  <a:cubicBezTo>
                    <a:pt x="13146" y="20953"/>
                    <a:pt x="13159" y="20949"/>
                    <a:pt x="13171" y="20945"/>
                  </a:cubicBezTo>
                  <a:cubicBezTo>
                    <a:pt x="13178" y="20942"/>
                    <a:pt x="13184" y="20940"/>
                    <a:pt x="13191" y="20938"/>
                  </a:cubicBezTo>
                  <a:cubicBezTo>
                    <a:pt x="13196" y="20936"/>
                    <a:pt x="13203" y="20934"/>
                    <a:pt x="13208" y="20932"/>
                  </a:cubicBezTo>
                  <a:cubicBezTo>
                    <a:pt x="13215" y="20930"/>
                    <a:pt x="13221" y="20928"/>
                    <a:pt x="13228" y="20925"/>
                  </a:cubicBezTo>
                  <a:cubicBezTo>
                    <a:pt x="13234" y="20923"/>
                    <a:pt x="13241" y="20921"/>
                    <a:pt x="13247" y="20919"/>
                  </a:cubicBezTo>
                  <a:cubicBezTo>
                    <a:pt x="13253" y="20917"/>
                    <a:pt x="13259" y="20915"/>
                    <a:pt x="13265" y="20913"/>
                  </a:cubicBezTo>
                  <a:cubicBezTo>
                    <a:pt x="13272" y="20910"/>
                    <a:pt x="13278" y="20908"/>
                    <a:pt x="13285" y="20906"/>
                  </a:cubicBezTo>
                  <a:cubicBezTo>
                    <a:pt x="13291" y="20904"/>
                    <a:pt x="13297" y="20902"/>
                    <a:pt x="13302" y="20900"/>
                  </a:cubicBezTo>
                  <a:cubicBezTo>
                    <a:pt x="13315" y="20895"/>
                    <a:pt x="13328" y="20892"/>
                    <a:pt x="13340" y="20887"/>
                  </a:cubicBezTo>
                  <a:cubicBezTo>
                    <a:pt x="13347" y="20885"/>
                    <a:pt x="13354" y="20883"/>
                    <a:pt x="13360" y="20880"/>
                  </a:cubicBezTo>
                  <a:cubicBezTo>
                    <a:pt x="13366" y="20878"/>
                    <a:pt x="13372" y="20876"/>
                    <a:pt x="13378" y="20874"/>
                  </a:cubicBezTo>
                  <a:cubicBezTo>
                    <a:pt x="13385" y="20872"/>
                    <a:pt x="13391" y="20870"/>
                    <a:pt x="13398" y="20868"/>
                  </a:cubicBezTo>
                  <a:cubicBezTo>
                    <a:pt x="13403" y="20865"/>
                    <a:pt x="13409" y="20864"/>
                    <a:pt x="13415" y="20862"/>
                  </a:cubicBezTo>
                  <a:cubicBezTo>
                    <a:pt x="13422" y="20859"/>
                    <a:pt x="13429" y="20857"/>
                    <a:pt x="13436" y="20854"/>
                  </a:cubicBezTo>
                  <a:cubicBezTo>
                    <a:pt x="13442" y="20852"/>
                    <a:pt x="13448" y="20851"/>
                    <a:pt x="13453" y="20848"/>
                  </a:cubicBezTo>
                  <a:cubicBezTo>
                    <a:pt x="13465" y="20844"/>
                    <a:pt x="13478" y="20841"/>
                    <a:pt x="13490" y="20836"/>
                  </a:cubicBezTo>
                  <a:cubicBezTo>
                    <a:pt x="13498" y="20833"/>
                    <a:pt x="13505" y="20831"/>
                    <a:pt x="13512" y="20829"/>
                  </a:cubicBezTo>
                  <a:cubicBezTo>
                    <a:pt x="13518" y="20827"/>
                    <a:pt x="13524" y="20825"/>
                    <a:pt x="13529" y="20823"/>
                  </a:cubicBezTo>
                  <a:cubicBezTo>
                    <a:pt x="13536" y="20820"/>
                    <a:pt x="13542" y="20819"/>
                    <a:pt x="13548" y="20816"/>
                  </a:cubicBezTo>
                  <a:cubicBezTo>
                    <a:pt x="13554" y="20814"/>
                    <a:pt x="13561" y="20812"/>
                    <a:pt x="13567" y="20810"/>
                  </a:cubicBezTo>
                  <a:cubicBezTo>
                    <a:pt x="13573" y="20807"/>
                    <a:pt x="13580" y="20806"/>
                    <a:pt x="13586" y="20803"/>
                  </a:cubicBezTo>
                  <a:cubicBezTo>
                    <a:pt x="13592" y="20801"/>
                    <a:pt x="13598" y="20799"/>
                    <a:pt x="13604" y="20797"/>
                  </a:cubicBezTo>
                  <a:cubicBezTo>
                    <a:pt x="13610" y="20795"/>
                    <a:pt x="13617" y="20793"/>
                    <a:pt x="13623" y="20791"/>
                  </a:cubicBezTo>
                  <a:cubicBezTo>
                    <a:pt x="13636" y="20786"/>
                    <a:pt x="13649" y="20782"/>
                    <a:pt x="13661" y="20778"/>
                  </a:cubicBezTo>
                  <a:cubicBezTo>
                    <a:pt x="13668" y="20776"/>
                    <a:pt x="13674" y="20774"/>
                    <a:pt x="13680" y="20771"/>
                  </a:cubicBezTo>
                  <a:cubicBezTo>
                    <a:pt x="13687" y="20769"/>
                    <a:pt x="13693" y="20767"/>
                    <a:pt x="13699" y="20765"/>
                  </a:cubicBezTo>
                  <a:cubicBezTo>
                    <a:pt x="13705" y="20763"/>
                    <a:pt x="13712" y="20761"/>
                    <a:pt x="13718" y="20759"/>
                  </a:cubicBezTo>
                  <a:cubicBezTo>
                    <a:pt x="13724" y="20756"/>
                    <a:pt x="13731" y="20754"/>
                    <a:pt x="13737" y="20752"/>
                  </a:cubicBezTo>
                  <a:cubicBezTo>
                    <a:pt x="13743" y="20750"/>
                    <a:pt x="13749" y="20748"/>
                    <a:pt x="13756" y="20746"/>
                  </a:cubicBezTo>
                  <a:cubicBezTo>
                    <a:pt x="13762" y="20743"/>
                    <a:pt x="13768" y="20741"/>
                    <a:pt x="13775" y="20739"/>
                  </a:cubicBezTo>
                  <a:cubicBezTo>
                    <a:pt x="13780" y="20737"/>
                    <a:pt x="13787" y="20735"/>
                    <a:pt x="13792" y="20733"/>
                  </a:cubicBezTo>
                  <a:cubicBezTo>
                    <a:pt x="13805" y="20729"/>
                    <a:pt x="13818" y="20725"/>
                    <a:pt x="13831" y="20720"/>
                  </a:cubicBezTo>
                  <a:cubicBezTo>
                    <a:pt x="13838" y="20718"/>
                    <a:pt x="13844" y="20716"/>
                    <a:pt x="13850" y="20714"/>
                  </a:cubicBezTo>
                  <a:cubicBezTo>
                    <a:pt x="13857" y="20711"/>
                    <a:pt x="13863" y="20709"/>
                    <a:pt x="13869" y="20707"/>
                  </a:cubicBezTo>
                  <a:cubicBezTo>
                    <a:pt x="13875" y="20705"/>
                    <a:pt x="13881" y="20703"/>
                    <a:pt x="13887" y="20701"/>
                  </a:cubicBezTo>
                  <a:cubicBezTo>
                    <a:pt x="13894" y="20699"/>
                    <a:pt x="13900" y="20697"/>
                    <a:pt x="13907" y="20694"/>
                  </a:cubicBezTo>
                  <a:cubicBezTo>
                    <a:pt x="13913" y="20692"/>
                    <a:pt x="13919" y="20690"/>
                    <a:pt x="13924" y="20688"/>
                  </a:cubicBezTo>
                  <a:cubicBezTo>
                    <a:pt x="13937" y="20684"/>
                    <a:pt x="13950" y="20680"/>
                    <a:pt x="13963" y="20675"/>
                  </a:cubicBezTo>
                  <a:cubicBezTo>
                    <a:pt x="13969" y="20673"/>
                    <a:pt x="13976" y="20671"/>
                    <a:pt x="13982" y="20669"/>
                  </a:cubicBezTo>
                  <a:cubicBezTo>
                    <a:pt x="13988" y="20666"/>
                    <a:pt x="13994" y="20665"/>
                    <a:pt x="14000" y="20663"/>
                  </a:cubicBezTo>
                  <a:cubicBezTo>
                    <a:pt x="14007" y="20660"/>
                    <a:pt x="14013" y="20658"/>
                    <a:pt x="14020" y="20656"/>
                  </a:cubicBezTo>
                  <a:cubicBezTo>
                    <a:pt x="14026" y="20654"/>
                    <a:pt x="14032" y="20652"/>
                    <a:pt x="14039" y="20650"/>
                  </a:cubicBezTo>
                  <a:cubicBezTo>
                    <a:pt x="14045" y="20647"/>
                    <a:pt x="14052" y="20645"/>
                    <a:pt x="14058" y="20643"/>
                  </a:cubicBezTo>
                  <a:cubicBezTo>
                    <a:pt x="14064" y="20641"/>
                    <a:pt x="14070" y="20639"/>
                    <a:pt x="14075" y="20637"/>
                  </a:cubicBezTo>
                  <a:cubicBezTo>
                    <a:pt x="14082" y="20634"/>
                    <a:pt x="14089" y="20632"/>
                    <a:pt x="14096" y="20630"/>
                  </a:cubicBezTo>
                  <a:cubicBezTo>
                    <a:pt x="14102" y="20628"/>
                    <a:pt x="14107" y="20626"/>
                    <a:pt x="14113" y="20624"/>
                  </a:cubicBezTo>
                  <a:cubicBezTo>
                    <a:pt x="14125" y="20620"/>
                    <a:pt x="14139" y="20616"/>
                    <a:pt x="14151" y="20611"/>
                  </a:cubicBezTo>
                  <a:cubicBezTo>
                    <a:pt x="14158" y="20609"/>
                    <a:pt x="14165" y="20607"/>
                    <a:pt x="14171" y="20604"/>
                  </a:cubicBezTo>
                  <a:cubicBezTo>
                    <a:pt x="14177" y="20602"/>
                    <a:pt x="14183" y="20600"/>
                    <a:pt x="14189" y="20598"/>
                  </a:cubicBezTo>
                  <a:cubicBezTo>
                    <a:pt x="14195" y="20596"/>
                    <a:pt x="14202" y="20594"/>
                    <a:pt x="14208" y="20592"/>
                  </a:cubicBezTo>
                  <a:cubicBezTo>
                    <a:pt x="14214" y="20589"/>
                    <a:pt x="14221" y="20587"/>
                    <a:pt x="14228" y="20585"/>
                  </a:cubicBezTo>
                  <a:cubicBezTo>
                    <a:pt x="14233" y="20583"/>
                    <a:pt x="14239" y="20581"/>
                    <a:pt x="14244" y="20579"/>
                  </a:cubicBezTo>
                  <a:cubicBezTo>
                    <a:pt x="14258" y="20575"/>
                    <a:pt x="14271" y="20571"/>
                    <a:pt x="14284" y="20566"/>
                  </a:cubicBezTo>
                  <a:cubicBezTo>
                    <a:pt x="14290" y="20564"/>
                    <a:pt x="14296" y="20562"/>
                    <a:pt x="14303" y="20560"/>
                  </a:cubicBezTo>
                  <a:cubicBezTo>
                    <a:pt x="14309" y="20557"/>
                    <a:pt x="14315" y="20555"/>
                    <a:pt x="14321" y="20553"/>
                  </a:cubicBezTo>
                  <a:cubicBezTo>
                    <a:pt x="14328" y="20551"/>
                    <a:pt x="14334" y="20549"/>
                    <a:pt x="14340" y="20547"/>
                  </a:cubicBezTo>
                  <a:cubicBezTo>
                    <a:pt x="14346" y="20545"/>
                    <a:pt x="14352" y="20543"/>
                    <a:pt x="14359" y="20541"/>
                  </a:cubicBezTo>
                  <a:cubicBezTo>
                    <a:pt x="14365" y="20538"/>
                    <a:pt x="14372" y="20536"/>
                    <a:pt x="14378" y="20534"/>
                  </a:cubicBezTo>
                  <a:cubicBezTo>
                    <a:pt x="14384" y="20532"/>
                    <a:pt x="14391" y="20530"/>
                    <a:pt x="14397" y="20527"/>
                  </a:cubicBezTo>
                  <a:cubicBezTo>
                    <a:pt x="14403" y="20525"/>
                    <a:pt x="14409" y="20524"/>
                    <a:pt x="14415" y="20521"/>
                  </a:cubicBezTo>
                  <a:cubicBezTo>
                    <a:pt x="14421" y="20519"/>
                    <a:pt x="14428" y="20517"/>
                    <a:pt x="14434" y="20515"/>
                  </a:cubicBezTo>
                  <a:cubicBezTo>
                    <a:pt x="14447" y="20510"/>
                    <a:pt x="14459" y="20507"/>
                    <a:pt x="14472" y="20502"/>
                  </a:cubicBezTo>
                  <a:cubicBezTo>
                    <a:pt x="14478" y="20500"/>
                    <a:pt x="14485" y="20498"/>
                    <a:pt x="14492" y="20495"/>
                  </a:cubicBezTo>
                  <a:cubicBezTo>
                    <a:pt x="14498" y="20493"/>
                    <a:pt x="14504" y="20491"/>
                    <a:pt x="14510" y="20489"/>
                  </a:cubicBezTo>
                  <a:cubicBezTo>
                    <a:pt x="14516" y="20487"/>
                    <a:pt x="14522" y="20485"/>
                    <a:pt x="14528" y="20483"/>
                  </a:cubicBezTo>
                  <a:cubicBezTo>
                    <a:pt x="14535" y="20481"/>
                    <a:pt x="14541" y="20479"/>
                    <a:pt x="14548" y="20476"/>
                  </a:cubicBezTo>
                  <a:cubicBezTo>
                    <a:pt x="14560" y="20472"/>
                    <a:pt x="14573" y="20468"/>
                    <a:pt x="14585" y="20464"/>
                  </a:cubicBezTo>
                  <a:cubicBezTo>
                    <a:pt x="14592" y="20461"/>
                    <a:pt x="14598" y="20459"/>
                    <a:pt x="14605" y="20457"/>
                  </a:cubicBezTo>
                  <a:cubicBezTo>
                    <a:pt x="14611" y="20455"/>
                    <a:pt x="14617" y="20453"/>
                    <a:pt x="14623" y="20451"/>
                  </a:cubicBezTo>
                  <a:cubicBezTo>
                    <a:pt x="14629" y="20449"/>
                    <a:pt x="14636" y="20447"/>
                    <a:pt x="14642" y="20444"/>
                  </a:cubicBezTo>
                  <a:cubicBezTo>
                    <a:pt x="14648" y="20442"/>
                    <a:pt x="14655" y="20440"/>
                    <a:pt x="14661" y="20438"/>
                  </a:cubicBezTo>
                  <a:cubicBezTo>
                    <a:pt x="18676" y="18980"/>
                    <a:pt x="21600" y="14587"/>
                    <a:pt x="21600" y="9408"/>
                  </a:cubicBezTo>
                  <a:cubicBezTo>
                    <a:pt x="21600" y="6188"/>
                    <a:pt x="20440" y="3091"/>
                    <a:pt x="18418" y="910"/>
                  </a:cubicBezTo>
                  <a:lnTo>
                    <a:pt x="18406" y="924"/>
                  </a:lnTo>
                  <a:cubicBezTo>
                    <a:pt x="18403" y="922"/>
                    <a:pt x="18401" y="919"/>
                    <a:pt x="18399" y="916"/>
                  </a:cubicBezTo>
                  <a:lnTo>
                    <a:pt x="18387" y="931"/>
                  </a:lnTo>
                  <a:cubicBezTo>
                    <a:pt x="18385" y="928"/>
                    <a:pt x="18382" y="925"/>
                    <a:pt x="18380" y="923"/>
                  </a:cubicBezTo>
                  <a:lnTo>
                    <a:pt x="18368" y="937"/>
                  </a:lnTo>
                  <a:cubicBezTo>
                    <a:pt x="18366" y="935"/>
                    <a:pt x="18364" y="932"/>
                    <a:pt x="18361" y="929"/>
                  </a:cubicBezTo>
                  <a:lnTo>
                    <a:pt x="18349" y="944"/>
                  </a:lnTo>
                  <a:cubicBezTo>
                    <a:pt x="18347" y="941"/>
                    <a:pt x="18345" y="938"/>
                    <a:pt x="18342" y="936"/>
                  </a:cubicBezTo>
                  <a:lnTo>
                    <a:pt x="18331" y="950"/>
                  </a:lnTo>
                  <a:cubicBezTo>
                    <a:pt x="18328" y="948"/>
                    <a:pt x="18326" y="945"/>
                    <a:pt x="18323" y="942"/>
                  </a:cubicBezTo>
                  <a:lnTo>
                    <a:pt x="18312" y="957"/>
                  </a:lnTo>
                  <a:cubicBezTo>
                    <a:pt x="18309" y="954"/>
                    <a:pt x="18307" y="951"/>
                    <a:pt x="18305" y="948"/>
                  </a:cubicBezTo>
                  <a:lnTo>
                    <a:pt x="18293" y="963"/>
                  </a:lnTo>
                  <a:cubicBezTo>
                    <a:pt x="18290" y="960"/>
                    <a:pt x="18288" y="957"/>
                    <a:pt x="18286" y="955"/>
                  </a:cubicBezTo>
                  <a:lnTo>
                    <a:pt x="18274" y="969"/>
                  </a:lnTo>
                  <a:cubicBezTo>
                    <a:pt x="18271" y="967"/>
                    <a:pt x="18269" y="964"/>
                    <a:pt x="18267" y="961"/>
                  </a:cubicBezTo>
                  <a:lnTo>
                    <a:pt x="18255" y="976"/>
                  </a:lnTo>
                  <a:cubicBezTo>
                    <a:pt x="18253" y="973"/>
                    <a:pt x="18250" y="970"/>
                    <a:pt x="18248" y="968"/>
                  </a:cubicBezTo>
                  <a:lnTo>
                    <a:pt x="18236" y="982"/>
                  </a:lnTo>
                  <a:cubicBezTo>
                    <a:pt x="18234" y="980"/>
                    <a:pt x="18231" y="977"/>
                    <a:pt x="18229" y="974"/>
                  </a:cubicBezTo>
                  <a:lnTo>
                    <a:pt x="18218" y="989"/>
                  </a:lnTo>
                  <a:cubicBezTo>
                    <a:pt x="18215" y="986"/>
                    <a:pt x="18213" y="983"/>
                    <a:pt x="18210" y="980"/>
                  </a:cubicBezTo>
                  <a:lnTo>
                    <a:pt x="18199" y="995"/>
                  </a:lnTo>
                  <a:cubicBezTo>
                    <a:pt x="18196" y="992"/>
                    <a:pt x="18194" y="989"/>
                    <a:pt x="18191" y="987"/>
                  </a:cubicBezTo>
                  <a:lnTo>
                    <a:pt x="18180" y="1001"/>
                  </a:lnTo>
                  <a:cubicBezTo>
                    <a:pt x="18177" y="999"/>
                    <a:pt x="18175" y="996"/>
                    <a:pt x="18172" y="993"/>
                  </a:cubicBezTo>
                  <a:lnTo>
                    <a:pt x="18161" y="1008"/>
                  </a:lnTo>
                  <a:cubicBezTo>
                    <a:pt x="18158" y="1005"/>
                    <a:pt x="18156" y="1002"/>
                    <a:pt x="18154" y="1000"/>
                  </a:cubicBezTo>
                  <a:lnTo>
                    <a:pt x="18142" y="1015"/>
                  </a:lnTo>
                  <a:cubicBezTo>
                    <a:pt x="18140" y="1012"/>
                    <a:pt x="18137" y="1009"/>
                    <a:pt x="18135" y="1006"/>
                  </a:cubicBezTo>
                  <a:lnTo>
                    <a:pt x="18123" y="1021"/>
                  </a:lnTo>
                  <a:cubicBezTo>
                    <a:pt x="18121" y="1018"/>
                    <a:pt x="18118" y="1015"/>
                    <a:pt x="18116" y="1012"/>
                  </a:cubicBezTo>
                  <a:lnTo>
                    <a:pt x="18104" y="1027"/>
                  </a:lnTo>
                  <a:cubicBezTo>
                    <a:pt x="18102" y="1024"/>
                    <a:pt x="18099" y="1021"/>
                    <a:pt x="18097" y="1019"/>
                  </a:cubicBezTo>
                  <a:lnTo>
                    <a:pt x="18085" y="1033"/>
                  </a:lnTo>
                  <a:cubicBezTo>
                    <a:pt x="18083" y="1031"/>
                    <a:pt x="18081" y="1028"/>
                    <a:pt x="18078" y="1025"/>
                  </a:cubicBezTo>
                  <a:lnTo>
                    <a:pt x="18067" y="1040"/>
                  </a:lnTo>
                  <a:cubicBezTo>
                    <a:pt x="18064" y="1037"/>
                    <a:pt x="18062" y="1034"/>
                    <a:pt x="18059" y="1032"/>
                  </a:cubicBezTo>
                  <a:lnTo>
                    <a:pt x="18048" y="1047"/>
                  </a:lnTo>
                  <a:cubicBezTo>
                    <a:pt x="18045" y="1044"/>
                    <a:pt x="18043" y="1041"/>
                    <a:pt x="18040" y="1038"/>
                  </a:cubicBezTo>
                  <a:lnTo>
                    <a:pt x="18029" y="1053"/>
                  </a:lnTo>
                  <a:cubicBezTo>
                    <a:pt x="18026" y="1050"/>
                    <a:pt x="18024" y="1047"/>
                    <a:pt x="18021" y="1045"/>
                  </a:cubicBezTo>
                  <a:lnTo>
                    <a:pt x="18010" y="1059"/>
                  </a:lnTo>
                  <a:cubicBezTo>
                    <a:pt x="18008" y="1056"/>
                    <a:pt x="18005" y="1054"/>
                    <a:pt x="18003" y="1051"/>
                  </a:cubicBezTo>
                  <a:lnTo>
                    <a:pt x="17991" y="1066"/>
                  </a:lnTo>
                  <a:cubicBezTo>
                    <a:pt x="17989" y="1063"/>
                    <a:pt x="17986" y="1060"/>
                    <a:pt x="17984" y="1057"/>
                  </a:cubicBezTo>
                  <a:lnTo>
                    <a:pt x="17972" y="1072"/>
                  </a:lnTo>
                  <a:cubicBezTo>
                    <a:pt x="17970" y="1070"/>
                    <a:pt x="17967" y="1067"/>
                    <a:pt x="17965" y="1064"/>
                  </a:cubicBezTo>
                  <a:lnTo>
                    <a:pt x="17954" y="1079"/>
                  </a:lnTo>
                  <a:cubicBezTo>
                    <a:pt x="17951" y="1076"/>
                    <a:pt x="17949" y="1073"/>
                    <a:pt x="17946" y="1070"/>
                  </a:cubicBezTo>
                  <a:lnTo>
                    <a:pt x="17935" y="1085"/>
                  </a:lnTo>
                  <a:cubicBezTo>
                    <a:pt x="17932" y="1082"/>
                    <a:pt x="17930" y="1079"/>
                    <a:pt x="17927" y="1077"/>
                  </a:cubicBezTo>
                  <a:lnTo>
                    <a:pt x="17916" y="1091"/>
                  </a:lnTo>
                  <a:cubicBezTo>
                    <a:pt x="17913" y="1089"/>
                    <a:pt x="17911" y="1086"/>
                    <a:pt x="17908" y="1083"/>
                  </a:cubicBezTo>
                  <a:lnTo>
                    <a:pt x="17897" y="1098"/>
                  </a:lnTo>
                  <a:cubicBezTo>
                    <a:pt x="17894" y="1095"/>
                    <a:pt x="17892" y="1092"/>
                    <a:pt x="17890" y="1089"/>
                  </a:cubicBezTo>
                  <a:lnTo>
                    <a:pt x="17878" y="1104"/>
                  </a:lnTo>
                  <a:cubicBezTo>
                    <a:pt x="17876" y="1102"/>
                    <a:pt x="17873" y="1099"/>
                    <a:pt x="17871" y="1096"/>
                  </a:cubicBezTo>
                  <a:lnTo>
                    <a:pt x="17859" y="1111"/>
                  </a:lnTo>
                  <a:cubicBezTo>
                    <a:pt x="17857" y="1108"/>
                    <a:pt x="17854" y="1105"/>
                    <a:pt x="17852" y="1102"/>
                  </a:cubicBezTo>
                  <a:lnTo>
                    <a:pt x="17840" y="1117"/>
                  </a:lnTo>
                  <a:cubicBezTo>
                    <a:pt x="17838" y="1114"/>
                    <a:pt x="17836" y="1111"/>
                    <a:pt x="17833" y="1109"/>
                  </a:cubicBezTo>
                  <a:lnTo>
                    <a:pt x="17821" y="1123"/>
                  </a:lnTo>
                  <a:cubicBezTo>
                    <a:pt x="17819" y="1121"/>
                    <a:pt x="17817" y="1118"/>
                    <a:pt x="17814" y="1115"/>
                  </a:cubicBezTo>
                  <a:lnTo>
                    <a:pt x="17803" y="1130"/>
                  </a:lnTo>
                  <a:cubicBezTo>
                    <a:pt x="17800" y="1127"/>
                    <a:pt x="17798" y="1124"/>
                    <a:pt x="17795" y="1121"/>
                  </a:cubicBezTo>
                  <a:lnTo>
                    <a:pt x="17784" y="1136"/>
                  </a:lnTo>
                  <a:cubicBezTo>
                    <a:pt x="17781" y="1133"/>
                    <a:pt x="17779" y="1130"/>
                    <a:pt x="17776" y="1128"/>
                  </a:cubicBezTo>
                  <a:lnTo>
                    <a:pt x="17765" y="1143"/>
                  </a:lnTo>
                  <a:cubicBezTo>
                    <a:pt x="17762" y="1140"/>
                    <a:pt x="17760" y="1137"/>
                    <a:pt x="17758" y="1134"/>
                  </a:cubicBezTo>
                  <a:lnTo>
                    <a:pt x="17746" y="1149"/>
                  </a:lnTo>
                  <a:cubicBezTo>
                    <a:pt x="17743" y="1146"/>
                    <a:pt x="17741" y="1143"/>
                    <a:pt x="17739" y="1141"/>
                  </a:cubicBezTo>
                  <a:lnTo>
                    <a:pt x="17727" y="1155"/>
                  </a:lnTo>
                  <a:cubicBezTo>
                    <a:pt x="17725" y="1153"/>
                    <a:pt x="17722" y="1150"/>
                    <a:pt x="17720" y="1147"/>
                  </a:cubicBezTo>
                  <a:lnTo>
                    <a:pt x="17708" y="1162"/>
                  </a:lnTo>
                  <a:cubicBezTo>
                    <a:pt x="17706" y="1159"/>
                    <a:pt x="17704" y="1156"/>
                    <a:pt x="17701" y="1154"/>
                  </a:cubicBezTo>
                  <a:lnTo>
                    <a:pt x="17689" y="1168"/>
                  </a:lnTo>
                  <a:cubicBezTo>
                    <a:pt x="17687" y="1166"/>
                    <a:pt x="17685" y="1163"/>
                    <a:pt x="17682" y="1160"/>
                  </a:cubicBezTo>
                  <a:lnTo>
                    <a:pt x="17670" y="1175"/>
                  </a:lnTo>
                  <a:cubicBezTo>
                    <a:pt x="17668" y="1172"/>
                    <a:pt x="17666" y="1169"/>
                    <a:pt x="17663" y="1167"/>
                  </a:cubicBezTo>
                  <a:lnTo>
                    <a:pt x="17652" y="1181"/>
                  </a:lnTo>
                  <a:cubicBezTo>
                    <a:pt x="17649" y="1179"/>
                    <a:pt x="17647" y="1176"/>
                    <a:pt x="17644" y="1173"/>
                  </a:cubicBezTo>
                  <a:lnTo>
                    <a:pt x="17633" y="1188"/>
                  </a:lnTo>
                  <a:cubicBezTo>
                    <a:pt x="17630" y="1185"/>
                    <a:pt x="17628" y="1182"/>
                    <a:pt x="17626" y="1179"/>
                  </a:cubicBezTo>
                  <a:lnTo>
                    <a:pt x="17614" y="1194"/>
                  </a:lnTo>
                  <a:cubicBezTo>
                    <a:pt x="17611" y="1191"/>
                    <a:pt x="17609" y="1188"/>
                    <a:pt x="17607" y="1186"/>
                  </a:cubicBezTo>
                  <a:lnTo>
                    <a:pt x="17595" y="1200"/>
                  </a:lnTo>
                  <a:cubicBezTo>
                    <a:pt x="17593" y="1198"/>
                    <a:pt x="17590" y="1195"/>
                    <a:pt x="17588" y="1192"/>
                  </a:cubicBezTo>
                  <a:lnTo>
                    <a:pt x="17576" y="1207"/>
                  </a:lnTo>
                  <a:cubicBezTo>
                    <a:pt x="17574" y="1204"/>
                    <a:pt x="17572" y="1201"/>
                    <a:pt x="17569" y="1199"/>
                  </a:cubicBezTo>
                  <a:lnTo>
                    <a:pt x="17557" y="1213"/>
                  </a:lnTo>
                  <a:cubicBezTo>
                    <a:pt x="17555" y="1211"/>
                    <a:pt x="17553" y="1208"/>
                    <a:pt x="17550" y="1205"/>
                  </a:cubicBezTo>
                  <a:lnTo>
                    <a:pt x="17539" y="1220"/>
                  </a:lnTo>
                  <a:cubicBezTo>
                    <a:pt x="17536" y="1217"/>
                    <a:pt x="17534" y="1214"/>
                    <a:pt x="17531" y="1211"/>
                  </a:cubicBezTo>
                  <a:lnTo>
                    <a:pt x="17520" y="1226"/>
                  </a:lnTo>
                  <a:cubicBezTo>
                    <a:pt x="17517" y="1223"/>
                    <a:pt x="17515" y="1220"/>
                    <a:pt x="17512" y="1218"/>
                  </a:cubicBezTo>
                  <a:lnTo>
                    <a:pt x="17501" y="1232"/>
                  </a:lnTo>
                  <a:cubicBezTo>
                    <a:pt x="17498" y="1230"/>
                    <a:pt x="17496" y="1227"/>
                    <a:pt x="17494" y="1224"/>
                  </a:cubicBezTo>
                  <a:lnTo>
                    <a:pt x="17482" y="1239"/>
                  </a:lnTo>
                  <a:cubicBezTo>
                    <a:pt x="17479" y="1236"/>
                    <a:pt x="17477" y="1233"/>
                    <a:pt x="17475" y="1231"/>
                  </a:cubicBezTo>
                  <a:lnTo>
                    <a:pt x="17463" y="1245"/>
                  </a:lnTo>
                  <a:cubicBezTo>
                    <a:pt x="17461" y="1243"/>
                    <a:pt x="17458" y="1240"/>
                    <a:pt x="17456" y="1237"/>
                  </a:cubicBezTo>
                  <a:lnTo>
                    <a:pt x="17444" y="1252"/>
                  </a:lnTo>
                  <a:cubicBezTo>
                    <a:pt x="17442" y="1249"/>
                    <a:pt x="17439" y="1246"/>
                    <a:pt x="17437" y="1243"/>
                  </a:cubicBezTo>
                  <a:lnTo>
                    <a:pt x="17425" y="1258"/>
                  </a:lnTo>
                  <a:cubicBezTo>
                    <a:pt x="17423" y="1255"/>
                    <a:pt x="17421" y="1252"/>
                    <a:pt x="17418" y="1250"/>
                  </a:cubicBezTo>
                  <a:lnTo>
                    <a:pt x="17407" y="1264"/>
                  </a:lnTo>
                  <a:cubicBezTo>
                    <a:pt x="17404" y="1262"/>
                    <a:pt x="17402" y="1259"/>
                    <a:pt x="17399" y="1256"/>
                  </a:cubicBezTo>
                  <a:lnTo>
                    <a:pt x="17388" y="1271"/>
                  </a:lnTo>
                  <a:cubicBezTo>
                    <a:pt x="17385" y="1268"/>
                    <a:pt x="17383" y="1265"/>
                    <a:pt x="17380" y="1263"/>
                  </a:cubicBezTo>
                  <a:lnTo>
                    <a:pt x="17369" y="1277"/>
                  </a:lnTo>
                  <a:cubicBezTo>
                    <a:pt x="17366" y="1275"/>
                    <a:pt x="17364" y="1272"/>
                    <a:pt x="17362" y="1269"/>
                  </a:cubicBezTo>
                  <a:lnTo>
                    <a:pt x="17350" y="1284"/>
                  </a:lnTo>
                  <a:cubicBezTo>
                    <a:pt x="17347" y="1281"/>
                    <a:pt x="17345" y="1278"/>
                    <a:pt x="17343" y="1276"/>
                  </a:cubicBezTo>
                  <a:lnTo>
                    <a:pt x="17331" y="1290"/>
                  </a:lnTo>
                  <a:cubicBezTo>
                    <a:pt x="17329" y="1287"/>
                    <a:pt x="17326" y="1285"/>
                    <a:pt x="17324" y="1282"/>
                  </a:cubicBezTo>
                  <a:lnTo>
                    <a:pt x="17312" y="1297"/>
                  </a:lnTo>
                  <a:cubicBezTo>
                    <a:pt x="17310" y="1294"/>
                    <a:pt x="17308" y="1291"/>
                    <a:pt x="17305" y="1288"/>
                  </a:cubicBezTo>
                  <a:lnTo>
                    <a:pt x="17293" y="1303"/>
                  </a:lnTo>
                  <a:cubicBezTo>
                    <a:pt x="17291" y="1300"/>
                    <a:pt x="17288" y="1297"/>
                    <a:pt x="17286" y="1295"/>
                  </a:cubicBezTo>
                  <a:lnTo>
                    <a:pt x="17275" y="1310"/>
                  </a:lnTo>
                  <a:cubicBezTo>
                    <a:pt x="17272" y="1307"/>
                    <a:pt x="17270" y="1304"/>
                    <a:pt x="17267" y="1301"/>
                  </a:cubicBezTo>
                  <a:lnTo>
                    <a:pt x="17256" y="1316"/>
                  </a:lnTo>
                  <a:cubicBezTo>
                    <a:pt x="17253" y="1313"/>
                    <a:pt x="17251" y="1310"/>
                    <a:pt x="17248" y="1308"/>
                  </a:cubicBezTo>
                  <a:lnTo>
                    <a:pt x="17237" y="1322"/>
                  </a:lnTo>
                  <a:cubicBezTo>
                    <a:pt x="17234" y="1320"/>
                    <a:pt x="17232" y="1317"/>
                    <a:pt x="17229" y="1314"/>
                  </a:cubicBezTo>
                  <a:lnTo>
                    <a:pt x="17218" y="1329"/>
                  </a:lnTo>
                  <a:cubicBezTo>
                    <a:pt x="17215" y="1326"/>
                    <a:pt x="17213" y="1323"/>
                    <a:pt x="17211" y="1320"/>
                  </a:cubicBezTo>
                  <a:lnTo>
                    <a:pt x="17199" y="1335"/>
                  </a:lnTo>
                  <a:cubicBezTo>
                    <a:pt x="17197" y="1332"/>
                    <a:pt x="17194" y="1329"/>
                    <a:pt x="17192" y="1327"/>
                  </a:cubicBezTo>
                  <a:lnTo>
                    <a:pt x="17180" y="1341"/>
                  </a:lnTo>
                  <a:cubicBezTo>
                    <a:pt x="17178" y="1339"/>
                    <a:pt x="17175" y="1336"/>
                    <a:pt x="17173" y="1333"/>
                  </a:cubicBezTo>
                  <a:lnTo>
                    <a:pt x="17161" y="1348"/>
                  </a:lnTo>
                  <a:cubicBezTo>
                    <a:pt x="17159" y="1345"/>
                    <a:pt x="17157" y="1342"/>
                    <a:pt x="17154" y="1340"/>
                  </a:cubicBezTo>
                  <a:lnTo>
                    <a:pt x="17143" y="1354"/>
                  </a:lnTo>
                  <a:cubicBezTo>
                    <a:pt x="17140" y="1352"/>
                    <a:pt x="17138" y="1349"/>
                    <a:pt x="17135" y="1346"/>
                  </a:cubicBezTo>
                  <a:lnTo>
                    <a:pt x="17124" y="1361"/>
                  </a:lnTo>
                  <a:cubicBezTo>
                    <a:pt x="17121" y="1358"/>
                    <a:pt x="17119" y="1355"/>
                    <a:pt x="17116" y="1352"/>
                  </a:cubicBezTo>
                  <a:lnTo>
                    <a:pt x="17105" y="1367"/>
                  </a:lnTo>
                  <a:cubicBezTo>
                    <a:pt x="17102" y="1364"/>
                    <a:pt x="17100" y="1361"/>
                    <a:pt x="17097" y="1359"/>
                  </a:cubicBezTo>
                  <a:lnTo>
                    <a:pt x="17086" y="1373"/>
                  </a:lnTo>
                  <a:cubicBezTo>
                    <a:pt x="17083" y="1371"/>
                    <a:pt x="17081" y="1368"/>
                    <a:pt x="17079" y="1365"/>
                  </a:cubicBezTo>
                  <a:lnTo>
                    <a:pt x="17067" y="1380"/>
                  </a:lnTo>
                  <a:cubicBezTo>
                    <a:pt x="17065" y="1377"/>
                    <a:pt x="17062" y="1374"/>
                    <a:pt x="17060" y="1372"/>
                  </a:cubicBezTo>
                  <a:lnTo>
                    <a:pt x="17048" y="1386"/>
                  </a:lnTo>
                  <a:cubicBezTo>
                    <a:pt x="17046" y="1384"/>
                    <a:pt x="17043" y="1381"/>
                    <a:pt x="17041" y="1378"/>
                  </a:cubicBezTo>
                  <a:lnTo>
                    <a:pt x="17029" y="1393"/>
                  </a:lnTo>
                  <a:cubicBezTo>
                    <a:pt x="17027" y="1390"/>
                    <a:pt x="17024" y="1387"/>
                    <a:pt x="17022" y="1385"/>
                  </a:cubicBezTo>
                  <a:lnTo>
                    <a:pt x="17010" y="1399"/>
                  </a:lnTo>
                  <a:cubicBezTo>
                    <a:pt x="17008" y="1397"/>
                    <a:pt x="17006" y="1394"/>
                    <a:pt x="17003" y="1391"/>
                  </a:cubicBezTo>
                  <a:lnTo>
                    <a:pt x="16992" y="1406"/>
                  </a:lnTo>
                  <a:cubicBezTo>
                    <a:pt x="16989" y="1403"/>
                    <a:pt x="16987" y="1400"/>
                    <a:pt x="16984" y="1397"/>
                  </a:cubicBezTo>
                  <a:lnTo>
                    <a:pt x="16973" y="1412"/>
                  </a:lnTo>
                  <a:cubicBezTo>
                    <a:pt x="16970" y="1410"/>
                    <a:pt x="16968" y="1407"/>
                    <a:pt x="16965" y="1404"/>
                  </a:cubicBezTo>
                  <a:lnTo>
                    <a:pt x="16954" y="1418"/>
                  </a:lnTo>
                  <a:cubicBezTo>
                    <a:pt x="16952" y="1416"/>
                    <a:pt x="16949" y="1413"/>
                    <a:pt x="16947" y="1410"/>
                  </a:cubicBezTo>
                  <a:lnTo>
                    <a:pt x="16935" y="1425"/>
                  </a:lnTo>
                  <a:cubicBezTo>
                    <a:pt x="16933" y="1422"/>
                    <a:pt x="16930" y="1419"/>
                    <a:pt x="16928" y="1417"/>
                  </a:cubicBezTo>
                  <a:lnTo>
                    <a:pt x="16916" y="1431"/>
                  </a:lnTo>
                  <a:cubicBezTo>
                    <a:pt x="16914" y="1429"/>
                    <a:pt x="16912" y="1426"/>
                    <a:pt x="16909" y="1423"/>
                  </a:cubicBezTo>
                  <a:lnTo>
                    <a:pt x="16897" y="1438"/>
                  </a:lnTo>
                  <a:cubicBezTo>
                    <a:pt x="16895" y="1435"/>
                    <a:pt x="16893" y="1432"/>
                    <a:pt x="16890" y="1429"/>
                  </a:cubicBezTo>
                  <a:lnTo>
                    <a:pt x="16879" y="1444"/>
                  </a:lnTo>
                  <a:cubicBezTo>
                    <a:pt x="16876" y="1441"/>
                    <a:pt x="16874" y="1439"/>
                    <a:pt x="16871" y="1436"/>
                  </a:cubicBezTo>
                  <a:lnTo>
                    <a:pt x="16860" y="1451"/>
                  </a:lnTo>
                  <a:cubicBezTo>
                    <a:pt x="16857" y="1448"/>
                    <a:pt x="16855" y="1445"/>
                    <a:pt x="16852" y="1442"/>
                  </a:cubicBezTo>
                  <a:lnTo>
                    <a:pt x="16841" y="1457"/>
                  </a:lnTo>
                  <a:cubicBezTo>
                    <a:pt x="16838" y="1454"/>
                    <a:pt x="16836" y="1451"/>
                    <a:pt x="16834" y="1449"/>
                  </a:cubicBezTo>
                  <a:lnTo>
                    <a:pt x="16822" y="1463"/>
                  </a:lnTo>
                  <a:cubicBezTo>
                    <a:pt x="16819" y="1461"/>
                    <a:pt x="16817" y="1458"/>
                    <a:pt x="16815" y="1455"/>
                  </a:cubicBezTo>
                  <a:lnTo>
                    <a:pt x="16803" y="1470"/>
                  </a:lnTo>
                  <a:cubicBezTo>
                    <a:pt x="16801" y="1467"/>
                    <a:pt x="16798" y="1464"/>
                    <a:pt x="16796" y="1461"/>
                  </a:cubicBezTo>
                  <a:lnTo>
                    <a:pt x="16784" y="1476"/>
                  </a:lnTo>
                  <a:cubicBezTo>
                    <a:pt x="16782" y="1474"/>
                    <a:pt x="16780" y="1470"/>
                    <a:pt x="16777" y="1468"/>
                  </a:cubicBezTo>
                  <a:lnTo>
                    <a:pt x="16765" y="1483"/>
                  </a:lnTo>
                  <a:cubicBezTo>
                    <a:pt x="16763" y="1480"/>
                    <a:pt x="16761" y="1477"/>
                    <a:pt x="16758" y="1474"/>
                  </a:cubicBezTo>
                  <a:lnTo>
                    <a:pt x="16746" y="1489"/>
                  </a:lnTo>
                  <a:cubicBezTo>
                    <a:pt x="16744" y="1486"/>
                    <a:pt x="16742" y="1484"/>
                    <a:pt x="16739" y="1481"/>
                  </a:cubicBezTo>
                  <a:lnTo>
                    <a:pt x="16728" y="1495"/>
                  </a:lnTo>
                  <a:cubicBezTo>
                    <a:pt x="16725" y="1493"/>
                    <a:pt x="16723" y="1490"/>
                    <a:pt x="16720" y="1487"/>
                  </a:cubicBezTo>
                  <a:lnTo>
                    <a:pt x="16709" y="1502"/>
                  </a:lnTo>
                  <a:cubicBezTo>
                    <a:pt x="16706" y="1499"/>
                    <a:pt x="16704" y="1496"/>
                    <a:pt x="16702" y="1494"/>
                  </a:cubicBezTo>
                  <a:lnTo>
                    <a:pt x="16690" y="1508"/>
                  </a:lnTo>
                  <a:cubicBezTo>
                    <a:pt x="16687" y="1506"/>
                    <a:pt x="16685" y="1503"/>
                    <a:pt x="16683" y="1500"/>
                  </a:cubicBezTo>
                  <a:lnTo>
                    <a:pt x="16671" y="1515"/>
                  </a:lnTo>
                  <a:cubicBezTo>
                    <a:pt x="16669" y="1512"/>
                    <a:pt x="16666" y="1509"/>
                    <a:pt x="16664" y="1507"/>
                  </a:cubicBezTo>
                  <a:lnTo>
                    <a:pt x="16652" y="1521"/>
                  </a:lnTo>
                  <a:cubicBezTo>
                    <a:pt x="16650" y="1519"/>
                    <a:pt x="16648" y="1516"/>
                    <a:pt x="16645" y="1513"/>
                  </a:cubicBezTo>
                  <a:lnTo>
                    <a:pt x="16633" y="1528"/>
                  </a:lnTo>
                  <a:cubicBezTo>
                    <a:pt x="16631" y="1525"/>
                    <a:pt x="16629" y="1522"/>
                    <a:pt x="16626" y="1519"/>
                  </a:cubicBezTo>
                  <a:lnTo>
                    <a:pt x="16615" y="1534"/>
                  </a:lnTo>
                  <a:cubicBezTo>
                    <a:pt x="16612" y="1531"/>
                    <a:pt x="16610" y="1528"/>
                    <a:pt x="16607" y="1526"/>
                  </a:cubicBezTo>
                  <a:lnTo>
                    <a:pt x="16596" y="1540"/>
                  </a:lnTo>
                  <a:cubicBezTo>
                    <a:pt x="16593" y="1538"/>
                    <a:pt x="16591" y="1535"/>
                    <a:pt x="16588" y="1532"/>
                  </a:cubicBezTo>
                  <a:lnTo>
                    <a:pt x="16577" y="1547"/>
                  </a:lnTo>
                  <a:cubicBezTo>
                    <a:pt x="16574" y="1544"/>
                    <a:pt x="16572" y="1541"/>
                    <a:pt x="16569" y="1539"/>
                  </a:cubicBezTo>
                  <a:lnTo>
                    <a:pt x="16558" y="1553"/>
                  </a:lnTo>
                  <a:cubicBezTo>
                    <a:pt x="16555" y="1550"/>
                    <a:pt x="16553" y="1548"/>
                    <a:pt x="16551" y="1545"/>
                  </a:cubicBezTo>
                  <a:lnTo>
                    <a:pt x="16539" y="1560"/>
                  </a:lnTo>
                  <a:cubicBezTo>
                    <a:pt x="16537" y="1557"/>
                    <a:pt x="16534" y="1554"/>
                    <a:pt x="16532" y="1551"/>
                  </a:cubicBezTo>
                  <a:lnTo>
                    <a:pt x="16520" y="1566"/>
                  </a:lnTo>
                  <a:cubicBezTo>
                    <a:pt x="16518" y="1563"/>
                    <a:pt x="16515" y="1560"/>
                    <a:pt x="16513" y="1558"/>
                  </a:cubicBezTo>
                  <a:lnTo>
                    <a:pt x="13974" y="4793"/>
                  </a:lnTo>
                  <a:cubicBezTo>
                    <a:pt x="15227" y="6144"/>
                    <a:pt x="15945" y="8062"/>
                    <a:pt x="15945" y="10056"/>
                  </a:cubicBezTo>
                  <a:cubicBezTo>
                    <a:pt x="15945" y="12894"/>
                    <a:pt x="14527" y="15350"/>
                    <a:pt x="12478" y="16504"/>
                  </a:cubicBezTo>
                  <a:cubicBezTo>
                    <a:pt x="12240" y="16537"/>
                    <a:pt x="11998" y="16556"/>
                    <a:pt x="11752" y="16556"/>
                  </a:cubicBezTo>
                  <a:cubicBezTo>
                    <a:pt x="8390" y="16556"/>
                    <a:pt x="5655" y="13350"/>
                    <a:pt x="5655" y="9408"/>
                  </a:cubicBezTo>
                  <a:cubicBezTo>
                    <a:pt x="5655" y="7100"/>
                    <a:pt x="6614" y="4922"/>
                    <a:pt x="8220" y="3581"/>
                  </a:cubicBezTo>
                  <a:lnTo>
                    <a:pt x="6045" y="0"/>
                  </a:lnTo>
                  <a:cubicBezTo>
                    <a:pt x="6040" y="4"/>
                    <a:pt x="6035" y="9"/>
                    <a:pt x="6030" y="13"/>
                  </a:cubicBezTo>
                  <a:lnTo>
                    <a:pt x="6026" y="6"/>
                  </a:lnTo>
                  <a:cubicBezTo>
                    <a:pt x="6021" y="11"/>
                    <a:pt x="6016" y="15"/>
                    <a:pt x="6011" y="20"/>
                  </a:cubicBezTo>
                  <a:lnTo>
                    <a:pt x="6007" y="13"/>
                  </a:lnTo>
                  <a:cubicBezTo>
                    <a:pt x="6002" y="17"/>
                    <a:pt x="5997" y="22"/>
                    <a:pt x="5992" y="26"/>
                  </a:cubicBezTo>
                  <a:lnTo>
                    <a:pt x="5988" y="19"/>
                  </a:lnTo>
                  <a:cubicBezTo>
                    <a:pt x="5983" y="24"/>
                    <a:pt x="5978" y="28"/>
                    <a:pt x="5973" y="32"/>
                  </a:cubicBezTo>
                  <a:lnTo>
                    <a:pt x="5969" y="26"/>
                  </a:lnTo>
                  <a:cubicBezTo>
                    <a:pt x="5964" y="30"/>
                    <a:pt x="5959" y="35"/>
                    <a:pt x="5954" y="39"/>
                  </a:cubicBezTo>
                  <a:lnTo>
                    <a:pt x="5950" y="32"/>
                  </a:lnTo>
                  <a:cubicBezTo>
                    <a:pt x="5945" y="36"/>
                    <a:pt x="5940" y="41"/>
                    <a:pt x="5936" y="45"/>
                  </a:cubicBezTo>
                  <a:lnTo>
                    <a:pt x="5931" y="38"/>
                  </a:lnTo>
                  <a:cubicBezTo>
                    <a:pt x="5926" y="43"/>
                    <a:pt x="5922" y="47"/>
                    <a:pt x="5917" y="52"/>
                  </a:cubicBezTo>
                  <a:lnTo>
                    <a:pt x="5912" y="45"/>
                  </a:lnTo>
                  <a:cubicBezTo>
                    <a:pt x="5907" y="49"/>
                    <a:pt x="5903" y="54"/>
                    <a:pt x="5898" y="58"/>
                  </a:cubicBezTo>
                  <a:lnTo>
                    <a:pt x="5894" y="51"/>
                  </a:lnTo>
                  <a:cubicBezTo>
                    <a:pt x="5889" y="55"/>
                    <a:pt x="5884" y="60"/>
                    <a:pt x="5879" y="64"/>
                  </a:cubicBezTo>
                  <a:lnTo>
                    <a:pt x="5875" y="58"/>
                  </a:lnTo>
                  <a:cubicBezTo>
                    <a:pt x="5870" y="62"/>
                    <a:pt x="5865" y="67"/>
                    <a:pt x="5860" y="71"/>
                  </a:cubicBezTo>
                  <a:lnTo>
                    <a:pt x="5856" y="64"/>
                  </a:lnTo>
                  <a:cubicBezTo>
                    <a:pt x="5851" y="68"/>
                    <a:pt x="5846" y="73"/>
                    <a:pt x="5841" y="77"/>
                  </a:cubicBezTo>
                  <a:lnTo>
                    <a:pt x="5837" y="71"/>
                  </a:lnTo>
                  <a:cubicBezTo>
                    <a:pt x="5832" y="75"/>
                    <a:pt x="5827" y="79"/>
                    <a:pt x="5822" y="84"/>
                  </a:cubicBezTo>
                  <a:lnTo>
                    <a:pt x="5818" y="77"/>
                  </a:lnTo>
                  <a:cubicBezTo>
                    <a:pt x="5813" y="81"/>
                    <a:pt x="5808" y="86"/>
                    <a:pt x="5804" y="90"/>
                  </a:cubicBezTo>
                  <a:lnTo>
                    <a:pt x="5800" y="83"/>
                  </a:lnTo>
                  <a:cubicBezTo>
                    <a:pt x="5794" y="88"/>
                    <a:pt x="5790" y="92"/>
                    <a:pt x="5785" y="97"/>
                  </a:cubicBezTo>
                  <a:lnTo>
                    <a:pt x="5780" y="90"/>
                  </a:lnTo>
                  <a:cubicBezTo>
                    <a:pt x="5776" y="94"/>
                    <a:pt x="5771" y="99"/>
                    <a:pt x="5766" y="103"/>
                  </a:cubicBezTo>
                  <a:lnTo>
                    <a:pt x="5762" y="96"/>
                  </a:lnTo>
                  <a:cubicBezTo>
                    <a:pt x="5756" y="100"/>
                    <a:pt x="5752" y="105"/>
                    <a:pt x="5747" y="109"/>
                  </a:cubicBezTo>
                  <a:lnTo>
                    <a:pt x="5743" y="103"/>
                  </a:lnTo>
                  <a:cubicBezTo>
                    <a:pt x="5738" y="107"/>
                    <a:pt x="5733" y="112"/>
                    <a:pt x="5728" y="116"/>
                  </a:cubicBezTo>
                  <a:lnTo>
                    <a:pt x="5724" y="109"/>
                  </a:lnTo>
                  <a:cubicBezTo>
                    <a:pt x="5719" y="113"/>
                    <a:pt x="5714" y="118"/>
                    <a:pt x="5709" y="122"/>
                  </a:cubicBezTo>
                  <a:lnTo>
                    <a:pt x="5705" y="115"/>
                  </a:lnTo>
                  <a:cubicBezTo>
                    <a:pt x="5700" y="120"/>
                    <a:pt x="5695" y="124"/>
                    <a:pt x="5690" y="129"/>
                  </a:cubicBezTo>
                  <a:lnTo>
                    <a:pt x="5686" y="122"/>
                  </a:lnTo>
                  <a:cubicBezTo>
                    <a:pt x="5681" y="126"/>
                    <a:pt x="5676" y="131"/>
                    <a:pt x="5672" y="135"/>
                  </a:cubicBezTo>
                  <a:lnTo>
                    <a:pt x="5667" y="128"/>
                  </a:lnTo>
                  <a:cubicBezTo>
                    <a:pt x="5662" y="133"/>
                    <a:pt x="5658" y="137"/>
                    <a:pt x="5652" y="142"/>
                  </a:cubicBezTo>
                  <a:lnTo>
                    <a:pt x="5648" y="135"/>
                  </a:lnTo>
                  <a:cubicBezTo>
                    <a:pt x="5643" y="139"/>
                    <a:pt x="5639" y="144"/>
                    <a:pt x="5634" y="148"/>
                  </a:cubicBezTo>
                  <a:lnTo>
                    <a:pt x="5630" y="141"/>
                  </a:lnTo>
                  <a:cubicBezTo>
                    <a:pt x="5625" y="145"/>
                    <a:pt x="5620" y="150"/>
                    <a:pt x="5615" y="154"/>
                  </a:cubicBezTo>
                  <a:lnTo>
                    <a:pt x="5611" y="148"/>
                  </a:lnTo>
                  <a:cubicBezTo>
                    <a:pt x="5606" y="152"/>
                    <a:pt x="5601" y="156"/>
                    <a:pt x="5596" y="161"/>
                  </a:cubicBezTo>
                  <a:lnTo>
                    <a:pt x="5592" y="154"/>
                  </a:lnTo>
                  <a:cubicBezTo>
                    <a:pt x="5587" y="158"/>
                    <a:pt x="5582" y="163"/>
                    <a:pt x="5577" y="167"/>
                  </a:cubicBezTo>
                  <a:lnTo>
                    <a:pt x="5573" y="160"/>
                  </a:lnTo>
                  <a:cubicBezTo>
                    <a:pt x="5568" y="165"/>
                    <a:pt x="5563" y="169"/>
                    <a:pt x="5558" y="174"/>
                  </a:cubicBezTo>
                  <a:lnTo>
                    <a:pt x="5554" y="167"/>
                  </a:lnTo>
                  <a:cubicBezTo>
                    <a:pt x="5549" y="171"/>
                    <a:pt x="5544" y="176"/>
                    <a:pt x="5539" y="180"/>
                  </a:cubicBezTo>
                  <a:lnTo>
                    <a:pt x="5535" y="173"/>
                  </a:lnTo>
                  <a:cubicBezTo>
                    <a:pt x="5530" y="177"/>
                    <a:pt x="5526" y="182"/>
                    <a:pt x="5521" y="186"/>
                  </a:cubicBezTo>
                  <a:lnTo>
                    <a:pt x="5517" y="180"/>
                  </a:lnTo>
                  <a:cubicBezTo>
                    <a:pt x="5511" y="184"/>
                    <a:pt x="5507" y="189"/>
                    <a:pt x="5502" y="193"/>
                  </a:cubicBezTo>
                  <a:lnTo>
                    <a:pt x="5498" y="186"/>
                  </a:lnTo>
                  <a:cubicBezTo>
                    <a:pt x="5492" y="190"/>
                    <a:pt x="5488" y="195"/>
                    <a:pt x="5483" y="199"/>
                  </a:cubicBezTo>
                  <a:lnTo>
                    <a:pt x="5479" y="192"/>
                  </a:lnTo>
                  <a:cubicBezTo>
                    <a:pt x="5474" y="197"/>
                    <a:pt x="5469" y="201"/>
                    <a:pt x="5464" y="206"/>
                  </a:cubicBezTo>
                  <a:lnTo>
                    <a:pt x="5460" y="199"/>
                  </a:lnTo>
                  <a:cubicBezTo>
                    <a:pt x="5455" y="203"/>
                    <a:pt x="5450" y="208"/>
                    <a:pt x="5445" y="212"/>
                  </a:cubicBezTo>
                  <a:lnTo>
                    <a:pt x="5441" y="205"/>
                  </a:lnTo>
                  <a:cubicBezTo>
                    <a:pt x="5436" y="210"/>
                    <a:pt x="5431" y="214"/>
                    <a:pt x="5426" y="218"/>
                  </a:cubicBezTo>
                  <a:lnTo>
                    <a:pt x="5422" y="212"/>
                  </a:lnTo>
                  <a:cubicBezTo>
                    <a:pt x="5417" y="216"/>
                    <a:pt x="5413" y="221"/>
                    <a:pt x="5407" y="225"/>
                  </a:cubicBezTo>
                  <a:lnTo>
                    <a:pt x="5403" y="218"/>
                  </a:lnTo>
                  <a:cubicBezTo>
                    <a:pt x="5398" y="222"/>
                    <a:pt x="5394" y="227"/>
                    <a:pt x="5389" y="231"/>
                  </a:cubicBezTo>
                  <a:lnTo>
                    <a:pt x="5385" y="225"/>
                  </a:lnTo>
                  <a:cubicBezTo>
                    <a:pt x="5380" y="229"/>
                    <a:pt x="5375" y="233"/>
                    <a:pt x="5370" y="238"/>
                  </a:cubicBezTo>
                  <a:lnTo>
                    <a:pt x="5366" y="231"/>
                  </a:lnTo>
                  <a:cubicBezTo>
                    <a:pt x="5361" y="235"/>
                    <a:pt x="5356" y="240"/>
                    <a:pt x="5351" y="244"/>
                  </a:cubicBezTo>
                  <a:lnTo>
                    <a:pt x="5347" y="237"/>
                  </a:lnTo>
                  <a:cubicBezTo>
                    <a:pt x="5342" y="241"/>
                    <a:pt x="5337" y="246"/>
                    <a:pt x="5332" y="250"/>
                  </a:cubicBezTo>
                  <a:lnTo>
                    <a:pt x="5328" y="244"/>
                  </a:lnTo>
                  <a:cubicBezTo>
                    <a:pt x="5323" y="248"/>
                    <a:pt x="5318" y="253"/>
                    <a:pt x="5313" y="257"/>
                  </a:cubicBezTo>
                  <a:lnTo>
                    <a:pt x="5309" y="250"/>
                  </a:lnTo>
                  <a:cubicBezTo>
                    <a:pt x="5304" y="254"/>
                    <a:pt x="5299" y="259"/>
                    <a:pt x="5294" y="263"/>
                  </a:cubicBezTo>
                  <a:lnTo>
                    <a:pt x="5290" y="257"/>
                  </a:lnTo>
                  <a:cubicBezTo>
                    <a:pt x="5285" y="261"/>
                    <a:pt x="5281" y="265"/>
                    <a:pt x="5275" y="270"/>
                  </a:cubicBezTo>
                  <a:lnTo>
                    <a:pt x="5271" y="263"/>
                  </a:lnTo>
                  <a:cubicBezTo>
                    <a:pt x="5266" y="267"/>
                    <a:pt x="5262" y="272"/>
                    <a:pt x="5257" y="276"/>
                  </a:cubicBezTo>
                  <a:lnTo>
                    <a:pt x="5253" y="269"/>
                  </a:lnTo>
                  <a:cubicBezTo>
                    <a:pt x="5247" y="274"/>
                    <a:pt x="5243" y="278"/>
                    <a:pt x="5238" y="283"/>
                  </a:cubicBezTo>
                  <a:lnTo>
                    <a:pt x="5234" y="276"/>
                  </a:lnTo>
                  <a:cubicBezTo>
                    <a:pt x="5229" y="280"/>
                    <a:pt x="5224" y="285"/>
                    <a:pt x="5219" y="289"/>
                  </a:cubicBezTo>
                  <a:lnTo>
                    <a:pt x="5215" y="282"/>
                  </a:lnTo>
                  <a:cubicBezTo>
                    <a:pt x="5210" y="286"/>
                    <a:pt x="5205" y="291"/>
                    <a:pt x="5200" y="295"/>
                  </a:cubicBezTo>
                  <a:lnTo>
                    <a:pt x="5196" y="289"/>
                  </a:lnTo>
                  <a:cubicBezTo>
                    <a:pt x="5191" y="293"/>
                    <a:pt x="5186" y="297"/>
                    <a:pt x="5181" y="302"/>
                  </a:cubicBezTo>
                  <a:lnTo>
                    <a:pt x="5177" y="295"/>
                  </a:lnTo>
                  <a:cubicBezTo>
                    <a:pt x="5172" y="299"/>
                    <a:pt x="5167" y="304"/>
                    <a:pt x="5162" y="308"/>
                  </a:cubicBezTo>
                  <a:lnTo>
                    <a:pt x="5158" y="301"/>
                  </a:lnTo>
                  <a:cubicBezTo>
                    <a:pt x="5153" y="306"/>
                    <a:pt x="5148" y="310"/>
                    <a:pt x="5143" y="315"/>
                  </a:cubicBezTo>
                  <a:lnTo>
                    <a:pt x="5139" y="308"/>
                  </a:lnTo>
                  <a:cubicBezTo>
                    <a:pt x="5134" y="312"/>
                    <a:pt x="5130" y="317"/>
                    <a:pt x="5125" y="321"/>
                  </a:cubicBezTo>
                  <a:lnTo>
                    <a:pt x="5121" y="314"/>
                  </a:lnTo>
                  <a:cubicBezTo>
                    <a:pt x="5116" y="319"/>
                    <a:pt x="5111" y="323"/>
                    <a:pt x="5106" y="327"/>
                  </a:cubicBezTo>
                  <a:lnTo>
                    <a:pt x="5102" y="321"/>
                  </a:lnTo>
                  <a:cubicBezTo>
                    <a:pt x="5097" y="325"/>
                    <a:pt x="5092" y="330"/>
                    <a:pt x="5087" y="334"/>
                  </a:cubicBezTo>
                  <a:lnTo>
                    <a:pt x="5083" y="327"/>
                  </a:lnTo>
                  <a:cubicBezTo>
                    <a:pt x="5078" y="332"/>
                    <a:pt x="5073" y="336"/>
                    <a:pt x="5068" y="340"/>
                  </a:cubicBezTo>
                  <a:lnTo>
                    <a:pt x="5064" y="334"/>
                  </a:lnTo>
                  <a:cubicBezTo>
                    <a:pt x="5059" y="338"/>
                    <a:pt x="5054" y="343"/>
                    <a:pt x="5049" y="347"/>
                  </a:cubicBezTo>
                  <a:lnTo>
                    <a:pt x="5045" y="340"/>
                  </a:lnTo>
                  <a:cubicBezTo>
                    <a:pt x="5040" y="344"/>
                    <a:pt x="5035" y="349"/>
                    <a:pt x="5030" y="353"/>
                  </a:cubicBezTo>
                  <a:lnTo>
                    <a:pt x="5026" y="346"/>
                  </a:lnTo>
                  <a:cubicBezTo>
                    <a:pt x="5021" y="351"/>
                    <a:pt x="5017" y="355"/>
                    <a:pt x="5011" y="359"/>
                  </a:cubicBezTo>
                  <a:lnTo>
                    <a:pt x="5007" y="353"/>
                  </a:lnTo>
                  <a:cubicBezTo>
                    <a:pt x="5002" y="357"/>
                    <a:pt x="4998" y="362"/>
                    <a:pt x="4993" y="366"/>
                  </a:cubicBezTo>
                  <a:lnTo>
                    <a:pt x="4989" y="359"/>
                  </a:lnTo>
                  <a:cubicBezTo>
                    <a:pt x="4983" y="363"/>
                    <a:pt x="4979" y="368"/>
                    <a:pt x="4974" y="372"/>
                  </a:cubicBezTo>
                  <a:lnTo>
                    <a:pt x="4970" y="366"/>
                  </a:lnTo>
                  <a:cubicBezTo>
                    <a:pt x="4965" y="370"/>
                    <a:pt x="4960" y="374"/>
                    <a:pt x="4955" y="379"/>
                  </a:cubicBezTo>
                  <a:lnTo>
                    <a:pt x="4951" y="372"/>
                  </a:lnTo>
                  <a:cubicBezTo>
                    <a:pt x="4946" y="376"/>
                    <a:pt x="4941" y="381"/>
                    <a:pt x="4936" y="385"/>
                  </a:cubicBezTo>
                  <a:lnTo>
                    <a:pt x="4932" y="378"/>
                  </a:lnTo>
                  <a:cubicBezTo>
                    <a:pt x="4927" y="383"/>
                    <a:pt x="4922" y="387"/>
                    <a:pt x="4917" y="392"/>
                  </a:cubicBezTo>
                  <a:lnTo>
                    <a:pt x="4913" y="385"/>
                  </a:lnTo>
                  <a:cubicBezTo>
                    <a:pt x="4908" y="389"/>
                    <a:pt x="4903" y="394"/>
                    <a:pt x="4898" y="398"/>
                  </a:cubicBezTo>
                  <a:lnTo>
                    <a:pt x="4894" y="391"/>
                  </a:lnTo>
                  <a:cubicBezTo>
                    <a:pt x="4889" y="396"/>
                    <a:pt x="4884" y="400"/>
                    <a:pt x="4879" y="405"/>
                  </a:cubicBezTo>
                  <a:lnTo>
                    <a:pt x="4875" y="398"/>
                  </a:lnTo>
                  <a:cubicBezTo>
                    <a:pt x="4870" y="402"/>
                    <a:pt x="4866" y="407"/>
                    <a:pt x="4861" y="411"/>
                  </a:cubicBezTo>
                  <a:lnTo>
                    <a:pt x="4856" y="404"/>
                  </a:lnTo>
                  <a:cubicBezTo>
                    <a:pt x="4851" y="408"/>
                    <a:pt x="4847" y="413"/>
                    <a:pt x="4842" y="417"/>
                  </a:cubicBezTo>
                  <a:lnTo>
                    <a:pt x="4838" y="411"/>
                  </a:lnTo>
                  <a:cubicBezTo>
                    <a:pt x="4832" y="415"/>
                    <a:pt x="4828" y="420"/>
                    <a:pt x="4823" y="424"/>
                  </a:cubicBezTo>
                  <a:lnTo>
                    <a:pt x="4819" y="417"/>
                  </a:lnTo>
                  <a:cubicBezTo>
                    <a:pt x="4814" y="421"/>
                    <a:pt x="4809" y="426"/>
                    <a:pt x="4804" y="430"/>
                  </a:cubicBezTo>
                  <a:lnTo>
                    <a:pt x="4800" y="423"/>
                  </a:lnTo>
                  <a:cubicBezTo>
                    <a:pt x="4795" y="428"/>
                    <a:pt x="4790" y="432"/>
                    <a:pt x="4785" y="437"/>
                  </a:cubicBezTo>
                  <a:lnTo>
                    <a:pt x="4781" y="430"/>
                  </a:lnTo>
                  <a:cubicBezTo>
                    <a:pt x="4776" y="434"/>
                    <a:pt x="4771" y="439"/>
                    <a:pt x="4766" y="443"/>
                  </a:cubicBezTo>
                  <a:lnTo>
                    <a:pt x="4762" y="436"/>
                  </a:lnTo>
                  <a:cubicBezTo>
                    <a:pt x="4757" y="441"/>
                    <a:pt x="4752" y="445"/>
                    <a:pt x="4748" y="449"/>
                  </a:cubicBezTo>
                  <a:lnTo>
                    <a:pt x="4744" y="443"/>
                  </a:lnTo>
                  <a:cubicBezTo>
                    <a:pt x="4738" y="447"/>
                    <a:pt x="4734" y="452"/>
                    <a:pt x="4729" y="456"/>
                  </a:cubicBezTo>
                  <a:lnTo>
                    <a:pt x="4724" y="449"/>
                  </a:lnTo>
                  <a:cubicBezTo>
                    <a:pt x="4720" y="453"/>
                    <a:pt x="4715" y="458"/>
                    <a:pt x="4710" y="462"/>
                  </a:cubicBezTo>
                  <a:lnTo>
                    <a:pt x="4706" y="455"/>
                  </a:lnTo>
                  <a:cubicBezTo>
                    <a:pt x="4701" y="460"/>
                    <a:pt x="4696" y="464"/>
                    <a:pt x="4691" y="469"/>
                  </a:cubicBezTo>
                  <a:lnTo>
                    <a:pt x="4687" y="462"/>
                  </a:lnTo>
                  <a:cubicBezTo>
                    <a:pt x="4682" y="466"/>
                    <a:pt x="4677" y="471"/>
                    <a:pt x="4672" y="475"/>
                  </a:cubicBezTo>
                  <a:lnTo>
                    <a:pt x="4668" y="468"/>
                  </a:lnTo>
                  <a:cubicBezTo>
                    <a:pt x="4663" y="473"/>
                    <a:pt x="4658" y="477"/>
                    <a:pt x="4653" y="482"/>
                  </a:cubicBezTo>
                  <a:lnTo>
                    <a:pt x="4649" y="475"/>
                  </a:lnTo>
                  <a:cubicBezTo>
                    <a:pt x="4644" y="479"/>
                    <a:pt x="4639" y="484"/>
                    <a:pt x="4634" y="488"/>
                  </a:cubicBezTo>
                  <a:lnTo>
                    <a:pt x="4630" y="481"/>
                  </a:lnTo>
                  <a:cubicBezTo>
                    <a:pt x="4625" y="485"/>
                    <a:pt x="4620" y="490"/>
                    <a:pt x="4615" y="494"/>
                  </a:cubicBezTo>
                  <a:lnTo>
                    <a:pt x="4611" y="487"/>
                  </a:lnTo>
                  <a:cubicBezTo>
                    <a:pt x="4606" y="492"/>
                    <a:pt x="4602" y="496"/>
                    <a:pt x="4597" y="501"/>
                  </a:cubicBezTo>
                  <a:lnTo>
                    <a:pt x="4593" y="494"/>
                  </a:lnTo>
                  <a:cubicBezTo>
                    <a:pt x="4587" y="498"/>
                    <a:pt x="4583" y="503"/>
                    <a:pt x="4578" y="507"/>
                  </a:cubicBezTo>
                  <a:lnTo>
                    <a:pt x="4574" y="500"/>
                  </a:lnTo>
                  <a:cubicBezTo>
                    <a:pt x="4569" y="505"/>
                    <a:pt x="4564" y="509"/>
                    <a:pt x="4559" y="514"/>
                  </a:cubicBezTo>
                  <a:lnTo>
                    <a:pt x="4555" y="507"/>
                  </a:lnTo>
                  <a:cubicBezTo>
                    <a:pt x="4550" y="511"/>
                    <a:pt x="4545" y="516"/>
                    <a:pt x="4540" y="520"/>
                  </a:cubicBezTo>
                  <a:lnTo>
                    <a:pt x="4536" y="513"/>
                  </a:lnTo>
                  <a:cubicBezTo>
                    <a:pt x="4531" y="517"/>
                    <a:pt x="4526" y="522"/>
                    <a:pt x="4521" y="526"/>
                  </a:cubicBezTo>
                  <a:lnTo>
                    <a:pt x="4517" y="520"/>
                  </a:lnTo>
                  <a:cubicBezTo>
                    <a:pt x="4512" y="524"/>
                    <a:pt x="4507" y="529"/>
                    <a:pt x="4502" y="533"/>
                  </a:cubicBezTo>
                  <a:lnTo>
                    <a:pt x="4498" y="526"/>
                  </a:lnTo>
                  <a:cubicBezTo>
                    <a:pt x="4493" y="530"/>
                    <a:pt x="4489" y="535"/>
                    <a:pt x="4483" y="539"/>
                  </a:cubicBezTo>
                  <a:lnTo>
                    <a:pt x="4479" y="532"/>
                  </a:lnTo>
                  <a:cubicBezTo>
                    <a:pt x="4474" y="537"/>
                    <a:pt x="4470" y="541"/>
                    <a:pt x="4465" y="546"/>
                  </a:cubicBezTo>
                  <a:lnTo>
                    <a:pt x="4461" y="539"/>
                  </a:lnTo>
                  <a:cubicBezTo>
                    <a:pt x="4456" y="543"/>
                    <a:pt x="4451" y="548"/>
                    <a:pt x="4446" y="552"/>
                  </a:cubicBezTo>
                  <a:lnTo>
                    <a:pt x="4442" y="545"/>
                  </a:lnTo>
                  <a:cubicBezTo>
                    <a:pt x="4437" y="549"/>
                    <a:pt x="4432" y="554"/>
                    <a:pt x="4427" y="558"/>
                  </a:cubicBezTo>
                  <a:lnTo>
                    <a:pt x="4423" y="552"/>
                  </a:lnTo>
                  <a:cubicBezTo>
                    <a:pt x="4418" y="556"/>
                    <a:pt x="4413" y="561"/>
                    <a:pt x="4408" y="565"/>
                  </a:cubicBezTo>
                  <a:lnTo>
                    <a:pt x="4404" y="558"/>
                  </a:lnTo>
                  <a:cubicBezTo>
                    <a:pt x="4399" y="562"/>
                    <a:pt x="4394" y="567"/>
                    <a:pt x="4389" y="571"/>
                  </a:cubicBezTo>
                  <a:lnTo>
                    <a:pt x="4385" y="565"/>
                  </a:lnTo>
                  <a:cubicBezTo>
                    <a:pt x="4380" y="569"/>
                    <a:pt x="4375" y="573"/>
                    <a:pt x="4370" y="578"/>
                  </a:cubicBezTo>
                  <a:lnTo>
                    <a:pt x="4366" y="571"/>
                  </a:lnTo>
                  <a:cubicBezTo>
                    <a:pt x="4361" y="575"/>
                    <a:pt x="4356" y="580"/>
                    <a:pt x="4351" y="584"/>
                  </a:cubicBezTo>
                  <a:lnTo>
                    <a:pt x="4347" y="578"/>
                  </a:lnTo>
                  <a:cubicBezTo>
                    <a:pt x="4342" y="582"/>
                    <a:pt x="4338" y="586"/>
                    <a:pt x="4333" y="590"/>
                  </a:cubicBezTo>
                  <a:lnTo>
                    <a:pt x="4329" y="584"/>
                  </a:lnTo>
                  <a:cubicBezTo>
                    <a:pt x="4323" y="588"/>
                    <a:pt x="4319" y="593"/>
                    <a:pt x="4314" y="597"/>
                  </a:cubicBezTo>
                  <a:lnTo>
                    <a:pt x="4310" y="590"/>
                  </a:lnTo>
                  <a:cubicBezTo>
                    <a:pt x="4305" y="594"/>
                    <a:pt x="4300" y="599"/>
                    <a:pt x="4295" y="603"/>
                  </a:cubicBezTo>
                  <a:lnTo>
                    <a:pt x="4291" y="597"/>
                  </a:lnTo>
                  <a:cubicBezTo>
                    <a:pt x="4286" y="601"/>
                    <a:pt x="4281" y="606"/>
                    <a:pt x="4276" y="610"/>
                  </a:cubicBezTo>
                  <a:lnTo>
                    <a:pt x="4272" y="603"/>
                  </a:lnTo>
                  <a:cubicBezTo>
                    <a:pt x="4267" y="607"/>
                    <a:pt x="4262" y="612"/>
                    <a:pt x="4257" y="616"/>
                  </a:cubicBezTo>
                  <a:lnTo>
                    <a:pt x="4253" y="610"/>
                  </a:lnTo>
                  <a:cubicBezTo>
                    <a:pt x="4248" y="614"/>
                    <a:pt x="4243" y="618"/>
                    <a:pt x="4238" y="623"/>
                  </a:cubicBezTo>
                  <a:lnTo>
                    <a:pt x="4234" y="616"/>
                  </a:lnTo>
                  <a:cubicBezTo>
                    <a:pt x="4229" y="620"/>
                    <a:pt x="4225" y="625"/>
                    <a:pt x="4219" y="629"/>
                  </a:cubicBezTo>
                  <a:lnTo>
                    <a:pt x="4215" y="622"/>
                  </a:lnTo>
                  <a:cubicBezTo>
                    <a:pt x="4210" y="626"/>
                    <a:pt x="4206" y="631"/>
                    <a:pt x="4201" y="635"/>
                  </a:cubicBezTo>
                  <a:lnTo>
                    <a:pt x="4196" y="629"/>
                  </a:lnTo>
                  <a:cubicBezTo>
                    <a:pt x="4191" y="633"/>
                    <a:pt x="4187" y="638"/>
                    <a:pt x="4182" y="642"/>
                  </a:cubicBezTo>
                  <a:lnTo>
                    <a:pt x="4178" y="635"/>
                  </a:lnTo>
                  <a:cubicBezTo>
                    <a:pt x="4173" y="639"/>
                    <a:pt x="4168" y="644"/>
                    <a:pt x="4163" y="648"/>
                  </a:cubicBezTo>
                  <a:lnTo>
                    <a:pt x="4159" y="641"/>
                  </a:lnTo>
                  <a:cubicBezTo>
                    <a:pt x="4154" y="646"/>
                    <a:pt x="4149" y="651"/>
                    <a:pt x="4144" y="655"/>
                  </a:cubicBezTo>
                  <a:lnTo>
                    <a:pt x="4140" y="648"/>
                  </a:lnTo>
                  <a:cubicBezTo>
                    <a:pt x="1548" y="2812"/>
                    <a:pt x="0" y="6329"/>
                    <a:pt x="0" y="10056"/>
                  </a:cubicBezTo>
                  <a:cubicBezTo>
                    <a:pt x="0" y="16421"/>
                    <a:pt x="4418" y="21600"/>
                    <a:pt x="9848" y="21600"/>
                  </a:cubicBezTo>
                  <a:cubicBezTo>
                    <a:pt x="10867" y="21600"/>
                    <a:pt x="11850" y="21418"/>
                    <a:pt x="12775" y="21079"/>
                  </a:cubicBezTo>
                  <a:cubicBezTo>
                    <a:pt x="12781" y="21077"/>
                    <a:pt x="12788" y="21075"/>
                    <a:pt x="12794" y="21073"/>
                  </a:cubicBezTo>
                  <a:cubicBezTo>
                    <a:pt x="12800" y="21070"/>
                    <a:pt x="12807" y="21069"/>
                    <a:pt x="12813" y="21066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17145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32" name="Shape 5928">
              <a:extLst>
                <a:ext uri="{FF2B5EF4-FFF2-40B4-BE49-F238E27FC236}">
                  <a16:creationId xmlns:a16="http://schemas.microsoft.com/office/drawing/2014/main" id="{5C1808B1-F8AC-5244-A744-1437B416CDFC}"/>
                </a:ext>
              </a:extLst>
            </p:cNvPr>
            <p:cNvSpPr/>
            <p:nvPr/>
          </p:nvSpPr>
          <p:spPr>
            <a:xfrm>
              <a:off x="287081" y="0"/>
              <a:ext cx="3015468" cy="27364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4845" y="21600"/>
                    <a:pt x="0" y="16261"/>
                    <a:pt x="0" y="9699"/>
                  </a:cubicBezTo>
                  <a:cubicBezTo>
                    <a:pt x="0" y="5857"/>
                    <a:pt x="1697" y="2231"/>
                    <a:pt x="4540" y="0"/>
                  </a:cubicBezTo>
                  <a:lnTo>
                    <a:pt x="6926" y="3691"/>
                  </a:lnTo>
                  <a:cubicBezTo>
                    <a:pt x="5165" y="5074"/>
                    <a:pt x="4113" y="7320"/>
                    <a:pt x="4113" y="9699"/>
                  </a:cubicBezTo>
                  <a:cubicBezTo>
                    <a:pt x="4113" y="13762"/>
                    <a:pt x="7113" y="17068"/>
                    <a:pt x="10800" y="17068"/>
                  </a:cubicBezTo>
                  <a:cubicBezTo>
                    <a:pt x="14487" y="17068"/>
                    <a:pt x="17487" y="13762"/>
                    <a:pt x="17487" y="9699"/>
                  </a:cubicBezTo>
                  <a:cubicBezTo>
                    <a:pt x="17487" y="7644"/>
                    <a:pt x="16699" y="5666"/>
                    <a:pt x="15326" y="4274"/>
                  </a:cubicBezTo>
                  <a:lnTo>
                    <a:pt x="18110" y="938"/>
                  </a:lnTo>
                  <a:cubicBezTo>
                    <a:pt x="20328" y="3186"/>
                    <a:pt x="21600" y="6379"/>
                    <a:pt x="21600" y="9699"/>
                  </a:cubicBezTo>
                  <a:cubicBezTo>
                    <a:pt x="21600" y="16261"/>
                    <a:pt x="16755" y="21600"/>
                    <a:pt x="10800" y="2160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17145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33" name="Shape 5929">
              <a:extLst>
                <a:ext uri="{FF2B5EF4-FFF2-40B4-BE49-F238E27FC236}">
                  <a16:creationId xmlns:a16="http://schemas.microsoft.com/office/drawing/2014/main" id="{C7AC2785-BEA6-274C-92D9-7814CDDF5D6A}"/>
                </a:ext>
              </a:extLst>
            </p:cNvPr>
            <p:cNvSpPr/>
            <p:nvPr/>
          </p:nvSpPr>
          <p:spPr>
            <a:xfrm>
              <a:off x="287080" y="0"/>
              <a:ext cx="3015469" cy="27364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540" y="0"/>
                  </a:moveTo>
                  <a:cubicBezTo>
                    <a:pt x="1697" y="2231"/>
                    <a:pt x="0" y="5857"/>
                    <a:pt x="0" y="9699"/>
                  </a:cubicBezTo>
                  <a:cubicBezTo>
                    <a:pt x="0" y="16261"/>
                    <a:pt x="4845" y="21600"/>
                    <a:pt x="10800" y="21600"/>
                  </a:cubicBezTo>
                  <a:cubicBezTo>
                    <a:pt x="16755" y="21600"/>
                    <a:pt x="21600" y="16261"/>
                    <a:pt x="21600" y="9699"/>
                  </a:cubicBezTo>
                  <a:cubicBezTo>
                    <a:pt x="21600" y="6379"/>
                    <a:pt x="20328" y="3186"/>
                    <a:pt x="18110" y="938"/>
                  </a:cubicBezTo>
                  <a:lnTo>
                    <a:pt x="15326" y="4274"/>
                  </a:lnTo>
                  <a:cubicBezTo>
                    <a:pt x="16699" y="5666"/>
                    <a:pt x="17487" y="7644"/>
                    <a:pt x="17487" y="9699"/>
                  </a:cubicBezTo>
                  <a:cubicBezTo>
                    <a:pt x="17487" y="13762"/>
                    <a:pt x="14487" y="17068"/>
                    <a:pt x="10800" y="17068"/>
                  </a:cubicBezTo>
                  <a:cubicBezTo>
                    <a:pt x="7113" y="17068"/>
                    <a:pt x="4113" y="13762"/>
                    <a:pt x="4113" y="9699"/>
                  </a:cubicBezTo>
                  <a:cubicBezTo>
                    <a:pt x="4113" y="7320"/>
                    <a:pt x="5165" y="5074"/>
                    <a:pt x="6926" y="3691"/>
                  </a:cubicBezTo>
                  <a:lnTo>
                    <a:pt x="4540" y="0"/>
                  </a:lnTo>
                  <a:cubicBezTo>
                    <a:pt x="4540" y="0"/>
                    <a:pt x="4540" y="0"/>
                    <a:pt x="4540" y="0"/>
                  </a:cubicBezTo>
                  <a:close/>
                  <a:moveTo>
                    <a:pt x="4493" y="318"/>
                  </a:moveTo>
                  <a:lnTo>
                    <a:pt x="6641" y="3641"/>
                  </a:lnTo>
                  <a:cubicBezTo>
                    <a:pt x="4925" y="5075"/>
                    <a:pt x="3907" y="7322"/>
                    <a:pt x="3907" y="9699"/>
                  </a:cubicBezTo>
                  <a:cubicBezTo>
                    <a:pt x="3907" y="13887"/>
                    <a:pt x="6999" y="17295"/>
                    <a:pt x="10800" y="17295"/>
                  </a:cubicBezTo>
                  <a:cubicBezTo>
                    <a:pt x="14601" y="17295"/>
                    <a:pt x="17693" y="13887"/>
                    <a:pt x="17693" y="9699"/>
                  </a:cubicBezTo>
                  <a:cubicBezTo>
                    <a:pt x="17693" y="7656"/>
                    <a:pt x="16938" y="5687"/>
                    <a:pt x="15614" y="4263"/>
                  </a:cubicBezTo>
                  <a:lnTo>
                    <a:pt x="18121" y="1260"/>
                  </a:lnTo>
                  <a:cubicBezTo>
                    <a:pt x="20204" y="3456"/>
                    <a:pt x="21394" y="6518"/>
                    <a:pt x="21394" y="9699"/>
                  </a:cubicBezTo>
                  <a:cubicBezTo>
                    <a:pt x="21394" y="16136"/>
                    <a:pt x="16642" y="21373"/>
                    <a:pt x="10800" y="21373"/>
                  </a:cubicBezTo>
                  <a:cubicBezTo>
                    <a:pt x="4958" y="21373"/>
                    <a:pt x="206" y="16136"/>
                    <a:pt x="206" y="9699"/>
                  </a:cubicBezTo>
                  <a:cubicBezTo>
                    <a:pt x="206" y="6006"/>
                    <a:pt x="1805" y="2516"/>
                    <a:pt x="4493" y="318"/>
                  </a:cubicBezTo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17145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dirty="0"/>
            </a:p>
          </p:txBody>
        </p:sp>
      </p:grpSp>
      <p:grpSp>
        <p:nvGrpSpPr>
          <p:cNvPr id="34" name="Group 5934">
            <a:extLst>
              <a:ext uri="{FF2B5EF4-FFF2-40B4-BE49-F238E27FC236}">
                <a16:creationId xmlns:a16="http://schemas.microsoft.com/office/drawing/2014/main" id="{40619702-2052-2646-9D19-AAD946DD2F98}"/>
              </a:ext>
            </a:extLst>
          </p:cNvPr>
          <p:cNvGrpSpPr/>
          <p:nvPr/>
        </p:nvGrpSpPr>
        <p:grpSpPr>
          <a:xfrm>
            <a:off x="2404828" y="3887401"/>
            <a:ext cx="983745" cy="862493"/>
            <a:chOff x="0" y="0"/>
            <a:chExt cx="1679562" cy="1472548"/>
          </a:xfrm>
        </p:grpSpPr>
        <p:sp>
          <p:nvSpPr>
            <p:cNvPr id="35" name="Shape 5931">
              <a:extLst>
                <a:ext uri="{FF2B5EF4-FFF2-40B4-BE49-F238E27FC236}">
                  <a16:creationId xmlns:a16="http://schemas.microsoft.com/office/drawing/2014/main" id="{7B77E8A4-6A27-B94A-9F7C-067AA61DCA7C}"/>
                </a:ext>
              </a:extLst>
            </p:cNvPr>
            <p:cNvSpPr/>
            <p:nvPr/>
          </p:nvSpPr>
          <p:spPr>
            <a:xfrm>
              <a:off x="0" y="0"/>
              <a:ext cx="1679562" cy="14725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55" y="21115"/>
                  </a:moveTo>
                  <a:cubicBezTo>
                    <a:pt x="11667" y="21111"/>
                    <a:pt x="11678" y="21108"/>
                    <a:pt x="11689" y="21104"/>
                  </a:cubicBezTo>
                  <a:cubicBezTo>
                    <a:pt x="11717" y="21095"/>
                    <a:pt x="11744" y="21086"/>
                    <a:pt x="11771" y="21077"/>
                  </a:cubicBezTo>
                  <a:cubicBezTo>
                    <a:pt x="11794" y="21069"/>
                    <a:pt x="11817" y="21062"/>
                    <a:pt x="11840" y="21054"/>
                  </a:cubicBezTo>
                  <a:cubicBezTo>
                    <a:pt x="11852" y="21050"/>
                    <a:pt x="11865" y="21046"/>
                    <a:pt x="11877" y="21042"/>
                  </a:cubicBezTo>
                  <a:cubicBezTo>
                    <a:pt x="11890" y="21037"/>
                    <a:pt x="11903" y="21034"/>
                    <a:pt x="11915" y="21029"/>
                  </a:cubicBezTo>
                  <a:cubicBezTo>
                    <a:pt x="11927" y="21025"/>
                    <a:pt x="11939" y="21021"/>
                    <a:pt x="11951" y="21017"/>
                  </a:cubicBezTo>
                  <a:cubicBezTo>
                    <a:pt x="11977" y="21008"/>
                    <a:pt x="12004" y="21000"/>
                    <a:pt x="12030" y="20991"/>
                  </a:cubicBezTo>
                  <a:cubicBezTo>
                    <a:pt x="12053" y="20983"/>
                    <a:pt x="12077" y="20976"/>
                    <a:pt x="12100" y="20968"/>
                  </a:cubicBezTo>
                  <a:cubicBezTo>
                    <a:pt x="12113" y="20964"/>
                    <a:pt x="12125" y="20960"/>
                    <a:pt x="12137" y="20956"/>
                  </a:cubicBezTo>
                  <a:cubicBezTo>
                    <a:pt x="12150" y="20951"/>
                    <a:pt x="12163" y="20947"/>
                    <a:pt x="12176" y="20943"/>
                  </a:cubicBezTo>
                  <a:cubicBezTo>
                    <a:pt x="12188" y="20939"/>
                    <a:pt x="12199" y="20935"/>
                    <a:pt x="12211" y="20931"/>
                  </a:cubicBezTo>
                  <a:cubicBezTo>
                    <a:pt x="12224" y="20927"/>
                    <a:pt x="12237" y="20923"/>
                    <a:pt x="12250" y="20918"/>
                  </a:cubicBezTo>
                  <a:cubicBezTo>
                    <a:pt x="12261" y="20914"/>
                    <a:pt x="12274" y="20911"/>
                    <a:pt x="12286" y="20906"/>
                  </a:cubicBezTo>
                  <a:cubicBezTo>
                    <a:pt x="12298" y="20902"/>
                    <a:pt x="12311" y="20898"/>
                    <a:pt x="12323" y="20894"/>
                  </a:cubicBezTo>
                  <a:cubicBezTo>
                    <a:pt x="12335" y="20890"/>
                    <a:pt x="12348" y="20886"/>
                    <a:pt x="12360" y="20882"/>
                  </a:cubicBezTo>
                  <a:cubicBezTo>
                    <a:pt x="12373" y="20877"/>
                    <a:pt x="12386" y="20873"/>
                    <a:pt x="12400" y="20868"/>
                  </a:cubicBezTo>
                  <a:cubicBezTo>
                    <a:pt x="12410" y="20865"/>
                    <a:pt x="12421" y="20862"/>
                    <a:pt x="12432" y="20858"/>
                  </a:cubicBezTo>
                  <a:cubicBezTo>
                    <a:pt x="12457" y="20849"/>
                    <a:pt x="12483" y="20842"/>
                    <a:pt x="12508" y="20833"/>
                  </a:cubicBezTo>
                  <a:cubicBezTo>
                    <a:pt x="12521" y="20829"/>
                    <a:pt x="12534" y="20825"/>
                    <a:pt x="12546" y="20820"/>
                  </a:cubicBezTo>
                  <a:cubicBezTo>
                    <a:pt x="12558" y="20816"/>
                    <a:pt x="12571" y="20812"/>
                    <a:pt x="12583" y="20808"/>
                  </a:cubicBezTo>
                  <a:cubicBezTo>
                    <a:pt x="12596" y="20803"/>
                    <a:pt x="12608" y="20800"/>
                    <a:pt x="12621" y="20796"/>
                  </a:cubicBezTo>
                  <a:cubicBezTo>
                    <a:pt x="12633" y="20791"/>
                    <a:pt x="12645" y="20787"/>
                    <a:pt x="12657" y="20783"/>
                  </a:cubicBezTo>
                  <a:cubicBezTo>
                    <a:pt x="12669" y="20779"/>
                    <a:pt x="12681" y="20775"/>
                    <a:pt x="12693" y="20771"/>
                  </a:cubicBezTo>
                  <a:cubicBezTo>
                    <a:pt x="12718" y="20763"/>
                    <a:pt x="12744" y="20756"/>
                    <a:pt x="12768" y="20747"/>
                  </a:cubicBezTo>
                  <a:cubicBezTo>
                    <a:pt x="12781" y="20743"/>
                    <a:pt x="12793" y="20739"/>
                    <a:pt x="12805" y="20734"/>
                  </a:cubicBezTo>
                  <a:cubicBezTo>
                    <a:pt x="12817" y="20730"/>
                    <a:pt x="12830" y="20727"/>
                    <a:pt x="12842" y="20722"/>
                  </a:cubicBezTo>
                  <a:cubicBezTo>
                    <a:pt x="12855" y="20718"/>
                    <a:pt x="12868" y="20714"/>
                    <a:pt x="12881" y="20709"/>
                  </a:cubicBezTo>
                  <a:cubicBezTo>
                    <a:pt x="12893" y="20705"/>
                    <a:pt x="12905" y="20701"/>
                    <a:pt x="12917" y="20697"/>
                  </a:cubicBezTo>
                  <a:cubicBezTo>
                    <a:pt x="12930" y="20693"/>
                    <a:pt x="12942" y="20690"/>
                    <a:pt x="12954" y="20685"/>
                  </a:cubicBezTo>
                  <a:cubicBezTo>
                    <a:pt x="12966" y="20681"/>
                    <a:pt x="12978" y="20677"/>
                    <a:pt x="12990" y="20673"/>
                  </a:cubicBezTo>
                  <a:cubicBezTo>
                    <a:pt x="13003" y="20669"/>
                    <a:pt x="13017" y="20664"/>
                    <a:pt x="13030" y="20660"/>
                  </a:cubicBezTo>
                  <a:cubicBezTo>
                    <a:pt x="13042" y="20656"/>
                    <a:pt x="13054" y="20652"/>
                    <a:pt x="13066" y="20648"/>
                  </a:cubicBezTo>
                  <a:cubicBezTo>
                    <a:pt x="13077" y="20644"/>
                    <a:pt x="13089" y="20641"/>
                    <a:pt x="13101" y="20636"/>
                  </a:cubicBezTo>
                  <a:cubicBezTo>
                    <a:pt x="13128" y="20627"/>
                    <a:pt x="13154" y="20620"/>
                    <a:pt x="13181" y="20610"/>
                  </a:cubicBezTo>
                  <a:cubicBezTo>
                    <a:pt x="13204" y="20602"/>
                    <a:pt x="13228" y="20595"/>
                    <a:pt x="13252" y="20586"/>
                  </a:cubicBezTo>
                  <a:cubicBezTo>
                    <a:pt x="13264" y="20582"/>
                    <a:pt x="13276" y="20578"/>
                    <a:pt x="13289" y="20574"/>
                  </a:cubicBezTo>
                  <a:cubicBezTo>
                    <a:pt x="13301" y="20570"/>
                    <a:pt x="13313" y="20567"/>
                    <a:pt x="13325" y="20562"/>
                  </a:cubicBezTo>
                  <a:cubicBezTo>
                    <a:pt x="13337" y="20558"/>
                    <a:pt x="13350" y="20555"/>
                    <a:pt x="13362" y="20550"/>
                  </a:cubicBezTo>
                  <a:cubicBezTo>
                    <a:pt x="13386" y="20541"/>
                    <a:pt x="13412" y="20534"/>
                    <a:pt x="13436" y="20525"/>
                  </a:cubicBezTo>
                  <a:cubicBezTo>
                    <a:pt x="13449" y="20521"/>
                    <a:pt x="13462" y="20518"/>
                    <a:pt x="13475" y="20513"/>
                  </a:cubicBezTo>
                  <a:cubicBezTo>
                    <a:pt x="13487" y="20509"/>
                    <a:pt x="13499" y="20505"/>
                    <a:pt x="13511" y="20501"/>
                  </a:cubicBezTo>
                  <a:cubicBezTo>
                    <a:pt x="13523" y="20497"/>
                    <a:pt x="13536" y="20493"/>
                    <a:pt x="13548" y="20488"/>
                  </a:cubicBezTo>
                  <a:cubicBezTo>
                    <a:pt x="13561" y="20484"/>
                    <a:pt x="13574" y="20481"/>
                    <a:pt x="13586" y="20476"/>
                  </a:cubicBezTo>
                  <a:cubicBezTo>
                    <a:pt x="13598" y="20472"/>
                    <a:pt x="13610" y="20468"/>
                    <a:pt x="13622" y="20464"/>
                  </a:cubicBezTo>
                  <a:cubicBezTo>
                    <a:pt x="13635" y="20460"/>
                    <a:pt x="13647" y="20456"/>
                    <a:pt x="13660" y="20451"/>
                  </a:cubicBezTo>
                  <a:cubicBezTo>
                    <a:pt x="13672" y="20447"/>
                    <a:pt x="13685" y="20444"/>
                    <a:pt x="13697" y="20439"/>
                  </a:cubicBezTo>
                  <a:cubicBezTo>
                    <a:pt x="13710" y="20435"/>
                    <a:pt x="13722" y="20431"/>
                    <a:pt x="13735" y="20426"/>
                  </a:cubicBezTo>
                  <a:cubicBezTo>
                    <a:pt x="13746" y="20423"/>
                    <a:pt x="13757" y="20419"/>
                    <a:pt x="13769" y="20415"/>
                  </a:cubicBezTo>
                  <a:cubicBezTo>
                    <a:pt x="13796" y="20406"/>
                    <a:pt x="13823" y="20398"/>
                    <a:pt x="13850" y="20389"/>
                  </a:cubicBezTo>
                  <a:cubicBezTo>
                    <a:pt x="13873" y="20380"/>
                    <a:pt x="13897" y="20374"/>
                    <a:pt x="13920" y="20365"/>
                  </a:cubicBezTo>
                  <a:cubicBezTo>
                    <a:pt x="13932" y="20361"/>
                    <a:pt x="13945" y="20357"/>
                    <a:pt x="13957" y="20353"/>
                  </a:cubicBezTo>
                  <a:cubicBezTo>
                    <a:pt x="13969" y="20349"/>
                    <a:pt x="13980" y="20346"/>
                    <a:pt x="13992" y="20342"/>
                  </a:cubicBezTo>
                  <a:cubicBezTo>
                    <a:pt x="14019" y="20332"/>
                    <a:pt x="14047" y="20324"/>
                    <a:pt x="14074" y="20314"/>
                  </a:cubicBezTo>
                  <a:cubicBezTo>
                    <a:pt x="14096" y="20307"/>
                    <a:pt x="14119" y="20300"/>
                    <a:pt x="14141" y="20292"/>
                  </a:cubicBezTo>
                  <a:cubicBezTo>
                    <a:pt x="14154" y="20288"/>
                    <a:pt x="14167" y="20284"/>
                    <a:pt x="14181" y="20279"/>
                  </a:cubicBezTo>
                  <a:cubicBezTo>
                    <a:pt x="14192" y="20275"/>
                    <a:pt x="14204" y="20272"/>
                    <a:pt x="14216" y="20268"/>
                  </a:cubicBezTo>
                  <a:cubicBezTo>
                    <a:pt x="14228" y="20263"/>
                    <a:pt x="14241" y="20259"/>
                    <a:pt x="14253" y="20255"/>
                  </a:cubicBezTo>
                  <a:cubicBezTo>
                    <a:pt x="14266" y="20251"/>
                    <a:pt x="14279" y="20247"/>
                    <a:pt x="14292" y="20242"/>
                  </a:cubicBezTo>
                  <a:cubicBezTo>
                    <a:pt x="14304" y="20238"/>
                    <a:pt x="14317" y="20234"/>
                    <a:pt x="14329" y="20230"/>
                  </a:cubicBezTo>
                  <a:cubicBezTo>
                    <a:pt x="14341" y="20226"/>
                    <a:pt x="14353" y="20222"/>
                    <a:pt x="14365" y="20218"/>
                  </a:cubicBezTo>
                  <a:cubicBezTo>
                    <a:pt x="14377" y="20214"/>
                    <a:pt x="14389" y="20210"/>
                    <a:pt x="14401" y="20206"/>
                  </a:cubicBezTo>
                  <a:cubicBezTo>
                    <a:pt x="14414" y="20202"/>
                    <a:pt x="14427" y="20198"/>
                    <a:pt x="14439" y="20194"/>
                  </a:cubicBezTo>
                  <a:cubicBezTo>
                    <a:pt x="14465" y="20185"/>
                    <a:pt x="14492" y="20176"/>
                    <a:pt x="14518" y="20167"/>
                  </a:cubicBezTo>
                  <a:cubicBezTo>
                    <a:pt x="14541" y="20159"/>
                    <a:pt x="14565" y="20152"/>
                    <a:pt x="14588" y="20144"/>
                  </a:cubicBezTo>
                  <a:cubicBezTo>
                    <a:pt x="14600" y="20140"/>
                    <a:pt x="14613" y="20136"/>
                    <a:pt x="14625" y="20132"/>
                  </a:cubicBezTo>
                  <a:cubicBezTo>
                    <a:pt x="14637" y="20128"/>
                    <a:pt x="14650" y="20124"/>
                    <a:pt x="14662" y="20120"/>
                  </a:cubicBezTo>
                  <a:cubicBezTo>
                    <a:pt x="14674" y="20115"/>
                    <a:pt x="14687" y="20112"/>
                    <a:pt x="14698" y="20108"/>
                  </a:cubicBezTo>
                  <a:cubicBezTo>
                    <a:pt x="14711" y="20103"/>
                    <a:pt x="14724" y="20099"/>
                    <a:pt x="14736" y="20095"/>
                  </a:cubicBezTo>
                  <a:cubicBezTo>
                    <a:pt x="14762" y="20086"/>
                    <a:pt x="14789" y="20078"/>
                    <a:pt x="14815" y="20069"/>
                  </a:cubicBezTo>
                  <a:cubicBezTo>
                    <a:pt x="14838" y="20061"/>
                    <a:pt x="14862" y="20054"/>
                    <a:pt x="14885" y="20046"/>
                  </a:cubicBezTo>
                  <a:cubicBezTo>
                    <a:pt x="14897" y="20041"/>
                    <a:pt x="14909" y="20038"/>
                    <a:pt x="14921" y="20034"/>
                  </a:cubicBezTo>
                  <a:cubicBezTo>
                    <a:pt x="14934" y="20030"/>
                    <a:pt x="14947" y="20026"/>
                    <a:pt x="14961" y="20021"/>
                  </a:cubicBezTo>
                  <a:cubicBezTo>
                    <a:pt x="14972" y="20017"/>
                    <a:pt x="14984" y="20013"/>
                    <a:pt x="14996" y="20009"/>
                  </a:cubicBezTo>
                  <a:cubicBezTo>
                    <a:pt x="15008" y="20005"/>
                    <a:pt x="15021" y="20001"/>
                    <a:pt x="15033" y="19997"/>
                  </a:cubicBezTo>
                  <a:cubicBezTo>
                    <a:pt x="15046" y="19992"/>
                    <a:pt x="15059" y="19989"/>
                    <a:pt x="15072" y="19984"/>
                  </a:cubicBezTo>
                  <a:cubicBezTo>
                    <a:pt x="15083" y="19980"/>
                    <a:pt x="15095" y="19976"/>
                    <a:pt x="15106" y="19973"/>
                  </a:cubicBezTo>
                  <a:cubicBezTo>
                    <a:pt x="15133" y="19963"/>
                    <a:pt x="15160" y="19955"/>
                    <a:pt x="15187" y="19946"/>
                  </a:cubicBezTo>
                  <a:cubicBezTo>
                    <a:pt x="15210" y="19938"/>
                    <a:pt x="15233" y="19931"/>
                    <a:pt x="15257" y="19923"/>
                  </a:cubicBezTo>
                  <a:cubicBezTo>
                    <a:pt x="15269" y="19919"/>
                    <a:pt x="15281" y="19915"/>
                    <a:pt x="15293" y="19911"/>
                  </a:cubicBezTo>
                  <a:cubicBezTo>
                    <a:pt x="18941" y="18632"/>
                    <a:pt x="21600" y="14753"/>
                    <a:pt x="21600" y="10179"/>
                  </a:cubicBezTo>
                  <a:cubicBezTo>
                    <a:pt x="21600" y="4566"/>
                    <a:pt x="17596" y="0"/>
                    <a:pt x="12675" y="0"/>
                  </a:cubicBezTo>
                  <a:lnTo>
                    <a:pt x="12675" y="14"/>
                  </a:lnTo>
                  <a:cubicBezTo>
                    <a:pt x="12663" y="14"/>
                    <a:pt x="12651" y="12"/>
                    <a:pt x="12638" y="12"/>
                  </a:cubicBezTo>
                  <a:lnTo>
                    <a:pt x="12638" y="26"/>
                  </a:lnTo>
                  <a:cubicBezTo>
                    <a:pt x="12625" y="26"/>
                    <a:pt x="12613" y="25"/>
                    <a:pt x="12601" y="25"/>
                  </a:cubicBezTo>
                  <a:lnTo>
                    <a:pt x="12601" y="38"/>
                  </a:lnTo>
                  <a:cubicBezTo>
                    <a:pt x="12588" y="38"/>
                    <a:pt x="12576" y="37"/>
                    <a:pt x="12564" y="37"/>
                  </a:cubicBezTo>
                  <a:lnTo>
                    <a:pt x="12564" y="50"/>
                  </a:lnTo>
                  <a:cubicBezTo>
                    <a:pt x="12551" y="50"/>
                    <a:pt x="12539" y="49"/>
                    <a:pt x="12526" y="49"/>
                  </a:cubicBezTo>
                  <a:lnTo>
                    <a:pt x="12526" y="63"/>
                  </a:lnTo>
                  <a:cubicBezTo>
                    <a:pt x="12514" y="63"/>
                    <a:pt x="12502" y="61"/>
                    <a:pt x="12489" y="61"/>
                  </a:cubicBezTo>
                  <a:lnTo>
                    <a:pt x="12489" y="75"/>
                  </a:lnTo>
                  <a:cubicBezTo>
                    <a:pt x="12477" y="75"/>
                    <a:pt x="12464" y="74"/>
                    <a:pt x="12452" y="74"/>
                  </a:cubicBezTo>
                  <a:lnTo>
                    <a:pt x="12452" y="87"/>
                  </a:lnTo>
                  <a:cubicBezTo>
                    <a:pt x="12440" y="87"/>
                    <a:pt x="12428" y="86"/>
                    <a:pt x="12415" y="86"/>
                  </a:cubicBezTo>
                  <a:lnTo>
                    <a:pt x="12415" y="99"/>
                  </a:lnTo>
                  <a:cubicBezTo>
                    <a:pt x="12403" y="99"/>
                    <a:pt x="12391" y="98"/>
                    <a:pt x="12378" y="98"/>
                  </a:cubicBezTo>
                  <a:lnTo>
                    <a:pt x="12378" y="111"/>
                  </a:lnTo>
                  <a:cubicBezTo>
                    <a:pt x="12366" y="111"/>
                    <a:pt x="12353" y="111"/>
                    <a:pt x="12341" y="111"/>
                  </a:cubicBezTo>
                  <a:lnTo>
                    <a:pt x="12341" y="124"/>
                  </a:lnTo>
                  <a:cubicBezTo>
                    <a:pt x="12329" y="124"/>
                    <a:pt x="12316" y="123"/>
                    <a:pt x="12304" y="123"/>
                  </a:cubicBezTo>
                  <a:lnTo>
                    <a:pt x="12304" y="136"/>
                  </a:lnTo>
                  <a:cubicBezTo>
                    <a:pt x="12291" y="136"/>
                    <a:pt x="12279" y="135"/>
                    <a:pt x="12267" y="135"/>
                  </a:cubicBezTo>
                  <a:lnTo>
                    <a:pt x="12267" y="148"/>
                  </a:lnTo>
                  <a:cubicBezTo>
                    <a:pt x="12254" y="148"/>
                    <a:pt x="12242" y="148"/>
                    <a:pt x="12229" y="148"/>
                  </a:cubicBezTo>
                  <a:lnTo>
                    <a:pt x="12229" y="161"/>
                  </a:lnTo>
                  <a:cubicBezTo>
                    <a:pt x="12217" y="161"/>
                    <a:pt x="12205" y="160"/>
                    <a:pt x="12193" y="160"/>
                  </a:cubicBezTo>
                  <a:lnTo>
                    <a:pt x="12193" y="173"/>
                  </a:lnTo>
                  <a:cubicBezTo>
                    <a:pt x="12180" y="173"/>
                    <a:pt x="12168" y="172"/>
                    <a:pt x="12155" y="172"/>
                  </a:cubicBezTo>
                  <a:lnTo>
                    <a:pt x="12155" y="185"/>
                  </a:lnTo>
                  <a:cubicBezTo>
                    <a:pt x="12143" y="185"/>
                    <a:pt x="12131" y="184"/>
                    <a:pt x="12118" y="184"/>
                  </a:cubicBezTo>
                  <a:lnTo>
                    <a:pt x="12118" y="198"/>
                  </a:lnTo>
                  <a:cubicBezTo>
                    <a:pt x="12106" y="198"/>
                    <a:pt x="12093" y="197"/>
                    <a:pt x="12081" y="197"/>
                  </a:cubicBezTo>
                  <a:lnTo>
                    <a:pt x="12081" y="210"/>
                  </a:lnTo>
                  <a:cubicBezTo>
                    <a:pt x="12069" y="210"/>
                    <a:pt x="12056" y="209"/>
                    <a:pt x="12044" y="209"/>
                  </a:cubicBezTo>
                  <a:lnTo>
                    <a:pt x="12044" y="222"/>
                  </a:lnTo>
                  <a:cubicBezTo>
                    <a:pt x="12031" y="222"/>
                    <a:pt x="12019" y="221"/>
                    <a:pt x="12007" y="221"/>
                  </a:cubicBezTo>
                  <a:lnTo>
                    <a:pt x="12007" y="234"/>
                  </a:lnTo>
                  <a:cubicBezTo>
                    <a:pt x="11994" y="234"/>
                    <a:pt x="11982" y="233"/>
                    <a:pt x="11969" y="233"/>
                  </a:cubicBezTo>
                  <a:lnTo>
                    <a:pt x="11969" y="247"/>
                  </a:lnTo>
                  <a:cubicBezTo>
                    <a:pt x="11957" y="247"/>
                    <a:pt x="11945" y="246"/>
                    <a:pt x="11932" y="246"/>
                  </a:cubicBezTo>
                  <a:lnTo>
                    <a:pt x="11932" y="259"/>
                  </a:lnTo>
                  <a:cubicBezTo>
                    <a:pt x="11920" y="259"/>
                    <a:pt x="11908" y="258"/>
                    <a:pt x="11896" y="258"/>
                  </a:cubicBezTo>
                  <a:lnTo>
                    <a:pt x="11896" y="271"/>
                  </a:lnTo>
                  <a:cubicBezTo>
                    <a:pt x="11883" y="271"/>
                    <a:pt x="11871" y="270"/>
                    <a:pt x="11858" y="270"/>
                  </a:cubicBezTo>
                  <a:lnTo>
                    <a:pt x="11858" y="284"/>
                  </a:lnTo>
                  <a:cubicBezTo>
                    <a:pt x="11846" y="284"/>
                    <a:pt x="11834" y="283"/>
                    <a:pt x="11821" y="283"/>
                  </a:cubicBezTo>
                  <a:lnTo>
                    <a:pt x="11821" y="296"/>
                  </a:lnTo>
                  <a:cubicBezTo>
                    <a:pt x="11809" y="296"/>
                    <a:pt x="11796" y="295"/>
                    <a:pt x="11784" y="295"/>
                  </a:cubicBezTo>
                  <a:lnTo>
                    <a:pt x="11784" y="308"/>
                  </a:lnTo>
                  <a:cubicBezTo>
                    <a:pt x="11771" y="308"/>
                    <a:pt x="11759" y="307"/>
                    <a:pt x="11747" y="307"/>
                  </a:cubicBezTo>
                  <a:lnTo>
                    <a:pt x="11747" y="320"/>
                  </a:lnTo>
                  <a:cubicBezTo>
                    <a:pt x="11734" y="320"/>
                    <a:pt x="11722" y="320"/>
                    <a:pt x="11709" y="320"/>
                  </a:cubicBezTo>
                  <a:lnTo>
                    <a:pt x="11709" y="333"/>
                  </a:lnTo>
                  <a:cubicBezTo>
                    <a:pt x="11697" y="333"/>
                    <a:pt x="11685" y="332"/>
                    <a:pt x="11673" y="332"/>
                  </a:cubicBezTo>
                  <a:lnTo>
                    <a:pt x="11673" y="345"/>
                  </a:lnTo>
                  <a:cubicBezTo>
                    <a:pt x="11660" y="345"/>
                    <a:pt x="11648" y="344"/>
                    <a:pt x="11636" y="344"/>
                  </a:cubicBezTo>
                  <a:lnTo>
                    <a:pt x="11636" y="357"/>
                  </a:lnTo>
                  <a:cubicBezTo>
                    <a:pt x="11623" y="357"/>
                    <a:pt x="11611" y="357"/>
                    <a:pt x="11598" y="357"/>
                  </a:cubicBezTo>
                  <a:lnTo>
                    <a:pt x="11598" y="370"/>
                  </a:lnTo>
                  <a:cubicBezTo>
                    <a:pt x="11586" y="370"/>
                    <a:pt x="11574" y="369"/>
                    <a:pt x="11561" y="369"/>
                  </a:cubicBezTo>
                  <a:lnTo>
                    <a:pt x="11561" y="382"/>
                  </a:lnTo>
                  <a:cubicBezTo>
                    <a:pt x="11549" y="382"/>
                    <a:pt x="11536" y="381"/>
                    <a:pt x="11524" y="381"/>
                  </a:cubicBezTo>
                  <a:lnTo>
                    <a:pt x="11524" y="394"/>
                  </a:lnTo>
                  <a:cubicBezTo>
                    <a:pt x="11512" y="394"/>
                    <a:pt x="11499" y="393"/>
                    <a:pt x="11487" y="393"/>
                  </a:cubicBezTo>
                  <a:lnTo>
                    <a:pt x="11487" y="407"/>
                  </a:lnTo>
                  <a:cubicBezTo>
                    <a:pt x="11474" y="407"/>
                    <a:pt x="11462" y="405"/>
                    <a:pt x="11450" y="405"/>
                  </a:cubicBezTo>
                  <a:lnTo>
                    <a:pt x="11450" y="419"/>
                  </a:lnTo>
                  <a:cubicBezTo>
                    <a:pt x="11438" y="419"/>
                    <a:pt x="11425" y="418"/>
                    <a:pt x="11413" y="418"/>
                  </a:cubicBezTo>
                  <a:lnTo>
                    <a:pt x="11413" y="431"/>
                  </a:lnTo>
                  <a:cubicBezTo>
                    <a:pt x="11400" y="431"/>
                    <a:pt x="11388" y="430"/>
                    <a:pt x="11376" y="430"/>
                  </a:cubicBezTo>
                  <a:lnTo>
                    <a:pt x="11376" y="444"/>
                  </a:lnTo>
                  <a:cubicBezTo>
                    <a:pt x="11363" y="444"/>
                    <a:pt x="11351" y="442"/>
                    <a:pt x="11338" y="442"/>
                  </a:cubicBezTo>
                  <a:lnTo>
                    <a:pt x="11338" y="456"/>
                  </a:lnTo>
                  <a:cubicBezTo>
                    <a:pt x="11326" y="456"/>
                    <a:pt x="11314" y="455"/>
                    <a:pt x="11301" y="455"/>
                  </a:cubicBezTo>
                  <a:lnTo>
                    <a:pt x="11301" y="468"/>
                  </a:lnTo>
                  <a:cubicBezTo>
                    <a:pt x="11289" y="468"/>
                    <a:pt x="11277" y="467"/>
                    <a:pt x="11264" y="467"/>
                  </a:cubicBezTo>
                  <a:lnTo>
                    <a:pt x="11264" y="481"/>
                  </a:lnTo>
                  <a:cubicBezTo>
                    <a:pt x="11252" y="481"/>
                    <a:pt x="11239" y="479"/>
                    <a:pt x="11227" y="479"/>
                  </a:cubicBezTo>
                  <a:lnTo>
                    <a:pt x="11227" y="492"/>
                  </a:lnTo>
                  <a:cubicBezTo>
                    <a:pt x="11215" y="492"/>
                    <a:pt x="11203" y="491"/>
                    <a:pt x="11190" y="491"/>
                  </a:cubicBezTo>
                  <a:lnTo>
                    <a:pt x="11190" y="505"/>
                  </a:lnTo>
                  <a:cubicBezTo>
                    <a:pt x="11177" y="505"/>
                    <a:pt x="11165" y="504"/>
                    <a:pt x="11153" y="504"/>
                  </a:cubicBezTo>
                  <a:lnTo>
                    <a:pt x="11153" y="517"/>
                  </a:lnTo>
                  <a:cubicBezTo>
                    <a:pt x="11140" y="517"/>
                    <a:pt x="11128" y="516"/>
                    <a:pt x="11115" y="516"/>
                  </a:cubicBezTo>
                  <a:lnTo>
                    <a:pt x="11115" y="529"/>
                  </a:lnTo>
                  <a:cubicBezTo>
                    <a:pt x="11103" y="529"/>
                    <a:pt x="11091" y="528"/>
                    <a:pt x="11079" y="528"/>
                  </a:cubicBezTo>
                  <a:lnTo>
                    <a:pt x="11079" y="542"/>
                  </a:lnTo>
                  <a:cubicBezTo>
                    <a:pt x="11066" y="542"/>
                    <a:pt x="11054" y="541"/>
                    <a:pt x="11041" y="541"/>
                  </a:cubicBezTo>
                  <a:lnTo>
                    <a:pt x="11041" y="554"/>
                  </a:lnTo>
                  <a:cubicBezTo>
                    <a:pt x="11029" y="554"/>
                    <a:pt x="11017" y="553"/>
                    <a:pt x="11004" y="553"/>
                  </a:cubicBezTo>
                  <a:lnTo>
                    <a:pt x="11004" y="566"/>
                  </a:lnTo>
                  <a:cubicBezTo>
                    <a:pt x="10992" y="566"/>
                    <a:pt x="10980" y="565"/>
                    <a:pt x="10967" y="565"/>
                  </a:cubicBezTo>
                  <a:lnTo>
                    <a:pt x="10967" y="579"/>
                  </a:lnTo>
                  <a:cubicBezTo>
                    <a:pt x="10954" y="579"/>
                    <a:pt x="10942" y="578"/>
                    <a:pt x="10930" y="578"/>
                  </a:cubicBezTo>
                  <a:lnTo>
                    <a:pt x="10930" y="591"/>
                  </a:lnTo>
                  <a:cubicBezTo>
                    <a:pt x="10918" y="591"/>
                    <a:pt x="10905" y="590"/>
                    <a:pt x="10893" y="590"/>
                  </a:cubicBezTo>
                  <a:lnTo>
                    <a:pt x="10893" y="603"/>
                  </a:lnTo>
                  <a:cubicBezTo>
                    <a:pt x="10880" y="603"/>
                    <a:pt x="10868" y="602"/>
                    <a:pt x="10856" y="602"/>
                  </a:cubicBezTo>
                  <a:lnTo>
                    <a:pt x="10856" y="616"/>
                  </a:lnTo>
                  <a:cubicBezTo>
                    <a:pt x="10843" y="616"/>
                    <a:pt x="10831" y="615"/>
                    <a:pt x="10819" y="615"/>
                  </a:cubicBezTo>
                  <a:lnTo>
                    <a:pt x="10819" y="628"/>
                  </a:lnTo>
                  <a:cubicBezTo>
                    <a:pt x="10806" y="628"/>
                    <a:pt x="10794" y="627"/>
                    <a:pt x="10781" y="627"/>
                  </a:cubicBezTo>
                  <a:lnTo>
                    <a:pt x="10781" y="640"/>
                  </a:lnTo>
                  <a:cubicBezTo>
                    <a:pt x="10769" y="640"/>
                    <a:pt x="10757" y="639"/>
                    <a:pt x="10744" y="639"/>
                  </a:cubicBezTo>
                  <a:lnTo>
                    <a:pt x="10744" y="653"/>
                  </a:lnTo>
                  <a:cubicBezTo>
                    <a:pt x="10732" y="653"/>
                    <a:pt x="10719" y="651"/>
                    <a:pt x="10707" y="651"/>
                  </a:cubicBezTo>
                  <a:lnTo>
                    <a:pt x="10707" y="665"/>
                  </a:lnTo>
                  <a:cubicBezTo>
                    <a:pt x="10695" y="665"/>
                    <a:pt x="10683" y="664"/>
                    <a:pt x="10670" y="664"/>
                  </a:cubicBezTo>
                  <a:lnTo>
                    <a:pt x="10670" y="677"/>
                  </a:lnTo>
                  <a:cubicBezTo>
                    <a:pt x="10657" y="677"/>
                    <a:pt x="10645" y="676"/>
                    <a:pt x="10633" y="676"/>
                  </a:cubicBezTo>
                  <a:lnTo>
                    <a:pt x="10633" y="690"/>
                  </a:lnTo>
                  <a:cubicBezTo>
                    <a:pt x="10621" y="690"/>
                    <a:pt x="10608" y="688"/>
                    <a:pt x="10596" y="688"/>
                  </a:cubicBezTo>
                  <a:lnTo>
                    <a:pt x="10596" y="702"/>
                  </a:lnTo>
                  <a:cubicBezTo>
                    <a:pt x="10583" y="702"/>
                    <a:pt x="10571" y="701"/>
                    <a:pt x="10559" y="701"/>
                  </a:cubicBezTo>
                  <a:lnTo>
                    <a:pt x="10559" y="714"/>
                  </a:lnTo>
                  <a:cubicBezTo>
                    <a:pt x="10546" y="714"/>
                    <a:pt x="10534" y="713"/>
                    <a:pt x="10521" y="713"/>
                  </a:cubicBezTo>
                  <a:lnTo>
                    <a:pt x="10521" y="726"/>
                  </a:lnTo>
                  <a:cubicBezTo>
                    <a:pt x="10509" y="726"/>
                    <a:pt x="10497" y="725"/>
                    <a:pt x="10484" y="725"/>
                  </a:cubicBezTo>
                  <a:lnTo>
                    <a:pt x="10484" y="738"/>
                  </a:lnTo>
                  <a:cubicBezTo>
                    <a:pt x="10472" y="738"/>
                    <a:pt x="10460" y="737"/>
                    <a:pt x="10447" y="737"/>
                  </a:cubicBezTo>
                  <a:lnTo>
                    <a:pt x="10447" y="751"/>
                  </a:lnTo>
                  <a:cubicBezTo>
                    <a:pt x="10435" y="751"/>
                    <a:pt x="10422" y="750"/>
                    <a:pt x="10410" y="750"/>
                  </a:cubicBezTo>
                  <a:lnTo>
                    <a:pt x="10410" y="763"/>
                  </a:lnTo>
                  <a:cubicBezTo>
                    <a:pt x="10398" y="763"/>
                    <a:pt x="10386" y="762"/>
                    <a:pt x="10373" y="762"/>
                  </a:cubicBezTo>
                  <a:lnTo>
                    <a:pt x="10373" y="775"/>
                  </a:lnTo>
                  <a:cubicBezTo>
                    <a:pt x="10361" y="775"/>
                    <a:pt x="10348" y="774"/>
                    <a:pt x="10336" y="774"/>
                  </a:cubicBezTo>
                  <a:lnTo>
                    <a:pt x="10336" y="788"/>
                  </a:lnTo>
                  <a:cubicBezTo>
                    <a:pt x="10324" y="788"/>
                    <a:pt x="10311" y="787"/>
                    <a:pt x="10299" y="787"/>
                  </a:cubicBezTo>
                  <a:lnTo>
                    <a:pt x="10299" y="800"/>
                  </a:lnTo>
                  <a:cubicBezTo>
                    <a:pt x="10286" y="800"/>
                    <a:pt x="10274" y="799"/>
                    <a:pt x="10262" y="799"/>
                  </a:cubicBezTo>
                  <a:lnTo>
                    <a:pt x="10262" y="812"/>
                  </a:lnTo>
                  <a:cubicBezTo>
                    <a:pt x="10249" y="812"/>
                    <a:pt x="10237" y="811"/>
                    <a:pt x="10225" y="811"/>
                  </a:cubicBezTo>
                  <a:lnTo>
                    <a:pt x="10225" y="825"/>
                  </a:lnTo>
                  <a:cubicBezTo>
                    <a:pt x="10212" y="825"/>
                    <a:pt x="10200" y="823"/>
                    <a:pt x="10187" y="823"/>
                  </a:cubicBezTo>
                  <a:lnTo>
                    <a:pt x="10187" y="837"/>
                  </a:lnTo>
                  <a:cubicBezTo>
                    <a:pt x="10175" y="837"/>
                    <a:pt x="10163" y="836"/>
                    <a:pt x="10150" y="836"/>
                  </a:cubicBezTo>
                  <a:lnTo>
                    <a:pt x="10150" y="849"/>
                  </a:lnTo>
                  <a:cubicBezTo>
                    <a:pt x="10137" y="849"/>
                    <a:pt x="10125" y="848"/>
                    <a:pt x="10113" y="848"/>
                  </a:cubicBezTo>
                  <a:lnTo>
                    <a:pt x="10113" y="862"/>
                  </a:lnTo>
                  <a:cubicBezTo>
                    <a:pt x="10101" y="862"/>
                    <a:pt x="10088" y="860"/>
                    <a:pt x="10076" y="860"/>
                  </a:cubicBezTo>
                  <a:lnTo>
                    <a:pt x="10076" y="874"/>
                  </a:lnTo>
                  <a:cubicBezTo>
                    <a:pt x="10064" y="874"/>
                    <a:pt x="10051" y="873"/>
                    <a:pt x="10039" y="873"/>
                  </a:cubicBezTo>
                  <a:lnTo>
                    <a:pt x="10039" y="886"/>
                  </a:lnTo>
                  <a:cubicBezTo>
                    <a:pt x="10026" y="886"/>
                    <a:pt x="10014" y="885"/>
                    <a:pt x="10002" y="885"/>
                  </a:cubicBezTo>
                  <a:lnTo>
                    <a:pt x="10002" y="898"/>
                  </a:lnTo>
                  <a:cubicBezTo>
                    <a:pt x="9989" y="898"/>
                    <a:pt x="9977" y="897"/>
                    <a:pt x="9964" y="897"/>
                  </a:cubicBezTo>
                  <a:lnTo>
                    <a:pt x="9964" y="910"/>
                  </a:lnTo>
                  <a:cubicBezTo>
                    <a:pt x="9952" y="910"/>
                    <a:pt x="9940" y="909"/>
                    <a:pt x="9928" y="909"/>
                  </a:cubicBezTo>
                  <a:lnTo>
                    <a:pt x="9928" y="923"/>
                  </a:lnTo>
                  <a:cubicBezTo>
                    <a:pt x="9915" y="923"/>
                    <a:pt x="9903" y="922"/>
                    <a:pt x="9890" y="922"/>
                  </a:cubicBezTo>
                  <a:lnTo>
                    <a:pt x="9890" y="935"/>
                  </a:lnTo>
                  <a:cubicBezTo>
                    <a:pt x="9878" y="935"/>
                    <a:pt x="9866" y="934"/>
                    <a:pt x="9853" y="934"/>
                  </a:cubicBezTo>
                  <a:lnTo>
                    <a:pt x="9853" y="947"/>
                  </a:lnTo>
                  <a:cubicBezTo>
                    <a:pt x="9841" y="947"/>
                    <a:pt x="9829" y="946"/>
                    <a:pt x="9816" y="946"/>
                  </a:cubicBezTo>
                  <a:lnTo>
                    <a:pt x="9816" y="959"/>
                  </a:lnTo>
                  <a:cubicBezTo>
                    <a:pt x="9804" y="959"/>
                    <a:pt x="9791" y="959"/>
                    <a:pt x="9779" y="959"/>
                  </a:cubicBezTo>
                  <a:lnTo>
                    <a:pt x="9779" y="972"/>
                  </a:lnTo>
                  <a:cubicBezTo>
                    <a:pt x="9766" y="972"/>
                    <a:pt x="9754" y="971"/>
                    <a:pt x="9742" y="971"/>
                  </a:cubicBezTo>
                  <a:lnTo>
                    <a:pt x="9742" y="984"/>
                  </a:lnTo>
                  <a:cubicBezTo>
                    <a:pt x="9729" y="984"/>
                    <a:pt x="9717" y="983"/>
                    <a:pt x="9705" y="983"/>
                  </a:cubicBezTo>
                  <a:lnTo>
                    <a:pt x="9705" y="996"/>
                  </a:lnTo>
                  <a:cubicBezTo>
                    <a:pt x="9692" y="996"/>
                    <a:pt x="9680" y="996"/>
                    <a:pt x="9667" y="996"/>
                  </a:cubicBezTo>
                  <a:lnTo>
                    <a:pt x="9667" y="1009"/>
                  </a:lnTo>
                  <a:cubicBezTo>
                    <a:pt x="9655" y="1009"/>
                    <a:pt x="9643" y="1008"/>
                    <a:pt x="9631" y="1008"/>
                  </a:cubicBezTo>
                  <a:lnTo>
                    <a:pt x="9631" y="1021"/>
                  </a:lnTo>
                  <a:cubicBezTo>
                    <a:pt x="9618" y="1021"/>
                    <a:pt x="9606" y="1020"/>
                    <a:pt x="9593" y="1020"/>
                  </a:cubicBezTo>
                  <a:lnTo>
                    <a:pt x="9593" y="1033"/>
                  </a:lnTo>
                  <a:cubicBezTo>
                    <a:pt x="9581" y="1033"/>
                    <a:pt x="9569" y="1033"/>
                    <a:pt x="9556" y="1033"/>
                  </a:cubicBezTo>
                  <a:lnTo>
                    <a:pt x="9556" y="1046"/>
                  </a:lnTo>
                  <a:cubicBezTo>
                    <a:pt x="9544" y="1046"/>
                    <a:pt x="9531" y="1045"/>
                    <a:pt x="9519" y="1045"/>
                  </a:cubicBezTo>
                  <a:lnTo>
                    <a:pt x="9519" y="1058"/>
                  </a:lnTo>
                  <a:cubicBezTo>
                    <a:pt x="9507" y="1058"/>
                    <a:pt x="9494" y="1057"/>
                    <a:pt x="9482" y="1057"/>
                  </a:cubicBezTo>
                  <a:lnTo>
                    <a:pt x="9482" y="1070"/>
                  </a:lnTo>
                  <a:cubicBezTo>
                    <a:pt x="9470" y="1070"/>
                    <a:pt x="9458" y="1069"/>
                    <a:pt x="9445" y="1069"/>
                  </a:cubicBezTo>
                  <a:lnTo>
                    <a:pt x="9445" y="1083"/>
                  </a:lnTo>
                  <a:cubicBezTo>
                    <a:pt x="9432" y="1083"/>
                    <a:pt x="9420" y="1082"/>
                    <a:pt x="9408" y="1082"/>
                  </a:cubicBezTo>
                  <a:lnTo>
                    <a:pt x="9408" y="1095"/>
                  </a:lnTo>
                  <a:cubicBezTo>
                    <a:pt x="9395" y="1095"/>
                    <a:pt x="9383" y="1093"/>
                    <a:pt x="9370" y="1093"/>
                  </a:cubicBezTo>
                  <a:lnTo>
                    <a:pt x="9370" y="1107"/>
                  </a:lnTo>
                  <a:cubicBezTo>
                    <a:pt x="9358" y="1107"/>
                    <a:pt x="9346" y="1106"/>
                    <a:pt x="9333" y="1106"/>
                  </a:cubicBezTo>
                  <a:lnTo>
                    <a:pt x="9333" y="1119"/>
                  </a:lnTo>
                  <a:cubicBezTo>
                    <a:pt x="9321" y="1119"/>
                    <a:pt x="9309" y="1118"/>
                    <a:pt x="9296" y="1118"/>
                  </a:cubicBezTo>
                  <a:lnTo>
                    <a:pt x="9296" y="1132"/>
                  </a:lnTo>
                  <a:cubicBezTo>
                    <a:pt x="9284" y="1132"/>
                    <a:pt x="9271" y="1130"/>
                    <a:pt x="9259" y="1130"/>
                  </a:cubicBezTo>
                  <a:lnTo>
                    <a:pt x="9259" y="1144"/>
                  </a:lnTo>
                  <a:cubicBezTo>
                    <a:pt x="9247" y="1144"/>
                    <a:pt x="9235" y="1143"/>
                    <a:pt x="9222" y="1143"/>
                  </a:cubicBezTo>
                  <a:lnTo>
                    <a:pt x="9222" y="1156"/>
                  </a:lnTo>
                  <a:cubicBezTo>
                    <a:pt x="9209" y="1156"/>
                    <a:pt x="9197" y="1155"/>
                    <a:pt x="9185" y="1155"/>
                  </a:cubicBezTo>
                  <a:lnTo>
                    <a:pt x="9185" y="1168"/>
                  </a:lnTo>
                  <a:cubicBezTo>
                    <a:pt x="9172" y="1168"/>
                    <a:pt x="9160" y="1167"/>
                    <a:pt x="9147" y="1167"/>
                  </a:cubicBezTo>
                  <a:lnTo>
                    <a:pt x="9147" y="1181"/>
                  </a:lnTo>
                  <a:cubicBezTo>
                    <a:pt x="9135" y="1181"/>
                    <a:pt x="9123" y="1180"/>
                    <a:pt x="9111" y="1180"/>
                  </a:cubicBezTo>
                  <a:lnTo>
                    <a:pt x="9111" y="1193"/>
                  </a:lnTo>
                  <a:cubicBezTo>
                    <a:pt x="9098" y="1193"/>
                    <a:pt x="9086" y="1192"/>
                    <a:pt x="9074" y="1192"/>
                  </a:cubicBezTo>
                  <a:lnTo>
                    <a:pt x="9074" y="1205"/>
                  </a:lnTo>
                  <a:cubicBezTo>
                    <a:pt x="9061" y="1205"/>
                    <a:pt x="9049" y="1205"/>
                    <a:pt x="9036" y="1205"/>
                  </a:cubicBezTo>
                  <a:lnTo>
                    <a:pt x="9036" y="1218"/>
                  </a:lnTo>
                  <a:cubicBezTo>
                    <a:pt x="9024" y="1218"/>
                    <a:pt x="9012" y="1217"/>
                    <a:pt x="8999" y="1217"/>
                  </a:cubicBezTo>
                  <a:lnTo>
                    <a:pt x="8999" y="1230"/>
                  </a:lnTo>
                  <a:cubicBezTo>
                    <a:pt x="8987" y="1230"/>
                    <a:pt x="8974" y="1229"/>
                    <a:pt x="8962" y="1229"/>
                  </a:cubicBezTo>
                  <a:lnTo>
                    <a:pt x="8962" y="1242"/>
                  </a:lnTo>
                  <a:cubicBezTo>
                    <a:pt x="8950" y="1242"/>
                    <a:pt x="8938" y="1242"/>
                    <a:pt x="8925" y="1242"/>
                  </a:cubicBezTo>
                  <a:lnTo>
                    <a:pt x="8925" y="9664"/>
                  </a:lnTo>
                  <a:cubicBezTo>
                    <a:pt x="9350" y="9664"/>
                    <a:pt x="9735" y="9861"/>
                    <a:pt x="10015" y="10179"/>
                  </a:cubicBezTo>
                  <a:lnTo>
                    <a:pt x="3750" y="10179"/>
                  </a:lnTo>
                  <a:cubicBezTo>
                    <a:pt x="3750" y="10183"/>
                    <a:pt x="3750" y="10187"/>
                    <a:pt x="3750" y="10192"/>
                  </a:cubicBezTo>
                  <a:lnTo>
                    <a:pt x="3713" y="10192"/>
                  </a:lnTo>
                  <a:cubicBezTo>
                    <a:pt x="3713" y="10196"/>
                    <a:pt x="3713" y="10200"/>
                    <a:pt x="3713" y="10204"/>
                  </a:cubicBezTo>
                  <a:lnTo>
                    <a:pt x="3676" y="10204"/>
                  </a:lnTo>
                  <a:cubicBezTo>
                    <a:pt x="3676" y="10208"/>
                    <a:pt x="3676" y="10212"/>
                    <a:pt x="3676" y="10216"/>
                  </a:cubicBezTo>
                  <a:lnTo>
                    <a:pt x="3639" y="10216"/>
                  </a:lnTo>
                  <a:cubicBezTo>
                    <a:pt x="3639" y="10220"/>
                    <a:pt x="3639" y="10224"/>
                    <a:pt x="3639" y="10229"/>
                  </a:cubicBezTo>
                  <a:lnTo>
                    <a:pt x="3602" y="10229"/>
                  </a:lnTo>
                  <a:cubicBezTo>
                    <a:pt x="3602" y="10233"/>
                    <a:pt x="3602" y="10237"/>
                    <a:pt x="3602" y="10241"/>
                  </a:cubicBezTo>
                  <a:lnTo>
                    <a:pt x="3564" y="10241"/>
                  </a:lnTo>
                  <a:cubicBezTo>
                    <a:pt x="3564" y="10245"/>
                    <a:pt x="3565" y="10249"/>
                    <a:pt x="3565" y="10253"/>
                  </a:cubicBezTo>
                  <a:lnTo>
                    <a:pt x="3527" y="10253"/>
                  </a:lnTo>
                  <a:cubicBezTo>
                    <a:pt x="3527" y="10257"/>
                    <a:pt x="3528" y="10261"/>
                    <a:pt x="3528" y="10266"/>
                  </a:cubicBezTo>
                  <a:lnTo>
                    <a:pt x="3490" y="10266"/>
                  </a:lnTo>
                  <a:cubicBezTo>
                    <a:pt x="3490" y="10270"/>
                    <a:pt x="3490" y="10273"/>
                    <a:pt x="3490" y="10278"/>
                  </a:cubicBezTo>
                  <a:lnTo>
                    <a:pt x="3453" y="10278"/>
                  </a:lnTo>
                  <a:cubicBezTo>
                    <a:pt x="3453" y="10282"/>
                    <a:pt x="3453" y="10286"/>
                    <a:pt x="3453" y="10290"/>
                  </a:cubicBezTo>
                  <a:lnTo>
                    <a:pt x="3416" y="10290"/>
                  </a:lnTo>
                  <a:cubicBezTo>
                    <a:pt x="3416" y="10294"/>
                    <a:pt x="3416" y="10298"/>
                    <a:pt x="3416" y="10302"/>
                  </a:cubicBezTo>
                  <a:lnTo>
                    <a:pt x="3379" y="10302"/>
                  </a:lnTo>
                  <a:cubicBezTo>
                    <a:pt x="3379" y="10306"/>
                    <a:pt x="3379" y="10310"/>
                    <a:pt x="3379" y="10314"/>
                  </a:cubicBezTo>
                  <a:lnTo>
                    <a:pt x="3342" y="10314"/>
                  </a:lnTo>
                  <a:cubicBezTo>
                    <a:pt x="3342" y="10318"/>
                    <a:pt x="3342" y="10322"/>
                    <a:pt x="3342" y="10326"/>
                  </a:cubicBezTo>
                  <a:lnTo>
                    <a:pt x="3304" y="10326"/>
                  </a:lnTo>
                  <a:cubicBezTo>
                    <a:pt x="3304" y="10331"/>
                    <a:pt x="3305" y="10335"/>
                    <a:pt x="3305" y="10339"/>
                  </a:cubicBezTo>
                  <a:lnTo>
                    <a:pt x="3268" y="10339"/>
                  </a:lnTo>
                  <a:cubicBezTo>
                    <a:pt x="3268" y="10343"/>
                    <a:pt x="3268" y="10347"/>
                    <a:pt x="3268" y="10351"/>
                  </a:cubicBezTo>
                  <a:lnTo>
                    <a:pt x="3230" y="10351"/>
                  </a:lnTo>
                  <a:cubicBezTo>
                    <a:pt x="3230" y="10355"/>
                    <a:pt x="3230" y="10359"/>
                    <a:pt x="3230" y="10363"/>
                  </a:cubicBezTo>
                  <a:lnTo>
                    <a:pt x="3193" y="10363"/>
                  </a:lnTo>
                  <a:cubicBezTo>
                    <a:pt x="3193" y="10368"/>
                    <a:pt x="3193" y="10372"/>
                    <a:pt x="3193" y="10376"/>
                  </a:cubicBezTo>
                  <a:lnTo>
                    <a:pt x="3156" y="10376"/>
                  </a:lnTo>
                  <a:cubicBezTo>
                    <a:pt x="3156" y="10380"/>
                    <a:pt x="3156" y="10384"/>
                    <a:pt x="3156" y="10388"/>
                  </a:cubicBezTo>
                  <a:lnTo>
                    <a:pt x="3119" y="10388"/>
                  </a:lnTo>
                  <a:cubicBezTo>
                    <a:pt x="3119" y="10392"/>
                    <a:pt x="3119" y="10396"/>
                    <a:pt x="3119" y="10400"/>
                  </a:cubicBezTo>
                  <a:lnTo>
                    <a:pt x="3082" y="10400"/>
                  </a:lnTo>
                  <a:cubicBezTo>
                    <a:pt x="3082" y="10405"/>
                    <a:pt x="3082" y="10409"/>
                    <a:pt x="3082" y="10413"/>
                  </a:cubicBezTo>
                  <a:lnTo>
                    <a:pt x="3044" y="10413"/>
                  </a:lnTo>
                  <a:cubicBezTo>
                    <a:pt x="3044" y="10417"/>
                    <a:pt x="3045" y="10421"/>
                    <a:pt x="3045" y="10425"/>
                  </a:cubicBezTo>
                  <a:lnTo>
                    <a:pt x="3007" y="10425"/>
                  </a:lnTo>
                  <a:cubicBezTo>
                    <a:pt x="3007" y="10429"/>
                    <a:pt x="3008" y="10433"/>
                    <a:pt x="3008" y="10437"/>
                  </a:cubicBezTo>
                  <a:lnTo>
                    <a:pt x="2971" y="10437"/>
                  </a:lnTo>
                  <a:cubicBezTo>
                    <a:pt x="2971" y="10442"/>
                    <a:pt x="2971" y="10445"/>
                    <a:pt x="2971" y="10449"/>
                  </a:cubicBezTo>
                  <a:lnTo>
                    <a:pt x="2933" y="10449"/>
                  </a:lnTo>
                  <a:cubicBezTo>
                    <a:pt x="2933" y="10454"/>
                    <a:pt x="2933" y="10458"/>
                    <a:pt x="2933" y="10462"/>
                  </a:cubicBezTo>
                  <a:lnTo>
                    <a:pt x="2896" y="10462"/>
                  </a:lnTo>
                  <a:cubicBezTo>
                    <a:pt x="2896" y="10466"/>
                    <a:pt x="2896" y="10470"/>
                    <a:pt x="2896" y="10475"/>
                  </a:cubicBezTo>
                  <a:lnTo>
                    <a:pt x="2859" y="10475"/>
                  </a:lnTo>
                  <a:cubicBezTo>
                    <a:pt x="2859" y="10479"/>
                    <a:pt x="2859" y="10482"/>
                    <a:pt x="2859" y="10486"/>
                  </a:cubicBezTo>
                  <a:lnTo>
                    <a:pt x="2822" y="10486"/>
                  </a:lnTo>
                  <a:cubicBezTo>
                    <a:pt x="2822" y="10491"/>
                    <a:pt x="2822" y="10495"/>
                    <a:pt x="2822" y="10499"/>
                  </a:cubicBezTo>
                  <a:lnTo>
                    <a:pt x="2785" y="10499"/>
                  </a:lnTo>
                  <a:cubicBezTo>
                    <a:pt x="2785" y="10503"/>
                    <a:pt x="2785" y="10507"/>
                    <a:pt x="2785" y="10511"/>
                  </a:cubicBezTo>
                  <a:lnTo>
                    <a:pt x="2748" y="10511"/>
                  </a:lnTo>
                  <a:cubicBezTo>
                    <a:pt x="2748" y="10515"/>
                    <a:pt x="2748" y="10519"/>
                    <a:pt x="2748" y="10523"/>
                  </a:cubicBezTo>
                  <a:lnTo>
                    <a:pt x="2711" y="10523"/>
                  </a:lnTo>
                  <a:cubicBezTo>
                    <a:pt x="2711" y="10528"/>
                    <a:pt x="2711" y="10532"/>
                    <a:pt x="2711" y="10536"/>
                  </a:cubicBezTo>
                  <a:lnTo>
                    <a:pt x="2673" y="10536"/>
                  </a:lnTo>
                  <a:cubicBezTo>
                    <a:pt x="2673" y="10540"/>
                    <a:pt x="2674" y="10544"/>
                    <a:pt x="2674" y="10548"/>
                  </a:cubicBezTo>
                  <a:lnTo>
                    <a:pt x="2636" y="10548"/>
                  </a:lnTo>
                  <a:cubicBezTo>
                    <a:pt x="2636" y="10552"/>
                    <a:pt x="2637" y="10556"/>
                    <a:pt x="2637" y="10560"/>
                  </a:cubicBezTo>
                  <a:lnTo>
                    <a:pt x="2599" y="10560"/>
                  </a:lnTo>
                  <a:cubicBezTo>
                    <a:pt x="2599" y="10564"/>
                    <a:pt x="2600" y="10568"/>
                    <a:pt x="2600" y="10572"/>
                  </a:cubicBezTo>
                  <a:lnTo>
                    <a:pt x="2562" y="10572"/>
                  </a:lnTo>
                  <a:cubicBezTo>
                    <a:pt x="2562" y="10576"/>
                    <a:pt x="2562" y="10581"/>
                    <a:pt x="2562" y="10585"/>
                  </a:cubicBezTo>
                  <a:lnTo>
                    <a:pt x="2525" y="10585"/>
                  </a:lnTo>
                  <a:cubicBezTo>
                    <a:pt x="2525" y="10589"/>
                    <a:pt x="2525" y="10593"/>
                    <a:pt x="2525" y="10597"/>
                  </a:cubicBezTo>
                  <a:lnTo>
                    <a:pt x="2488" y="10597"/>
                  </a:lnTo>
                  <a:cubicBezTo>
                    <a:pt x="2488" y="10601"/>
                    <a:pt x="2488" y="10605"/>
                    <a:pt x="2488" y="10609"/>
                  </a:cubicBezTo>
                  <a:lnTo>
                    <a:pt x="2451" y="10609"/>
                  </a:lnTo>
                  <a:cubicBezTo>
                    <a:pt x="2451" y="10614"/>
                    <a:pt x="2451" y="10618"/>
                    <a:pt x="2451" y="10622"/>
                  </a:cubicBezTo>
                  <a:lnTo>
                    <a:pt x="2414" y="10622"/>
                  </a:lnTo>
                  <a:cubicBezTo>
                    <a:pt x="2414" y="10626"/>
                    <a:pt x="2414" y="10630"/>
                    <a:pt x="2414" y="10634"/>
                  </a:cubicBezTo>
                  <a:lnTo>
                    <a:pt x="2376" y="10634"/>
                  </a:lnTo>
                  <a:cubicBezTo>
                    <a:pt x="2376" y="10638"/>
                    <a:pt x="2377" y="10642"/>
                    <a:pt x="2377" y="10646"/>
                  </a:cubicBezTo>
                  <a:lnTo>
                    <a:pt x="2339" y="10646"/>
                  </a:lnTo>
                  <a:cubicBezTo>
                    <a:pt x="2339" y="10651"/>
                    <a:pt x="2340" y="10654"/>
                    <a:pt x="2340" y="10658"/>
                  </a:cubicBezTo>
                  <a:lnTo>
                    <a:pt x="2302" y="10658"/>
                  </a:lnTo>
                  <a:cubicBezTo>
                    <a:pt x="2302" y="10662"/>
                    <a:pt x="2302" y="10667"/>
                    <a:pt x="2302" y="10671"/>
                  </a:cubicBezTo>
                  <a:lnTo>
                    <a:pt x="2265" y="10671"/>
                  </a:lnTo>
                  <a:cubicBezTo>
                    <a:pt x="2265" y="10675"/>
                    <a:pt x="2265" y="10679"/>
                    <a:pt x="2265" y="10683"/>
                  </a:cubicBezTo>
                  <a:lnTo>
                    <a:pt x="2228" y="10683"/>
                  </a:lnTo>
                  <a:cubicBezTo>
                    <a:pt x="2228" y="10688"/>
                    <a:pt x="2228" y="10691"/>
                    <a:pt x="2228" y="10695"/>
                  </a:cubicBezTo>
                  <a:lnTo>
                    <a:pt x="2191" y="10695"/>
                  </a:lnTo>
                  <a:cubicBezTo>
                    <a:pt x="2191" y="10699"/>
                    <a:pt x="2191" y="10704"/>
                    <a:pt x="2191" y="10708"/>
                  </a:cubicBezTo>
                  <a:lnTo>
                    <a:pt x="2154" y="10708"/>
                  </a:lnTo>
                  <a:cubicBezTo>
                    <a:pt x="2154" y="10712"/>
                    <a:pt x="2154" y="10716"/>
                    <a:pt x="2154" y="10720"/>
                  </a:cubicBezTo>
                  <a:lnTo>
                    <a:pt x="2116" y="10720"/>
                  </a:lnTo>
                  <a:cubicBezTo>
                    <a:pt x="2116" y="10724"/>
                    <a:pt x="2117" y="10728"/>
                    <a:pt x="2117" y="10732"/>
                  </a:cubicBezTo>
                  <a:lnTo>
                    <a:pt x="2079" y="10732"/>
                  </a:lnTo>
                  <a:cubicBezTo>
                    <a:pt x="2079" y="10736"/>
                    <a:pt x="2080" y="10741"/>
                    <a:pt x="2080" y="10745"/>
                  </a:cubicBezTo>
                  <a:lnTo>
                    <a:pt x="2042" y="10745"/>
                  </a:lnTo>
                  <a:cubicBezTo>
                    <a:pt x="2042" y="10749"/>
                    <a:pt x="2042" y="10753"/>
                    <a:pt x="2042" y="10757"/>
                  </a:cubicBezTo>
                  <a:lnTo>
                    <a:pt x="2005" y="10757"/>
                  </a:lnTo>
                  <a:cubicBezTo>
                    <a:pt x="2005" y="10761"/>
                    <a:pt x="2005" y="10765"/>
                    <a:pt x="2005" y="10769"/>
                  </a:cubicBezTo>
                  <a:lnTo>
                    <a:pt x="1968" y="10769"/>
                  </a:lnTo>
                  <a:cubicBezTo>
                    <a:pt x="1968" y="10773"/>
                    <a:pt x="1968" y="10777"/>
                    <a:pt x="1968" y="10781"/>
                  </a:cubicBezTo>
                  <a:lnTo>
                    <a:pt x="1931" y="10781"/>
                  </a:lnTo>
                  <a:cubicBezTo>
                    <a:pt x="1931" y="10785"/>
                    <a:pt x="1931" y="10790"/>
                    <a:pt x="1931" y="10794"/>
                  </a:cubicBezTo>
                  <a:lnTo>
                    <a:pt x="1894" y="10794"/>
                  </a:lnTo>
                  <a:cubicBezTo>
                    <a:pt x="1894" y="10798"/>
                    <a:pt x="1894" y="10802"/>
                    <a:pt x="1894" y="10806"/>
                  </a:cubicBezTo>
                  <a:lnTo>
                    <a:pt x="1856" y="10806"/>
                  </a:lnTo>
                  <a:cubicBezTo>
                    <a:pt x="1856" y="10810"/>
                    <a:pt x="1857" y="10814"/>
                    <a:pt x="1857" y="10818"/>
                  </a:cubicBezTo>
                  <a:lnTo>
                    <a:pt x="1819" y="10818"/>
                  </a:lnTo>
                  <a:cubicBezTo>
                    <a:pt x="1819" y="10822"/>
                    <a:pt x="1820" y="10827"/>
                    <a:pt x="1820" y="10831"/>
                  </a:cubicBezTo>
                  <a:lnTo>
                    <a:pt x="1782" y="10831"/>
                  </a:lnTo>
                  <a:cubicBezTo>
                    <a:pt x="1782" y="10835"/>
                    <a:pt x="1783" y="10839"/>
                    <a:pt x="1783" y="10843"/>
                  </a:cubicBezTo>
                  <a:lnTo>
                    <a:pt x="1745" y="10843"/>
                  </a:lnTo>
                  <a:cubicBezTo>
                    <a:pt x="1745" y="10847"/>
                    <a:pt x="1746" y="10851"/>
                    <a:pt x="1746" y="10855"/>
                  </a:cubicBezTo>
                  <a:lnTo>
                    <a:pt x="1708" y="10855"/>
                  </a:lnTo>
                  <a:cubicBezTo>
                    <a:pt x="1708" y="10859"/>
                    <a:pt x="1708" y="10864"/>
                    <a:pt x="1708" y="10868"/>
                  </a:cubicBezTo>
                  <a:lnTo>
                    <a:pt x="1671" y="10868"/>
                  </a:lnTo>
                  <a:cubicBezTo>
                    <a:pt x="1671" y="10872"/>
                    <a:pt x="1671" y="10876"/>
                    <a:pt x="1671" y="10880"/>
                  </a:cubicBezTo>
                  <a:lnTo>
                    <a:pt x="1634" y="10880"/>
                  </a:lnTo>
                  <a:cubicBezTo>
                    <a:pt x="1634" y="10884"/>
                    <a:pt x="1634" y="10888"/>
                    <a:pt x="1634" y="10892"/>
                  </a:cubicBezTo>
                  <a:lnTo>
                    <a:pt x="1597" y="10892"/>
                  </a:lnTo>
                  <a:cubicBezTo>
                    <a:pt x="1597" y="10896"/>
                    <a:pt x="1597" y="10900"/>
                    <a:pt x="1597" y="10904"/>
                  </a:cubicBezTo>
                  <a:lnTo>
                    <a:pt x="1559" y="10904"/>
                  </a:lnTo>
                  <a:cubicBezTo>
                    <a:pt x="1559" y="10908"/>
                    <a:pt x="1560" y="10912"/>
                    <a:pt x="1560" y="10917"/>
                  </a:cubicBezTo>
                  <a:lnTo>
                    <a:pt x="1523" y="10917"/>
                  </a:lnTo>
                  <a:cubicBezTo>
                    <a:pt x="1523" y="10921"/>
                    <a:pt x="1523" y="10925"/>
                    <a:pt x="1523" y="10929"/>
                  </a:cubicBezTo>
                  <a:lnTo>
                    <a:pt x="1485" y="10929"/>
                  </a:lnTo>
                  <a:cubicBezTo>
                    <a:pt x="1485" y="10933"/>
                    <a:pt x="1485" y="10937"/>
                    <a:pt x="1485" y="10941"/>
                  </a:cubicBezTo>
                  <a:lnTo>
                    <a:pt x="1448" y="10941"/>
                  </a:lnTo>
                  <a:cubicBezTo>
                    <a:pt x="1448" y="10945"/>
                    <a:pt x="1449" y="10949"/>
                    <a:pt x="1449" y="10953"/>
                  </a:cubicBezTo>
                  <a:lnTo>
                    <a:pt x="1411" y="10953"/>
                  </a:lnTo>
                  <a:cubicBezTo>
                    <a:pt x="1411" y="10958"/>
                    <a:pt x="1411" y="10962"/>
                    <a:pt x="1411" y="10966"/>
                  </a:cubicBezTo>
                  <a:lnTo>
                    <a:pt x="1374" y="10966"/>
                  </a:lnTo>
                  <a:cubicBezTo>
                    <a:pt x="1374" y="10970"/>
                    <a:pt x="1374" y="10974"/>
                    <a:pt x="1374" y="10978"/>
                  </a:cubicBezTo>
                  <a:lnTo>
                    <a:pt x="1337" y="10978"/>
                  </a:lnTo>
                  <a:cubicBezTo>
                    <a:pt x="1337" y="10982"/>
                    <a:pt x="1337" y="10986"/>
                    <a:pt x="1337" y="10990"/>
                  </a:cubicBezTo>
                  <a:lnTo>
                    <a:pt x="1299" y="10990"/>
                  </a:lnTo>
                  <a:cubicBezTo>
                    <a:pt x="1299" y="10994"/>
                    <a:pt x="1300" y="10998"/>
                    <a:pt x="1300" y="11003"/>
                  </a:cubicBezTo>
                  <a:lnTo>
                    <a:pt x="1262" y="11003"/>
                  </a:lnTo>
                  <a:cubicBezTo>
                    <a:pt x="1262" y="11007"/>
                    <a:pt x="1263" y="11011"/>
                    <a:pt x="1263" y="11015"/>
                  </a:cubicBezTo>
                  <a:lnTo>
                    <a:pt x="1225" y="11015"/>
                  </a:lnTo>
                  <a:cubicBezTo>
                    <a:pt x="1225" y="11019"/>
                    <a:pt x="1225" y="11023"/>
                    <a:pt x="1225" y="11027"/>
                  </a:cubicBezTo>
                  <a:lnTo>
                    <a:pt x="1188" y="11027"/>
                  </a:lnTo>
                  <a:cubicBezTo>
                    <a:pt x="1188" y="11031"/>
                    <a:pt x="1188" y="11035"/>
                    <a:pt x="1188" y="11040"/>
                  </a:cubicBezTo>
                  <a:lnTo>
                    <a:pt x="1151" y="11040"/>
                  </a:lnTo>
                  <a:cubicBezTo>
                    <a:pt x="1151" y="11044"/>
                    <a:pt x="1151" y="11048"/>
                    <a:pt x="1151" y="11052"/>
                  </a:cubicBezTo>
                  <a:lnTo>
                    <a:pt x="1114" y="11052"/>
                  </a:lnTo>
                  <a:cubicBezTo>
                    <a:pt x="1114" y="11056"/>
                    <a:pt x="1114" y="11060"/>
                    <a:pt x="1114" y="11064"/>
                  </a:cubicBezTo>
                  <a:lnTo>
                    <a:pt x="1077" y="11064"/>
                  </a:lnTo>
                  <a:cubicBezTo>
                    <a:pt x="1077" y="11068"/>
                    <a:pt x="1077" y="11072"/>
                    <a:pt x="1077" y="11077"/>
                  </a:cubicBezTo>
                  <a:lnTo>
                    <a:pt x="1039" y="11077"/>
                  </a:lnTo>
                  <a:cubicBezTo>
                    <a:pt x="1039" y="11081"/>
                    <a:pt x="1040" y="11085"/>
                    <a:pt x="1040" y="11089"/>
                  </a:cubicBezTo>
                  <a:lnTo>
                    <a:pt x="1002" y="11089"/>
                  </a:lnTo>
                  <a:cubicBezTo>
                    <a:pt x="1002" y="11093"/>
                    <a:pt x="1003" y="11097"/>
                    <a:pt x="1003" y="11101"/>
                  </a:cubicBezTo>
                  <a:lnTo>
                    <a:pt x="965" y="11101"/>
                  </a:lnTo>
                  <a:cubicBezTo>
                    <a:pt x="965" y="11105"/>
                    <a:pt x="966" y="11109"/>
                    <a:pt x="966" y="11114"/>
                  </a:cubicBezTo>
                  <a:lnTo>
                    <a:pt x="928" y="11114"/>
                  </a:lnTo>
                  <a:cubicBezTo>
                    <a:pt x="928" y="11118"/>
                    <a:pt x="929" y="11121"/>
                    <a:pt x="929" y="11125"/>
                  </a:cubicBezTo>
                  <a:lnTo>
                    <a:pt x="891" y="11125"/>
                  </a:lnTo>
                  <a:cubicBezTo>
                    <a:pt x="891" y="11130"/>
                    <a:pt x="891" y="11134"/>
                    <a:pt x="891" y="11138"/>
                  </a:cubicBezTo>
                  <a:lnTo>
                    <a:pt x="854" y="11138"/>
                  </a:lnTo>
                  <a:cubicBezTo>
                    <a:pt x="854" y="11142"/>
                    <a:pt x="854" y="11146"/>
                    <a:pt x="854" y="11150"/>
                  </a:cubicBezTo>
                  <a:lnTo>
                    <a:pt x="817" y="11150"/>
                  </a:lnTo>
                  <a:cubicBezTo>
                    <a:pt x="817" y="11154"/>
                    <a:pt x="817" y="11158"/>
                    <a:pt x="817" y="11163"/>
                  </a:cubicBezTo>
                  <a:lnTo>
                    <a:pt x="780" y="11163"/>
                  </a:lnTo>
                  <a:cubicBezTo>
                    <a:pt x="780" y="11167"/>
                    <a:pt x="780" y="11171"/>
                    <a:pt x="780" y="11175"/>
                  </a:cubicBezTo>
                  <a:lnTo>
                    <a:pt x="742" y="11175"/>
                  </a:lnTo>
                  <a:cubicBezTo>
                    <a:pt x="742" y="11179"/>
                    <a:pt x="743" y="11183"/>
                    <a:pt x="743" y="11187"/>
                  </a:cubicBezTo>
                  <a:lnTo>
                    <a:pt x="705" y="11187"/>
                  </a:lnTo>
                  <a:cubicBezTo>
                    <a:pt x="705" y="11191"/>
                    <a:pt x="706" y="11195"/>
                    <a:pt x="706" y="11199"/>
                  </a:cubicBezTo>
                  <a:lnTo>
                    <a:pt x="668" y="11199"/>
                  </a:lnTo>
                  <a:cubicBezTo>
                    <a:pt x="668" y="11203"/>
                    <a:pt x="669" y="11207"/>
                    <a:pt x="669" y="11211"/>
                  </a:cubicBezTo>
                  <a:lnTo>
                    <a:pt x="631" y="11211"/>
                  </a:lnTo>
                  <a:cubicBezTo>
                    <a:pt x="631" y="11216"/>
                    <a:pt x="632" y="11220"/>
                    <a:pt x="632" y="11224"/>
                  </a:cubicBezTo>
                  <a:lnTo>
                    <a:pt x="594" y="11224"/>
                  </a:lnTo>
                  <a:cubicBezTo>
                    <a:pt x="594" y="11228"/>
                    <a:pt x="594" y="11232"/>
                    <a:pt x="594" y="11236"/>
                  </a:cubicBezTo>
                  <a:lnTo>
                    <a:pt x="557" y="11236"/>
                  </a:lnTo>
                  <a:cubicBezTo>
                    <a:pt x="557" y="11240"/>
                    <a:pt x="557" y="11244"/>
                    <a:pt x="557" y="11248"/>
                  </a:cubicBezTo>
                  <a:lnTo>
                    <a:pt x="520" y="11248"/>
                  </a:lnTo>
                  <a:cubicBezTo>
                    <a:pt x="520" y="11253"/>
                    <a:pt x="520" y="11257"/>
                    <a:pt x="520" y="11261"/>
                  </a:cubicBezTo>
                  <a:lnTo>
                    <a:pt x="483" y="11261"/>
                  </a:lnTo>
                  <a:cubicBezTo>
                    <a:pt x="483" y="11265"/>
                    <a:pt x="483" y="11269"/>
                    <a:pt x="483" y="11273"/>
                  </a:cubicBezTo>
                  <a:lnTo>
                    <a:pt x="445" y="11273"/>
                  </a:lnTo>
                  <a:cubicBezTo>
                    <a:pt x="445" y="11277"/>
                    <a:pt x="446" y="11281"/>
                    <a:pt x="446" y="11285"/>
                  </a:cubicBezTo>
                  <a:lnTo>
                    <a:pt x="408" y="11285"/>
                  </a:lnTo>
                  <a:cubicBezTo>
                    <a:pt x="408" y="11290"/>
                    <a:pt x="409" y="11294"/>
                    <a:pt x="409" y="11298"/>
                  </a:cubicBezTo>
                  <a:lnTo>
                    <a:pt x="371" y="11298"/>
                  </a:lnTo>
                  <a:cubicBezTo>
                    <a:pt x="371" y="11302"/>
                    <a:pt x="372" y="11306"/>
                    <a:pt x="372" y="11310"/>
                  </a:cubicBezTo>
                  <a:lnTo>
                    <a:pt x="334" y="11310"/>
                  </a:lnTo>
                  <a:cubicBezTo>
                    <a:pt x="334" y="11314"/>
                    <a:pt x="335" y="11318"/>
                    <a:pt x="335" y="11322"/>
                  </a:cubicBezTo>
                  <a:lnTo>
                    <a:pt x="297" y="11322"/>
                  </a:lnTo>
                  <a:cubicBezTo>
                    <a:pt x="297" y="11327"/>
                    <a:pt x="297" y="11330"/>
                    <a:pt x="297" y="11334"/>
                  </a:cubicBezTo>
                  <a:lnTo>
                    <a:pt x="260" y="11334"/>
                  </a:lnTo>
                  <a:cubicBezTo>
                    <a:pt x="260" y="11339"/>
                    <a:pt x="260" y="11343"/>
                    <a:pt x="260" y="11347"/>
                  </a:cubicBezTo>
                  <a:lnTo>
                    <a:pt x="223" y="11347"/>
                  </a:lnTo>
                  <a:cubicBezTo>
                    <a:pt x="223" y="11351"/>
                    <a:pt x="223" y="11355"/>
                    <a:pt x="223" y="11359"/>
                  </a:cubicBezTo>
                  <a:lnTo>
                    <a:pt x="186" y="11359"/>
                  </a:lnTo>
                  <a:cubicBezTo>
                    <a:pt x="186" y="11363"/>
                    <a:pt x="186" y="11367"/>
                    <a:pt x="186" y="11371"/>
                  </a:cubicBezTo>
                  <a:lnTo>
                    <a:pt x="148" y="11371"/>
                  </a:lnTo>
                  <a:cubicBezTo>
                    <a:pt x="148" y="11376"/>
                    <a:pt x="149" y="11380"/>
                    <a:pt x="149" y="11384"/>
                  </a:cubicBezTo>
                  <a:lnTo>
                    <a:pt x="111" y="11384"/>
                  </a:lnTo>
                  <a:cubicBezTo>
                    <a:pt x="111" y="11388"/>
                    <a:pt x="112" y="11392"/>
                    <a:pt x="112" y="11396"/>
                  </a:cubicBezTo>
                  <a:lnTo>
                    <a:pt x="74" y="11396"/>
                  </a:lnTo>
                  <a:cubicBezTo>
                    <a:pt x="74" y="11400"/>
                    <a:pt x="75" y="11404"/>
                    <a:pt x="75" y="11408"/>
                  </a:cubicBezTo>
                  <a:lnTo>
                    <a:pt x="37" y="11408"/>
                  </a:lnTo>
                  <a:cubicBezTo>
                    <a:pt x="37" y="11412"/>
                    <a:pt x="37" y="11416"/>
                    <a:pt x="37" y="11420"/>
                  </a:cubicBezTo>
                  <a:lnTo>
                    <a:pt x="0" y="11420"/>
                  </a:lnTo>
                  <a:cubicBezTo>
                    <a:pt x="0" y="17034"/>
                    <a:pt x="4004" y="21600"/>
                    <a:pt x="8925" y="21600"/>
                  </a:cubicBezTo>
                  <a:cubicBezTo>
                    <a:pt x="9849" y="21600"/>
                    <a:pt x="10741" y="21439"/>
                    <a:pt x="11580" y="21140"/>
                  </a:cubicBezTo>
                  <a:cubicBezTo>
                    <a:pt x="11593" y="21136"/>
                    <a:pt x="11606" y="21132"/>
                    <a:pt x="11618" y="21127"/>
                  </a:cubicBezTo>
                  <a:cubicBezTo>
                    <a:pt x="11630" y="21123"/>
                    <a:pt x="11643" y="21119"/>
                    <a:pt x="11655" y="21115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17145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36" name="Shape 5932">
              <a:extLst>
                <a:ext uri="{FF2B5EF4-FFF2-40B4-BE49-F238E27FC236}">
                  <a16:creationId xmlns:a16="http://schemas.microsoft.com/office/drawing/2014/main" id="{2113E667-41D7-9C41-89BF-F061B8E69AB1}"/>
                </a:ext>
              </a:extLst>
            </p:cNvPr>
            <p:cNvSpPr/>
            <p:nvPr/>
          </p:nvSpPr>
          <p:spPr>
            <a:xfrm>
              <a:off x="287080" y="0"/>
              <a:ext cx="1387969" cy="138791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21600"/>
                  </a:moveTo>
                  <a:cubicBezTo>
                    <a:pt x="4845" y="21600"/>
                    <a:pt x="0" y="16755"/>
                    <a:pt x="0" y="10800"/>
                  </a:cubicBezTo>
                  <a:lnTo>
                    <a:pt x="8935" y="10800"/>
                  </a:lnTo>
                  <a:cubicBezTo>
                    <a:pt x="8935" y="11828"/>
                    <a:pt x="9772" y="12665"/>
                    <a:pt x="10800" y="12665"/>
                  </a:cubicBezTo>
                  <a:cubicBezTo>
                    <a:pt x="11828" y="12665"/>
                    <a:pt x="12665" y="11828"/>
                    <a:pt x="12665" y="10800"/>
                  </a:cubicBezTo>
                  <a:cubicBezTo>
                    <a:pt x="12665" y="9772"/>
                    <a:pt x="11828" y="8936"/>
                    <a:pt x="10800" y="8936"/>
                  </a:cubicBezTo>
                  <a:lnTo>
                    <a:pt x="10800" y="0"/>
                  </a:lnTo>
                  <a:cubicBezTo>
                    <a:pt x="16755" y="0"/>
                    <a:pt x="21600" y="4845"/>
                    <a:pt x="21600" y="10800"/>
                  </a:cubicBezTo>
                  <a:cubicBezTo>
                    <a:pt x="21600" y="16755"/>
                    <a:pt x="16755" y="21600"/>
                    <a:pt x="10800" y="2160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4"/>
                </a:gs>
                <a:gs pos="56101">
                  <a:schemeClr val="accent4"/>
                </a:gs>
              </a:gsLst>
              <a:path path="shape">
                <a:fillToRect l="87128" t="73392" r="12871" b="26607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17145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</p:grpSp>
      <p:grpSp>
        <p:nvGrpSpPr>
          <p:cNvPr id="37" name="Group 5998">
            <a:extLst>
              <a:ext uri="{FF2B5EF4-FFF2-40B4-BE49-F238E27FC236}">
                <a16:creationId xmlns:a16="http://schemas.microsoft.com/office/drawing/2014/main" id="{32839652-C3FB-F345-B518-D3FFF86469A6}"/>
              </a:ext>
            </a:extLst>
          </p:cNvPr>
          <p:cNvGrpSpPr/>
          <p:nvPr/>
        </p:nvGrpSpPr>
        <p:grpSpPr>
          <a:xfrm>
            <a:off x="2985188" y="1314904"/>
            <a:ext cx="1551926" cy="2930149"/>
            <a:chOff x="84399" y="168799"/>
            <a:chExt cx="2649630" cy="5002695"/>
          </a:xfrm>
        </p:grpSpPr>
        <p:sp>
          <p:nvSpPr>
            <p:cNvPr id="39" name="Shape 5986">
              <a:extLst>
                <a:ext uri="{FF2B5EF4-FFF2-40B4-BE49-F238E27FC236}">
                  <a16:creationId xmlns:a16="http://schemas.microsoft.com/office/drawing/2014/main" id="{A7BA738C-05CB-FE4F-B350-D0CC10B90007}"/>
                </a:ext>
              </a:extLst>
            </p:cNvPr>
            <p:cNvSpPr/>
            <p:nvPr/>
          </p:nvSpPr>
          <p:spPr>
            <a:xfrm>
              <a:off x="1575459" y="478264"/>
              <a:ext cx="1158570" cy="13820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74" h="20043" extrusionOk="0">
                  <a:moveTo>
                    <a:pt x="8308" y="2542"/>
                  </a:moveTo>
                  <a:cubicBezTo>
                    <a:pt x="13420" y="-1459"/>
                    <a:pt x="21600" y="-1259"/>
                    <a:pt x="21472" y="6941"/>
                  </a:cubicBezTo>
                  <a:cubicBezTo>
                    <a:pt x="21345" y="15142"/>
                    <a:pt x="7285" y="20141"/>
                    <a:pt x="0" y="20041"/>
                  </a:cubicBezTo>
                  <a:cubicBezTo>
                    <a:pt x="5879" y="7141"/>
                    <a:pt x="8308" y="2542"/>
                    <a:pt x="8308" y="254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2600">
                    <a:alpha val="0"/>
                  </a:srgbClr>
                </a:gs>
                <a:gs pos="100000">
                  <a:srgbClr val="A91500">
                    <a:alpha val="0"/>
                  </a:srgbClr>
                </a:gs>
              </a:gsLst>
              <a:lin ang="8099903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17145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42" name="Shape 5989">
              <a:extLst>
                <a:ext uri="{FF2B5EF4-FFF2-40B4-BE49-F238E27FC236}">
                  <a16:creationId xmlns:a16="http://schemas.microsoft.com/office/drawing/2014/main" id="{A1E406E2-8039-A648-9488-2B380B0CCBD0}"/>
                </a:ext>
              </a:extLst>
            </p:cNvPr>
            <p:cNvSpPr/>
            <p:nvPr/>
          </p:nvSpPr>
          <p:spPr>
            <a:xfrm>
              <a:off x="1491060" y="168799"/>
              <a:ext cx="525610" cy="5347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137" h="16745" extrusionOk="0">
                  <a:moveTo>
                    <a:pt x="17200" y="13115"/>
                  </a:moveTo>
                  <a:cubicBezTo>
                    <a:pt x="21600" y="47"/>
                    <a:pt x="9600" y="-4855"/>
                    <a:pt x="0" y="5855"/>
                  </a:cubicBezTo>
                  <a:cubicBezTo>
                    <a:pt x="9001" y="10392"/>
                    <a:pt x="14001" y="16745"/>
                    <a:pt x="14001" y="16745"/>
                  </a:cubicBezTo>
                  <a:cubicBezTo>
                    <a:pt x="14001" y="16745"/>
                    <a:pt x="17200" y="13115"/>
                    <a:pt x="17200" y="1311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770000">
                    <a:alpha val="0"/>
                  </a:srgbClr>
                </a:gs>
                <a:gs pos="100000">
                  <a:srgbClr val="230000">
                    <a:alpha val="0"/>
                  </a:srgbClr>
                </a:gs>
              </a:gsLst>
              <a:lin ang="6593408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17145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43" name="Shape 5990">
              <a:extLst>
                <a:ext uri="{FF2B5EF4-FFF2-40B4-BE49-F238E27FC236}">
                  <a16:creationId xmlns:a16="http://schemas.microsoft.com/office/drawing/2014/main" id="{B8C6F757-9B28-5946-A1D2-D3C201C199DA}"/>
                </a:ext>
              </a:extLst>
            </p:cNvPr>
            <p:cNvSpPr/>
            <p:nvPr/>
          </p:nvSpPr>
          <p:spPr>
            <a:xfrm>
              <a:off x="84399" y="4135582"/>
              <a:ext cx="560037" cy="10359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67" h="20800" extrusionOk="0">
                  <a:moveTo>
                    <a:pt x="12907" y="0"/>
                  </a:moveTo>
                  <a:lnTo>
                    <a:pt x="595" y="18751"/>
                  </a:lnTo>
                  <a:cubicBezTo>
                    <a:pt x="-1133" y="21600"/>
                    <a:pt x="1243" y="21124"/>
                    <a:pt x="3402" y="19464"/>
                  </a:cubicBezTo>
                  <a:cubicBezTo>
                    <a:pt x="5563" y="17803"/>
                    <a:pt x="20467" y="119"/>
                    <a:pt x="20467" y="119"/>
                  </a:cubicBezTo>
                  <a:cubicBezTo>
                    <a:pt x="20467" y="119"/>
                    <a:pt x="12907" y="0"/>
                    <a:pt x="12907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2D6DB"/>
                </a:gs>
                <a:gs pos="100000">
                  <a:srgbClr val="A7ABB0"/>
                </a:gs>
              </a:gsLst>
              <a:path path="shape">
                <a:fillToRect l="24252" t="44188" r="75747" b="55811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17145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44" name="Shape 5991">
              <a:extLst>
                <a:ext uri="{FF2B5EF4-FFF2-40B4-BE49-F238E27FC236}">
                  <a16:creationId xmlns:a16="http://schemas.microsoft.com/office/drawing/2014/main" id="{0CCD383A-F447-2744-8A39-27DB7FD34D5D}"/>
                </a:ext>
              </a:extLst>
            </p:cNvPr>
            <p:cNvSpPr/>
            <p:nvPr/>
          </p:nvSpPr>
          <p:spPr>
            <a:xfrm>
              <a:off x="1547326" y="618930"/>
              <a:ext cx="889324" cy="1241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883" h="19249" extrusionOk="0">
                  <a:moveTo>
                    <a:pt x="8509" y="215"/>
                  </a:moveTo>
                  <a:cubicBezTo>
                    <a:pt x="21600" y="-2351"/>
                    <a:pt x="19767" y="18822"/>
                    <a:pt x="0" y="19249"/>
                  </a:cubicBezTo>
                  <a:cubicBezTo>
                    <a:pt x="0" y="19249"/>
                    <a:pt x="8509" y="215"/>
                    <a:pt x="8509" y="215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6452">
                    <a:alpha val="0"/>
                  </a:srgbClr>
                </a:gs>
                <a:gs pos="100000">
                  <a:srgbClr val="D51D00">
                    <a:alpha val="0"/>
                  </a:srgbClr>
                </a:gs>
              </a:gsLst>
              <a:lin ang="11478596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17145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45" name="Shape 5992">
              <a:extLst>
                <a:ext uri="{FF2B5EF4-FFF2-40B4-BE49-F238E27FC236}">
                  <a16:creationId xmlns:a16="http://schemas.microsoft.com/office/drawing/2014/main" id="{565CC3C8-055C-EA48-8854-A20B6F901ADB}"/>
                </a:ext>
              </a:extLst>
            </p:cNvPr>
            <p:cNvSpPr/>
            <p:nvPr/>
          </p:nvSpPr>
          <p:spPr>
            <a:xfrm>
              <a:off x="1069061" y="253198"/>
              <a:ext cx="917148" cy="1518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40" h="19252" extrusionOk="0">
                  <a:moveTo>
                    <a:pt x="21440" y="4560"/>
                  </a:moveTo>
                  <a:cubicBezTo>
                    <a:pt x="19184" y="-1648"/>
                    <a:pt x="-160" y="-2348"/>
                    <a:pt x="1" y="7708"/>
                  </a:cubicBezTo>
                  <a:cubicBezTo>
                    <a:pt x="162" y="12519"/>
                    <a:pt x="5321" y="16717"/>
                    <a:pt x="7255" y="18990"/>
                  </a:cubicBezTo>
                  <a:lnTo>
                    <a:pt x="8223" y="19252"/>
                  </a:lnTo>
                  <a:cubicBezTo>
                    <a:pt x="8223" y="19252"/>
                    <a:pt x="21440" y="4560"/>
                    <a:pt x="21440" y="456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1800371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17145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47" name="Shape 5994">
              <a:extLst>
                <a:ext uri="{FF2B5EF4-FFF2-40B4-BE49-F238E27FC236}">
                  <a16:creationId xmlns:a16="http://schemas.microsoft.com/office/drawing/2014/main" id="{2917F5FC-4C5C-DD41-A1E3-541639E2B54C}"/>
                </a:ext>
              </a:extLst>
            </p:cNvPr>
            <p:cNvSpPr/>
            <p:nvPr/>
          </p:nvSpPr>
          <p:spPr>
            <a:xfrm>
              <a:off x="1689106" y="685753"/>
              <a:ext cx="850155" cy="11433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6883" h="19250" extrusionOk="0">
                  <a:moveTo>
                    <a:pt x="8509" y="216"/>
                  </a:moveTo>
                  <a:cubicBezTo>
                    <a:pt x="21600" y="-2350"/>
                    <a:pt x="19767" y="18822"/>
                    <a:pt x="0" y="19250"/>
                  </a:cubicBezTo>
                  <a:cubicBezTo>
                    <a:pt x="0" y="19250"/>
                    <a:pt x="8509" y="216"/>
                    <a:pt x="8509" y="21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5"/>
                </a:gs>
                <a:gs pos="100000">
                  <a:schemeClr val="accent5">
                    <a:lumMod val="75000"/>
                  </a:schemeClr>
                </a:gs>
              </a:gsLst>
              <a:lin ang="11299527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17145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48" name="Shape 5995">
              <a:extLst>
                <a:ext uri="{FF2B5EF4-FFF2-40B4-BE49-F238E27FC236}">
                  <a16:creationId xmlns:a16="http://schemas.microsoft.com/office/drawing/2014/main" id="{3769A3FC-8C8C-0D48-A1F7-0BC882A31C6A}"/>
                </a:ext>
              </a:extLst>
            </p:cNvPr>
            <p:cNvSpPr/>
            <p:nvPr/>
          </p:nvSpPr>
          <p:spPr>
            <a:xfrm>
              <a:off x="872129" y="478264"/>
              <a:ext cx="1286322" cy="2633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059" h="20788" extrusionOk="0">
                  <a:moveTo>
                    <a:pt x="13" y="18057"/>
                  </a:moveTo>
                  <a:lnTo>
                    <a:pt x="16773" y="539"/>
                  </a:lnTo>
                  <a:cubicBezTo>
                    <a:pt x="17311" y="-495"/>
                    <a:pt x="21290" y="-59"/>
                    <a:pt x="19677" y="2009"/>
                  </a:cubicBezTo>
                  <a:cubicBezTo>
                    <a:pt x="18064" y="4077"/>
                    <a:pt x="5604" y="20778"/>
                    <a:pt x="5604" y="20778"/>
                  </a:cubicBezTo>
                  <a:cubicBezTo>
                    <a:pt x="5604" y="20778"/>
                    <a:pt x="-310" y="21105"/>
                    <a:pt x="13" y="18057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5D6368"/>
                </a:gs>
                <a:gs pos="100000">
                  <a:srgbClr val="000000"/>
                </a:gs>
              </a:gsLst>
              <a:path path="shape">
                <a:fillToRect l="38258" t="52290" r="61741" b="47709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17145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49" name="Shape 5996">
              <a:extLst>
                <a:ext uri="{FF2B5EF4-FFF2-40B4-BE49-F238E27FC236}">
                  <a16:creationId xmlns:a16="http://schemas.microsoft.com/office/drawing/2014/main" id="{B71190A9-073B-8541-9D99-246FBC0B5B68}"/>
                </a:ext>
              </a:extLst>
            </p:cNvPr>
            <p:cNvSpPr/>
            <p:nvPr/>
          </p:nvSpPr>
          <p:spPr>
            <a:xfrm>
              <a:off x="843996" y="2728921"/>
              <a:ext cx="474034" cy="2880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13" h="17951" extrusionOk="0">
                  <a:moveTo>
                    <a:pt x="20446" y="17076"/>
                  </a:moveTo>
                  <a:cubicBezTo>
                    <a:pt x="21325" y="14073"/>
                    <a:pt x="21600" y="13035"/>
                    <a:pt x="20453" y="14405"/>
                  </a:cubicBezTo>
                  <a:cubicBezTo>
                    <a:pt x="14105" y="17717"/>
                    <a:pt x="5378" y="12929"/>
                    <a:pt x="2202" y="771"/>
                  </a:cubicBezTo>
                  <a:cubicBezTo>
                    <a:pt x="1689" y="-657"/>
                    <a:pt x="955" y="-75"/>
                    <a:pt x="0" y="2302"/>
                  </a:cubicBezTo>
                  <a:cubicBezTo>
                    <a:pt x="2277" y="11271"/>
                    <a:pt x="7573" y="20943"/>
                    <a:pt x="20446" y="17076"/>
                  </a:cubicBezTo>
                  <a:close/>
                </a:path>
              </a:pathLst>
            </a:custGeom>
            <a:gradFill flip="none" rotWithShape="1">
              <a:gsLst>
                <a:gs pos="41000">
                  <a:schemeClr val="tx2">
                    <a:lumMod val="60000"/>
                    <a:lumOff val="40000"/>
                  </a:schemeClr>
                </a:gs>
                <a:gs pos="92000">
                  <a:schemeClr val="tx2">
                    <a:lumMod val="20000"/>
                    <a:lumOff val="80000"/>
                  </a:schemeClr>
                </a:gs>
              </a:gsLst>
              <a:lin ang="1398293" scaled="0"/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17145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  <p:sp>
          <p:nvSpPr>
            <p:cNvPr id="50" name="Shape 5997">
              <a:extLst>
                <a:ext uri="{FF2B5EF4-FFF2-40B4-BE49-F238E27FC236}">
                  <a16:creationId xmlns:a16="http://schemas.microsoft.com/office/drawing/2014/main" id="{E014CD42-42EB-4E44-A038-E7C2B8428430}"/>
                </a:ext>
              </a:extLst>
            </p:cNvPr>
            <p:cNvSpPr/>
            <p:nvPr/>
          </p:nvSpPr>
          <p:spPr>
            <a:xfrm>
              <a:off x="350297" y="2757055"/>
              <a:ext cx="949991" cy="15089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341" h="21304" extrusionOk="0">
                  <a:moveTo>
                    <a:pt x="10558" y="0"/>
                  </a:moveTo>
                  <a:cubicBezTo>
                    <a:pt x="10308" y="294"/>
                    <a:pt x="10027" y="708"/>
                    <a:pt x="9714" y="1239"/>
                  </a:cubicBezTo>
                  <a:cubicBezTo>
                    <a:pt x="9714" y="1239"/>
                    <a:pt x="3468" y="9906"/>
                    <a:pt x="1488" y="13089"/>
                  </a:cubicBezTo>
                  <a:cubicBezTo>
                    <a:pt x="-1259" y="17504"/>
                    <a:pt x="-31" y="20933"/>
                    <a:pt x="3765" y="21266"/>
                  </a:cubicBezTo>
                  <a:cubicBezTo>
                    <a:pt x="7562" y="21600"/>
                    <a:pt x="11232" y="19682"/>
                    <a:pt x="13004" y="16177"/>
                  </a:cubicBezTo>
                  <a:lnTo>
                    <a:pt x="19332" y="5078"/>
                  </a:lnTo>
                  <a:cubicBezTo>
                    <a:pt x="19717" y="4348"/>
                    <a:pt x="20083" y="3764"/>
                    <a:pt x="20341" y="3347"/>
                  </a:cubicBezTo>
                  <a:cubicBezTo>
                    <a:pt x="14182" y="4223"/>
                    <a:pt x="11648" y="2032"/>
                    <a:pt x="10558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2600"/>
                </a:gs>
                <a:gs pos="100000">
                  <a:srgbClr val="810000"/>
                </a:gs>
              </a:gsLst>
              <a:path path="shape">
                <a:fillToRect l="21020" t="49700" r="78979" b="50299"/>
              </a:path>
            </a:gra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defTabSz="17145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/>
            </a:p>
          </p:txBody>
        </p:sp>
      </p:grpSp>
      <p:sp>
        <p:nvSpPr>
          <p:cNvPr id="46" name="Rectángulo 45">
            <a:extLst>
              <a:ext uri="{FF2B5EF4-FFF2-40B4-BE49-F238E27FC236}">
                <a16:creationId xmlns:a16="http://schemas.microsoft.com/office/drawing/2014/main" id="{D2F82BB5-A3C3-2241-A9D2-AD48DE159010}"/>
              </a:ext>
            </a:extLst>
          </p:cNvPr>
          <p:cNvSpPr/>
          <p:nvPr/>
        </p:nvSpPr>
        <p:spPr>
          <a:xfrm>
            <a:off x="4931195" y="1578552"/>
            <a:ext cx="696704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s-CR" sz="2800" dirty="0">
                <a:solidFill>
                  <a:schemeClr val="bg1">
                    <a:lumMod val="50000"/>
                  </a:schemeClr>
                </a:solidFill>
                <a:latin typeface="212 Orion Sans" pitchFamily="2" charset="0"/>
              </a:rPr>
              <a:t>Mujeres perciben la ciudad más peligrosa que los hombres, se sienten inseguras y expuestas a conductas invasivas del espacio corporal. </a:t>
            </a:r>
          </a:p>
          <a:p>
            <a:pPr algn="just">
              <a:buClr>
                <a:schemeClr val="accent2"/>
              </a:buClr>
            </a:pPr>
            <a:endParaRPr lang="es-CR" sz="2800" dirty="0">
              <a:solidFill>
                <a:schemeClr val="bg1">
                  <a:lumMod val="50000"/>
                </a:schemeClr>
              </a:solidFill>
              <a:latin typeface="212 Orion Sans" pitchFamily="2" charset="0"/>
            </a:endParaRPr>
          </a:p>
          <a:p>
            <a:pPr marL="457200" indent="-457200" algn="just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n-US" sz="2800" dirty="0" err="1">
                <a:solidFill>
                  <a:schemeClr val="bg1">
                    <a:lumMod val="50000"/>
                  </a:schemeClr>
                </a:solidFill>
                <a:latin typeface="212 Orion Sans" pitchFamily="2" charset="0"/>
                <a:ea typeface="Cambria" panose="02040503050406030204" pitchFamily="18" charset="0"/>
                <a:cs typeface="Calibri"/>
              </a:rPr>
              <a:t>Alienta</a:t>
            </a:r>
            <a:r>
              <a:rPr lang="en-US" sz="2800" dirty="0">
                <a:solidFill>
                  <a:schemeClr val="bg1">
                    <a:lumMod val="50000"/>
                  </a:schemeClr>
                </a:solidFill>
                <a:latin typeface="212 Orion Sans" pitchFamily="2" charset="0"/>
                <a:ea typeface="Cambria" panose="02040503050406030204" pitchFamily="18" charset="0"/>
                <a:cs typeface="Calibri"/>
              </a:rPr>
              <a:t> / </a:t>
            </a:r>
            <a:r>
              <a:rPr lang="en-US" sz="2800" dirty="0" err="1">
                <a:solidFill>
                  <a:schemeClr val="bg1">
                    <a:lumMod val="50000"/>
                  </a:schemeClr>
                </a:solidFill>
                <a:latin typeface="212 Orion Sans" pitchFamily="2" charset="0"/>
                <a:ea typeface="Cambria" panose="02040503050406030204" pitchFamily="18" charset="0"/>
                <a:cs typeface="Calibri"/>
              </a:rPr>
              <a:t>justifica</a:t>
            </a:r>
            <a:r>
              <a:rPr lang="en-US" sz="2800" dirty="0">
                <a:solidFill>
                  <a:schemeClr val="bg1">
                    <a:lumMod val="50000"/>
                  </a:schemeClr>
                </a:solidFill>
                <a:latin typeface="212 Orion Sans" pitchFamily="2" charset="0"/>
                <a:ea typeface="Cambria" panose="02040503050406030204" pitchFamily="18" charset="0"/>
                <a:cs typeface="Calibri"/>
              </a:rPr>
              <a:t> los </a:t>
            </a:r>
            <a:r>
              <a:rPr lang="en-US" sz="2800" dirty="0" err="1">
                <a:solidFill>
                  <a:schemeClr val="bg1">
                    <a:lumMod val="50000"/>
                  </a:schemeClr>
                </a:solidFill>
                <a:latin typeface="212 Orion Sans" pitchFamily="2" charset="0"/>
                <a:ea typeface="Cambria" panose="02040503050406030204" pitchFamily="18" charset="0"/>
                <a:cs typeface="Calibri"/>
              </a:rPr>
              <a:t>delitos</a:t>
            </a:r>
            <a:r>
              <a:rPr lang="en-US" sz="2800" dirty="0">
                <a:solidFill>
                  <a:schemeClr val="bg1">
                    <a:lumMod val="50000"/>
                  </a:schemeClr>
                </a:solidFill>
                <a:latin typeface="212 Orion Sans" pitchFamily="2" charset="0"/>
                <a:ea typeface="Cambria" panose="02040503050406030204" pitchFamily="18" charset="0"/>
                <a:cs typeface="Calibri"/>
              </a:rPr>
              <a:t> </a:t>
            </a:r>
            <a:r>
              <a:rPr lang="en-US" sz="2800" dirty="0" err="1">
                <a:solidFill>
                  <a:schemeClr val="bg1">
                    <a:lumMod val="50000"/>
                  </a:schemeClr>
                </a:solidFill>
                <a:latin typeface="212 Orion Sans" pitchFamily="2" charset="0"/>
                <a:ea typeface="Cambria" panose="02040503050406030204" pitchFamily="18" charset="0"/>
                <a:cs typeface="Calibri"/>
              </a:rPr>
              <a:t>sexuales</a:t>
            </a:r>
            <a:r>
              <a:rPr lang="en-US" sz="2800" dirty="0">
                <a:solidFill>
                  <a:schemeClr val="bg1">
                    <a:lumMod val="50000"/>
                  </a:schemeClr>
                </a:solidFill>
                <a:latin typeface="212 Orion Sans" pitchFamily="2" charset="0"/>
                <a:ea typeface="Cambria" panose="02040503050406030204" pitchFamily="18" charset="0"/>
                <a:cs typeface="Calibri"/>
              </a:rPr>
              <a:t> contra las </a:t>
            </a:r>
            <a:r>
              <a:rPr lang="en-US" sz="2800" dirty="0" err="1">
                <a:solidFill>
                  <a:schemeClr val="bg1">
                    <a:lumMod val="50000"/>
                  </a:schemeClr>
                </a:solidFill>
                <a:latin typeface="212 Orion Sans" pitchFamily="2" charset="0"/>
                <a:ea typeface="Cambria" panose="02040503050406030204" pitchFamily="18" charset="0"/>
                <a:cs typeface="Calibri"/>
              </a:rPr>
              <a:t>mujeres</a:t>
            </a:r>
            <a:endParaRPr lang="es-CR" sz="2800" dirty="0">
              <a:solidFill>
                <a:schemeClr val="bg1">
                  <a:lumMod val="50000"/>
                </a:schemeClr>
              </a:solidFill>
              <a:latin typeface="212 Orion Sans" pitchFamily="2" charset="0"/>
            </a:endParaRPr>
          </a:p>
          <a:p>
            <a:pPr algn="just">
              <a:buClr>
                <a:schemeClr val="accent2"/>
              </a:buClr>
            </a:pPr>
            <a:endParaRPr lang="es-CR" sz="2800" dirty="0">
              <a:solidFill>
                <a:schemeClr val="bg1">
                  <a:lumMod val="50000"/>
                </a:schemeClr>
              </a:solidFill>
              <a:latin typeface="212 Orion Sans" pitchFamily="2" charset="0"/>
            </a:endParaRPr>
          </a:p>
          <a:p>
            <a:pPr marL="457200" indent="-457200" algn="just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es-CR" sz="2800" dirty="0">
                <a:solidFill>
                  <a:schemeClr val="bg1">
                    <a:lumMod val="50000"/>
                  </a:schemeClr>
                </a:solidFill>
                <a:latin typeface="212 Orion Sans" pitchFamily="2" charset="0"/>
              </a:rPr>
              <a:t>Aprenden a estar en guardia y desarrollar estrategias de autoprotección: Cambiar rutas, horarios, vestuario, buscar compañía.</a:t>
            </a:r>
            <a:endParaRPr lang="es-CR" sz="2800" dirty="0">
              <a:solidFill>
                <a:schemeClr val="bg1">
                  <a:lumMod val="50000"/>
                </a:schemeClr>
              </a:solidFill>
              <a:effectLst/>
              <a:latin typeface="212 Orion San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0222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upo 37">
            <a:extLst>
              <a:ext uri="{FF2B5EF4-FFF2-40B4-BE49-F238E27FC236}">
                <a16:creationId xmlns:a16="http://schemas.microsoft.com/office/drawing/2014/main" id="{FFE2E377-391B-6F45-9D58-D7B62E6AFBF5}"/>
              </a:ext>
            </a:extLst>
          </p:cNvPr>
          <p:cNvGrpSpPr/>
          <p:nvPr/>
        </p:nvGrpSpPr>
        <p:grpSpPr>
          <a:xfrm>
            <a:off x="106017" y="377640"/>
            <a:ext cx="11834192" cy="6543606"/>
            <a:chOff x="106017" y="377640"/>
            <a:chExt cx="11834192" cy="6543606"/>
          </a:xfrm>
        </p:grpSpPr>
        <p:sp>
          <p:nvSpPr>
            <p:cNvPr id="13" name="CuadroTexto 12">
              <a:extLst>
                <a:ext uri="{FF2B5EF4-FFF2-40B4-BE49-F238E27FC236}">
                  <a16:creationId xmlns:a16="http://schemas.microsoft.com/office/drawing/2014/main" id="{45F1DB75-81D7-644D-A4FF-96A832E9E4D9}"/>
                </a:ext>
              </a:extLst>
            </p:cNvPr>
            <p:cNvSpPr txBox="1"/>
            <p:nvPr/>
          </p:nvSpPr>
          <p:spPr>
            <a:xfrm>
              <a:off x="4281714" y="6398026"/>
              <a:ext cx="3657600" cy="52322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s-CR" sz="2800" b="1" dirty="0">
                  <a:solidFill>
                    <a:schemeClr val="accent1"/>
                  </a:solidFill>
                  <a:latin typeface="212 Orion Sans" pitchFamily="2" charset="0"/>
                </a:rPr>
                <a:t>GÉNERO Y MOVILIDAD</a:t>
              </a:r>
            </a:p>
          </p:txBody>
        </p:sp>
        <p:pic>
          <p:nvPicPr>
            <p:cNvPr id="14" name="Imagen 13">
              <a:extLst>
                <a:ext uri="{FF2B5EF4-FFF2-40B4-BE49-F238E27FC236}">
                  <a16:creationId xmlns:a16="http://schemas.microsoft.com/office/drawing/2014/main" id="{1FAFFB9B-63F1-E345-9EFE-27C6A626B26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2629" y="377640"/>
              <a:ext cx="10069285" cy="5904828"/>
            </a:xfrm>
            <a:prstGeom prst="rect">
              <a:avLst/>
            </a:prstGeom>
          </p:spPr>
        </p:pic>
        <p:sp>
          <p:nvSpPr>
            <p:cNvPr id="15" name="Rectángulo 14">
              <a:extLst>
                <a:ext uri="{FF2B5EF4-FFF2-40B4-BE49-F238E27FC236}">
                  <a16:creationId xmlns:a16="http://schemas.microsoft.com/office/drawing/2014/main" id="{9B9D2AAC-6AA6-2645-BD41-9F085A2F10EA}"/>
                </a:ext>
              </a:extLst>
            </p:cNvPr>
            <p:cNvSpPr/>
            <p:nvPr/>
          </p:nvSpPr>
          <p:spPr>
            <a:xfrm>
              <a:off x="1034143" y="674915"/>
              <a:ext cx="5061857" cy="1240972"/>
            </a:xfrm>
            <a:prstGeom prst="rect">
              <a:avLst/>
            </a:prstGeom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s-CR" sz="4000" b="1" dirty="0">
                  <a:latin typeface="Bigger Lemons" panose="02000500000000000000" pitchFamily="2" charset="77"/>
                </a:rPr>
                <a:t>Continuum de la Violencia</a:t>
              </a:r>
            </a:p>
          </p:txBody>
        </p:sp>
        <p:sp>
          <p:nvSpPr>
            <p:cNvPr id="16" name="CuadroTexto 15">
              <a:extLst>
                <a:ext uri="{FF2B5EF4-FFF2-40B4-BE49-F238E27FC236}">
                  <a16:creationId xmlns:a16="http://schemas.microsoft.com/office/drawing/2014/main" id="{593BC6C3-D198-CC45-BCFD-B712A80CAFC0}"/>
                </a:ext>
              </a:extLst>
            </p:cNvPr>
            <p:cNvSpPr txBox="1"/>
            <p:nvPr/>
          </p:nvSpPr>
          <p:spPr>
            <a:xfrm>
              <a:off x="125186" y="4671689"/>
              <a:ext cx="15348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R" sz="1200" b="1" dirty="0">
                  <a:solidFill>
                    <a:schemeClr val="accent2"/>
                  </a:solidFill>
                  <a:latin typeface="212 Orion Sans" pitchFamily="2" charset="0"/>
                </a:rPr>
                <a:t>Incesto y</a:t>
              </a:r>
            </a:p>
            <a:p>
              <a:pPr algn="ctr"/>
              <a:r>
                <a:rPr lang="es-CR" sz="1200" b="1" dirty="0">
                  <a:solidFill>
                    <a:schemeClr val="accent2"/>
                  </a:solidFill>
                  <a:latin typeface="212 Orion Sans" pitchFamily="2" charset="0"/>
                </a:rPr>
                <a:t>abuso sexual</a:t>
              </a:r>
            </a:p>
          </p:txBody>
        </p:sp>
        <p:sp>
          <p:nvSpPr>
            <p:cNvPr id="17" name="CuadroTexto 16">
              <a:extLst>
                <a:ext uri="{FF2B5EF4-FFF2-40B4-BE49-F238E27FC236}">
                  <a16:creationId xmlns:a16="http://schemas.microsoft.com/office/drawing/2014/main" id="{28AC3832-D920-B540-8855-B47314E34BC7}"/>
                </a:ext>
              </a:extLst>
            </p:cNvPr>
            <p:cNvSpPr txBox="1"/>
            <p:nvPr/>
          </p:nvSpPr>
          <p:spPr>
            <a:xfrm>
              <a:off x="892629" y="3576935"/>
              <a:ext cx="153488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R" sz="1200" b="1" dirty="0">
                  <a:solidFill>
                    <a:schemeClr val="accent2"/>
                  </a:solidFill>
                  <a:latin typeface="212 Orion Sans" pitchFamily="2" charset="0"/>
                </a:rPr>
                <a:t>Explotación sexual comercial y trata de mujeres y niñas</a:t>
              </a:r>
            </a:p>
          </p:txBody>
        </p:sp>
        <p:sp>
          <p:nvSpPr>
            <p:cNvPr id="18" name="CuadroTexto 17">
              <a:extLst>
                <a:ext uri="{FF2B5EF4-FFF2-40B4-BE49-F238E27FC236}">
                  <a16:creationId xmlns:a16="http://schemas.microsoft.com/office/drawing/2014/main" id="{F8A683BF-F9E2-7749-80C2-A6D8F46AA602}"/>
                </a:ext>
              </a:extLst>
            </p:cNvPr>
            <p:cNvSpPr txBox="1"/>
            <p:nvPr/>
          </p:nvSpPr>
          <p:spPr>
            <a:xfrm>
              <a:off x="2847521" y="5988737"/>
              <a:ext cx="15348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R" sz="1200" b="1" dirty="0">
                  <a:solidFill>
                    <a:schemeClr val="accent2"/>
                  </a:solidFill>
                  <a:latin typeface="212 Orion Sans" pitchFamily="2" charset="0"/>
                </a:rPr>
                <a:t>Acoso sexual – hostigamiento sexual</a:t>
              </a:r>
            </a:p>
          </p:txBody>
        </p:sp>
        <p:sp>
          <p:nvSpPr>
            <p:cNvPr id="19" name="CuadroTexto 18">
              <a:extLst>
                <a:ext uri="{FF2B5EF4-FFF2-40B4-BE49-F238E27FC236}">
                  <a16:creationId xmlns:a16="http://schemas.microsoft.com/office/drawing/2014/main" id="{688E3628-1DA3-FD4E-BA05-F5FFCBC1EAE7}"/>
                </a:ext>
              </a:extLst>
            </p:cNvPr>
            <p:cNvSpPr txBox="1"/>
            <p:nvPr/>
          </p:nvSpPr>
          <p:spPr>
            <a:xfrm>
              <a:off x="2079172" y="3247888"/>
              <a:ext cx="188322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R" sz="1200" b="1" dirty="0">
                  <a:solidFill>
                    <a:schemeClr val="accent2"/>
                  </a:solidFill>
                  <a:latin typeface="212 Orion Sans" pitchFamily="2" charset="0"/>
                </a:rPr>
                <a:t>Asalto sexual-violación</a:t>
              </a:r>
            </a:p>
          </p:txBody>
        </p:sp>
        <p:sp>
          <p:nvSpPr>
            <p:cNvPr id="20" name="CuadroTexto 19">
              <a:extLst>
                <a:ext uri="{FF2B5EF4-FFF2-40B4-BE49-F238E27FC236}">
                  <a16:creationId xmlns:a16="http://schemas.microsoft.com/office/drawing/2014/main" id="{C69ED443-BAB8-6646-B9AF-273EA117E222}"/>
                </a:ext>
              </a:extLst>
            </p:cNvPr>
            <p:cNvSpPr txBox="1"/>
            <p:nvPr/>
          </p:nvSpPr>
          <p:spPr>
            <a:xfrm>
              <a:off x="4483099" y="5906086"/>
              <a:ext cx="153488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R" sz="1200" b="1" dirty="0">
                  <a:solidFill>
                    <a:schemeClr val="accent2"/>
                  </a:solidFill>
                  <a:latin typeface="212 Orion Sans" pitchFamily="2" charset="0"/>
                </a:rPr>
                <a:t>Violencia de pareja</a:t>
              </a:r>
            </a:p>
          </p:txBody>
        </p:sp>
        <p:sp>
          <p:nvSpPr>
            <p:cNvPr id="21" name="CuadroTexto 20">
              <a:extLst>
                <a:ext uri="{FF2B5EF4-FFF2-40B4-BE49-F238E27FC236}">
                  <a16:creationId xmlns:a16="http://schemas.microsoft.com/office/drawing/2014/main" id="{2ED4B7C9-F7E5-F049-A125-358B6126E8C2}"/>
                </a:ext>
              </a:extLst>
            </p:cNvPr>
            <p:cNvSpPr txBox="1"/>
            <p:nvPr/>
          </p:nvSpPr>
          <p:spPr>
            <a:xfrm>
              <a:off x="4127499" y="2607911"/>
              <a:ext cx="153488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R" sz="1200" b="1" dirty="0">
                  <a:solidFill>
                    <a:schemeClr val="accent2"/>
                  </a:solidFill>
                  <a:latin typeface="212 Orion Sans" pitchFamily="2" charset="0"/>
                </a:rPr>
                <a:t>Violencia cibernética</a:t>
              </a:r>
            </a:p>
          </p:txBody>
        </p:sp>
        <p:sp>
          <p:nvSpPr>
            <p:cNvPr id="22" name="CuadroTexto 21">
              <a:extLst>
                <a:ext uri="{FF2B5EF4-FFF2-40B4-BE49-F238E27FC236}">
                  <a16:creationId xmlns:a16="http://schemas.microsoft.com/office/drawing/2014/main" id="{D3595526-204F-8848-AA7F-88B9A3C38AF1}"/>
                </a:ext>
              </a:extLst>
            </p:cNvPr>
            <p:cNvSpPr txBox="1"/>
            <p:nvPr/>
          </p:nvSpPr>
          <p:spPr>
            <a:xfrm>
              <a:off x="6652984" y="5948632"/>
              <a:ext cx="153488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R" sz="1200" b="1" dirty="0">
                  <a:solidFill>
                    <a:schemeClr val="accent2"/>
                  </a:solidFill>
                  <a:latin typeface="212 Orion Sans" pitchFamily="2" charset="0"/>
                </a:rPr>
                <a:t>Violencia política</a:t>
              </a:r>
            </a:p>
          </p:txBody>
        </p:sp>
        <p:sp>
          <p:nvSpPr>
            <p:cNvPr id="23" name="CuadroTexto 22">
              <a:extLst>
                <a:ext uri="{FF2B5EF4-FFF2-40B4-BE49-F238E27FC236}">
                  <a16:creationId xmlns:a16="http://schemas.microsoft.com/office/drawing/2014/main" id="{0B8439D3-5417-1643-AF47-88E765E68B83}"/>
                </a:ext>
              </a:extLst>
            </p:cNvPr>
            <p:cNvSpPr txBox="1"/>
            <p:nvPr/>
          </p:nvSpPr>
          <p:spPr>
            <a:xfrm>
              <a:off x="6795603" y="1512991"/>
              <a:ext cx="153488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R" sz="1200" b="1" dirty="0">
                  <a:solidFill>
                    <a:schemeClr val="accent2"/>
                  </a:solidFill>
                  <a:latin typeface="212 Orion Sans" pitchFamily="2" charset="0"/>
                </a:rPr>
                <a:t>Violencia mediática</a:t>
              </a:r>
            </a:p>
          </p:txBody>
        </p:sp>
        <p:sp>
          <p:nvSpPr>
            <p:cNvPr id="24" name="CuadroTexto 23">
              <a:extLst>
                <a:ext uri="{FF2B5EF4-FFF2-40B4-BE49-F238E27FC236}">
                  <a16:creationId xmlns:a16="http://schemas.microsoft.com/office/drawing/2014/main" id="{B346E8A2-3652-BF44-8EAC-469E3B978ADE}"/>
                </a:ext>
              </a:extLst>
            </p:cNvPr>
            <p:cNvSpPr txBox="1"/>
            <p:nvPr/>
          </p:nvSpPr>
          <p:spPr>
            <a:xfrm>
              <a:off x="9987683" y="1064568"/>
              <a:ext cx="15348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R" sz="1200" b="1" dirty="0">
                  <a:solidFill>
                    <a:schemeClr val="accent2"/>
                  </a:solidFill>
                  <a:latin typeface="212 Orion Sans" pitchFamily="2" charset="0"/>
                </a:rPr>
                <a:t>Violencia </a:t>
              </a:r>
            </a:p>
            <a:p>
              <a:pPr algn="ctr"/>
              <a:r>
                <a:rPr lang="es-CR" sz="1200" b="1" dirty="0">
                  <a:solidFill>
                    <a:schemeClr val="accent2"/>
                  </a:solidFill>
                  <a:latin typeface="212 Orion Sans" pitchFamily="2" charset="0"/>
                </a:rPr>
                <a:t>obstétrica</a:t>
              </a:r>
            </a:p>
          </p:txBody>
        </p:sp>
        <p:sp>
          <p:nvSpPr>
            <p:cNvPr id="25" name="CuadroTexto 24">
              <a:extLst>
                <a:ext uri="{FF2B5EF4-FFF2-40B4-BE49-F238E27FC236}">
                  <a16:creationId xmlns:a16="http://schemas.microsoft.com/office/drawing/2014/main" id="{CDA21A27-5FDD-8848-9C77-4447F39D2B10}"/>
                </a:ext>
              </a:extLst>
            </p:cNvPr>
            <p:cNvSpPr txBox="1"/>
            <p:nvPr/>
          </p:nvSpPr>
          <p:spPr>
            <a:xfrm>
              <a:off x="8389254" y="5950226"/>
              <a:ext cx="153488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CR" sz="1200" b="1" dirty="0">
                  <a:solidFill>
                    <a:schemeClr val="accent2"/>
                  </a:solidFill>
                  <a:latin typeface="212 Orion Sans" pitchFamily="2" charset="0"/>
                </a:rPr>
                <a:t>Violencia institucional</a:t>
              </a:r>
            </a:p>
          </p:txBody>
        </p:sp>
        <p:cxnSp>
          <p:nvCxnSpPr>
            <p:cNvPr id="36" name="Conector curvado 35">
              <a:extLst>
                <a:ext uri="{FF2B5EF4-FFF2-40B4-BE49-F238E27FC236}">
                  <a16:creationId xmlns:a16="http://schemas.microsoft.com/office/drawing/2014/main" id="{85A91591-CCE8-5545-946E-802171648EBE}"/>
                </a:ext>
              </a:extLst>
            </p:cNvPr>
            <p:cNvCxnSpPr/>
            <p:nvPr/>
          </p:nvCxnSpPr>
          <p:spPr>
            <a:xfrm flipV="1">
              <a:off x="106017" y="1512991"/>
              <a:ext cx="11834192" cy="4832987"/>
            </a:xfrm>
            <a:prstGeom prst="curvedConnector3">
              <a:avLst/>
            </a:prstGeom>
            <a:ln w="57150" cap="flat" cmpd="sng" algn="ctr">
              <a:solidFill>
                <a:schemeClr val="accent2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sp>
          <p:nvSpPr>
            <p:cNvPr id="37" name="Rectángulo 36">
              <a:extLst>
                <a:ext uri="{FF2B5EF4-FFF2-40B4-BE49-F238E27FC236}">
                  <a16:creationId xmlns:a16="http://schemas.microsoft.com/office/drawing/2014/main" id="{25712CB0-78C8-A247-9381-784510649FCB}"/>
                </a:ext>
              </a:extLst>
            </p:cNvPr>
            <p:cNvSpPr/>
            <p:nvPr/>
          </p:nvSpPr>
          <p:spPr>
            <a:xfrm>
              <a:off x="10308327" y="3053055"/>
              <a:ext cx="1241044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s-CR" sz="1200" b="1" dirty="0">
                  <a:solidFill>
                    <a:schemeClr val="accent2"/>
                  </a:solidFill>
                  <a:latin typeface="212 Orion Sans" pitchFamily="2" charset="0"/>
                </a:rPr>
                <a:t>Violencia simbólica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7664707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83BE5DC-3DF4-2548-B1FC-71E4D233985E}"/>
              </a:ext>
            </a:extLst>
          </p:cNvPr>
          <p:cNvSpPr txBox="1"/>
          <p:nvPr/>
        </p:nvSpPr>
        <p:spPr>
          <a:xfrm>
            <a:off x="0" y="79561"/>
            <a:ext cx="12192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b="1" dirty="0" err="1">
                <a:solidFill>
                  <a:schemeClr val="accent1"/>
                </a:solidFill>
                <a:latin typeface="Bigger Lemons" panose="02000500000000000000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Naturalización</a:t>
            </a:r>
            <a:r>
              <a:rPr lang="en-US" sz="5400" b="1" dirty="0">
                <a:solidFill>
                  <a:schemeClr val="accent1"/>
                </a:solidFill>
                <a:latin typeface="Bigger Lemons" panose="02000500000000000000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del </a:t>
            </a:r>
            <a:r>
              <a:rPr lang="en-US" sz="5400" b="1" dirty="0" err="1">
                <a:solidFill>
                  <a:schemeClr val="accent1"/>
                </a:solidFill>
                <a:latin typeface="Bigger Lemons" panose="02000500000000000000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acoso</a:t>
            </a:r>
            <a:r>
              <a:rPr lang="en-US" sz="5400" b="1" dirty="0">
                <a:solidFill>
                  <a:schemeClr val="accent1"/>
                </a:solidFill>
                <a:latin typeface="Bigger Lemons" panose="02000500000000000000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sexual </a:t>
            </a:r>
            <a:r>
              <a:rPr lang="en-US" sz="5400" b="1" dirty="0" err="1">
                <a:solidFill>
                  <a:schemeClr val="accent1"/>
                </a:solidFill>
                <a:latin typeface="Bigger Lemons" panose="02000500000000000000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callejero</a:t>
            </a:r>
            <a:endParaRPr lang="en-US" sz="5400" b="1" dirty="0">
              <a:solidFill>
                <a:schemeClr val="accent1"/>
              </a:solidFill>
              <a:latin typeface="Bigger Lemons" panose="02000500000000000000" pitchFamily="2" charset="77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pic>
        <p:nvPicPr>
          <p:cNvPr id="38" name="Picture 2" descr="Resultado de imagen de acoso sexual callejero">
            <a:extLst>
              <a:ext uri="{FF2B5EF4-FFF2-40B4-BE49-F238E27FC236}">
                <a16:creationId xmlns:a16="http://schemas.microsoft.com/office/drawing/2014/main" id="{5160A6DB-8B16-164B-9C4C-C7400EC5927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17" r="5546"/>
          <a:stretch/>
        </p:blipFill>
        <p:spPr bwMode="auto">
          <a:xfrm>
            <a:off x="6484861" y="1704297"/>
            <a:ext cx="5707139" cy="3942000"/>
          </a:xfrm>
          <a:prstGeom prst="hexagon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TextBox 26">
            <a:extLst>
              <a:ext uri="{FF2B5EF4-FFF2-40B4-BE49-F238E27FC236}">
                <a16:creationId xmlns:a16="http://schemas.microsoft.com/office/drawing/2014/main" id="{1E4C9E42-39E5-2346-BD5A-047825836E93}"/>
              </a:ext>
            </a:extLst>
          </p:cNvPr>
          <p:cNvSpPr txBox="1"/>
          <p:nvPr/>
        </p:nvSpPr>
        <p:spPr>
          <a:xfrm>
            <a:off x="452226" y="1354011"/>
            <a:ext cx="5643774" cy="50475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CR" sz="2300" dirty="0">
                <a:latin typeface="212 Orion Sans" pitchFamily="2" charset="0"/>
              </a:rPr>
              <a:t>Práctica común que </a:t>
            </a:r>
            <a:r>
              <a:rPr lang="es-CR" sz="2300" dirty="0">
                <a:solidFill>
                  <a:schemeClr val="accent1"/>
                </a:solidFill>
                <a:latin typeface="212 Orion Sans" pitchFamily="2" charset="0"/>
              </a:rPr>
              <a:t>no se ve como violencia </a:t>
            </a:r>
            <a:r>
              <a:rPr lang="es-CR" sz="2300" dirty="0">
                <a:latin typeface="212 Orion Sans" pitchFamily="2" charset="0"/>
              </a:rPr>
              <a:t>y que se reproduce con total </a:t>
            </a:r>
            <a:r>
              <a:rPr lang="es-CR" sz="2300" dirty="0">
                <a:solidFill>
                  <a:schemeClr val="accent1"/>
                </a:solidFill>
                <a:latin typeface="212 Orion Sans" pitchFamily="2" charset="0"/>
              </a:rPr>
              <a:t>impunidad</a:t>
            </a:r>
            <a:r>
              <a:rPr lang="es-CR" sz="2300" dirty="0">
                <a:latin typeface="212 Orion Sans" pitchFamily="2" charset="0"/>
              </a:rPr>
              <a:t> y con contemplación pasiva de testigos.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ES" sz="2300" dirty="0">
                <a:latin typeface="212 Orion Sans" pitchFamily="2" charset="0"/>
                <a:cs typeface="Cambria"/>
              </a:rPr>
              <a:t>Esta práctica desenmascara la naturaleza estructural y cultural de la violencia. Una violencia </a:t>
            </a:r>
            <a:r>
              <a:rPr lang="es-ES" sz="2300" dirty="0">
                <a:solidFill>
                  <a:schemeClr val="accent1"/>
                </a:solidFill>
                <a:latin typeface="212 Orion Sans" pitchFamily="2" charset="0"/>
                <a:cs typeface="Cambria"/>
              </a:rPr>
              <a:t>ejecutada por muchos y tolerada por todos.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CR" sz="2300" dirty="0">
                <a:latin typeface="212 Orion Sans" pitchFamily="2" charset="0"/>
              </a:rPr>
              <a:t>Algunas manifestaciones de acoso sexual callejero son aceptadas como </a:t>
            </a:r>
            <a:r>
              <a:rPr lang="es-CR" sz="2300" dirty="0">
                <a:solidFill>
                  <a:schemeClr val="accent1"/>
                </a:solidFill>
                <a:latin typeface="212 Orion Sans" pitchFamily="2" charset="0"/>
              </a:rPr>
              <a:t>“folclóricas” o “tradicionale</a:t>
            </a:r>
            <a:r>
              <a:rPr lang="es-CR" sz="2300" dirty="0">
                <a:solidFill>
                  <a:schemeClr val="accent2"/>
                </a:solidFill>
                <a:latin typeface="212 Orion Sans" pitchFamily="2" charset="0"/>
              </a:rPr>
              <a:t>s”, </a:t>
            </a:r>
            <a:r>
              <a:rPr lang="es-CR" sz="2300" dirty="0">
                <a:latin typeface="212 Orion Sans" pitchFamily="2" charset="0"/>
              </a:rPr>
              <a:t>lo que no debe ser argumento para tolerar esta vulneración. La violencia no puede ser patrocinada con orgullo por ninguna persona ni estado.</a:t>
            </a:r>
          </a:p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CR" sz="2300" dirty="0">
                <a:latin typeface="212 Orion Sans" pitchFamily="2" charset="0"/>
                <a:cs typeface="Cambria"/>
              </a:rPr>
              <a:t>El ser tolerada y aceptada como “natural” hace mucho </a:t>
            </a:r>
            <a:r>
              <a:rPr lang="es-CR" sz="2300" dirty="0">
                <a:solidFill>
                  <a:schemeClr val="accent1"/>
                </a:solidFill>
                <a:latin typeface="212 Orion Sans" pitchFamily="2" charset="0"/>
                <a:cs typeface="Cambria"/>
              </a:rPr>
              <a:t>más </a:t>
            </a:r>
            <a:r>
              <a:rPr lang="es-CR" sz="2300" b="1" dirty="0">
                <a:solidFill>
                  <a:schemeClr val="accent1"/>
                </a:solidFill>
                <a:latin typeface="212 Orion Sans" pitchFamily="2" charset="0"/>
                <a:cs typeface="Cambria"/>
              </a:rPr>
              <a:t>dificil su erradicación</a:t>
            </a:r>
            <a:r>
              <a:rPr lang="es-CR" sz="2300" b="1" dirty="0">
                <a:solidFill>
                  <a:schemeClr val="bg1">
                    <a:lumMod val="50000"/>
                  </a:schemeClr>
                </a:solidFill>
                <a:latin typeface="212 Orion Sans" pitchFamily="2" charset="0"/>
                <a:cs typeface="Cambria"/>
              </a:rPr>
              <a:t>.</a:t>
            </a:r>
            <a:endParaRPr lang="es-ES" sz="2300" b="1" dirty="0">
              <a:solidFill>
                <a:schemeClr val="bg1">
                  <a:lumMod val="50000"/>
                </a:schemeClr>
              </a:solidFill>
              <a:latin typeface="212 Orion Sans" pitchFamily="2" charset="0"/>
              <a:cs typeface="Cambria"/>
            </a:endParaRPr>
          </a:p>
        </p:txBody>
      </p:sp>
    </p:spTree>
    <p:extLst>
      <p:ext uri="{BB962C8B-B14F-4D97-AF65-F5344CB8AC3E}">
        <p14:creationId xmlns:p14="http://schemas.microsoft.com/office/powerpoint/2010/main" val="143737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83BE5DC-3DF4-2548-B1FC-71E4D233985E}"/>
              </a:ext>
            </a:extLst>
          </p:cNvPr>
          <p:cNvSpPr txBox="1"/>
          <p:nvPr/>
        </p:nvSpPr>
        <p:spPr>
          <a:xfrm>
            <a:off x="0" y="79561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err="1">
                <a:solidFill>
                  <a:schemeClr val="accent1"/>
                </a:solidFill>
                <a:latin typeface="Bigger Lemons" panose="02000500000000000000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mitos</a:t>
            </a:r>
            <a:r>
              <a:rPr lang="en-US" sz="6000" b="1" dirty="0">
                <a:solidFill>
                  <a:schemeClr val="accent1"/>
                </a:solidFill>
                <a:latin typeface="Bigger Lemons" panose="02000500000000000000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del </a:t>
            </a:r>
            <a:r>
              <a:rPr lang="en-US" sz="6000" b="1" dirty="0" err="1">
                <a:solidFill>
                  <a:schemeClr val="accent1"/>
                </a:solidFill>
                <a:latin typeface="Bigger Lemons" panose="02000500000000000000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acoso</a:t>
            </a:r>
            <a:r>
              <a:rPr lang="en-US" sz="6000" b="1" dirty="0">
                <a:solidFill>
                  <a:schemeClr val="accent1"/>
                </a:solidFill>
                <a:latin typeface="Bigger Lemons" panose="02000500000000000000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sexual </a:t>
            </a:r>
            <a:r>
              <a:rPr lang="en-US" sz="6000" b="1" dirty="0" err="1">
                <a:solidFill>
                  <a:schemeClr val="accent1"/>
                </a:solidFill>
                <a:latin typeface="Bigger Lemons" panose="02000500000000000000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callejero</a:t>
            </a:r>
            <a:endParaRPr lang="en-US" sz="6000" b="1" dirty="0">
              <a:solidFill>
                <a:schemeClr val="accent1"/>
              </a:solidFill>
              <a:latin typeface="Bigger Lemons" panose="02000500000000000000" pitchFamily="2" charset="77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40" name="TextBox 26">
            <a:extLst>
              <a:ext uri="{FF2B5EF4-FFF2-40B4-BE49-F238E27FC236}">
                <a16:creationId xmlns:a16="http://schemas.microsoft.com/office/drawing/2014/main" id="{1E4C9E42-39E5-2346-BD5A-047825836E93}"/>
              </a:ext>
            </a:extLst>
          </p:cNvPr>
          <p:cNvSpPr txBox="1"/>
          <p:nvPr/>
        </p:nvSpPr>
        <p:spPr>
          <a:xfrm>
            <a:off x="324031" y="1892768"/>
            <a:ext cx="27524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CR" sz="2400" dirty="0">
                <a:latin typeface="212 Orion Sans" pitchFamily="2" charset="0"/>
              </a:rPr>
              <a:t>El priopo no es acoso callejero</a:t>
            </a:r>
            <a:endParaRPr lang="es-ES" sz="4800" b="1" dirty="0">
              <a:latin typeface="212 Orion Sans" pitchFamily="2" charset="0"/>
              <a:cs typeface="Cambria"/>
            </a:endParaRPr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3934B5EA-7103-3343-BA09-9152A49DB925}"/>
              </a:ext>
            </a:extLst>
          </p:cNvPr>
          <p:cNvGrpSpPr/>
          <p:nvPr/>
        </p:nvGrpSpPr>
        <p:grpSpPr>
          <a:xfrm>
            <a:off x="3364964" y="1701090"/>
            <a:ext cx="2950011" cy="4910189"/>
            <a:chOff x="3364964" y="1701090"/>
            <a:chExt cx="2950011" cy="4910189"/>
          </a:xfrm>
        </p:grpSpPr>
        <p:grpSp>
          <p:nvGrpSpPr>
            <p:cNvPr id="6" name="Group 9">
              <a:extLst>
                <a:ext uri="{FF2B5EF4-FFF2-40B4-BE49-F238E27FC236}">
                  <a16:creationId xmlns:a16="http://schemas.microsoft.com/office/drawing/2014/main" id="{024F8FC9-4E0E-2049-AF93-14DC860EEF54}"/>
                </a:ext>
              </a:extLst>
            </p:cNvPr>
            <p:cNvGrpSpPr/>
            <p:nvPr/>
          </p:nvGrpSpPr>
          <p:grpSpPr>
            <a:xfrm>
              <a:off x="4661786" y="1701090"/>
              <a:ext cx="279693" cy="4910189"/>
              <a:chOff x="5015389" y="1866379"/>
              <a:chExt cx="225941" cy="4206008"/>
            </a:xfrm>
            <a:solidFill>
              <a:schemeClr val="bg1">
                <a:lumMod val="65000"/>
              </a:schemeClr>
            </a:solidFill>
          </p:grpSpPr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85AF73A8-D69A-6E4A-B101-2F062AB305E6}"/>
                  </a:ext>
                </a:extLst>
              </p:cNvPr>
              <p:cNvSpPr/>
              <p:nvPr/>
            </p:nvSpPr>
            <p:spPr>
              <a:xfrm>
                <a:off x="5063595" y="1913637"/>
                <a:ext cx="138196" cy="415875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3716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7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0B2793B0-C19B-3C46-812B-24014ECC9F62}"/>
                  </a:ext>
                </a:extLst>
              </p:cNvPr>
              <p:cNvSpPr/>
              <p:nvPr/>
            </p:nvSpPr>
            <p:spPr>
              <a:xfrm>
                <a:off x="5015389" y="1866379"/>
                <a:ext cx="225941" cy="9451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7" name="Notched Right Arrow 12">
              <a:extLst>
                <a:ext uri="{FF2B5EF4-FFF2-40B4-BE49-F238E27FC236}">
                  <a16:creationId xmlns:a16="http://schemas.microsoft.com/office/drawing/2014/main" id="{A2BA49DC-1F72-9D4D-B8E3-092A7CBF8597}"/>
                </a:ext>
              </a:extLst>
            </p:cNvPr>
            <p:cNvSpPr/>
            <p:nvPr/>
          </p:nvSpPr>
          <p:spPr>
            <a:xfrm rot="695165">
              <a:off x="3443283" y="3984289"/>
              <a:ext cx="2793373" cy="645955"/>
            </a:xfrm>
            <a:prstGeom prst="notchedRightArrow">
              <a:avLst>
                <a:gd name="adj1" fmla="val 100000"/>
                <a:gd name="adj2" fmla="val 32381"/>
              </a:avLst>
            </a:prstGeom>
            <a:solidFill>
              <a:schemeClr val="tx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GB" sz="2800" b="1" dirty="0">
                <a:solidFill>
                  <a:schemeClr val="bg1"/>
                </a:solidFill>
                <a:latin typeface="Clear Sans" panose="020B0503030202020304" pitchFamily="34" charset="0"/>
                <a:cs typeface="Clear Sans" panose="020B0503030202020304" pitchFamily="34" charset="0"/>
              </a:endParaRPr>
            </a:p>
          </p:txBody>
        </p:sp>
        <p:sp>
          <p:nvSpPr>
            <p:cNvPr id="8" name="Notched Right Arrow 13">
              <a:extLst>
                <a:ext uri="{FF2B5EF4-FFF2-40B4-BE49-F238E27FC236}">
                  <a16:creationId xmlns:a16="http://schemas.microsoft.com/office/drawing/2014/main" id="{C570FFAE-2C61-D643-9CA5-E2FB803B10D8}"/>
                </a:ext>
              </a:extLst>
            </p:cNvPr>
            <p:cNvSpPr/>
            <p:nvPr/>
          </p:nvSpPr>
          <p:spPr>
            <a:xfrm rot="20655838" flipH="1">
              <a:off x="3364964" y="2190370"/>
              <a:ext cx="2950011" cy="645955"/>
            </a:xfrm>
            <a:prstGeom prst="notchedRightArrow">
              <a:avLst>
                <a:gd name="adj1" fmla="val 100000"/>
                <a:gd name="adj2" fmla="val 32381"/>
              </a:avLst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GB" sz="2800" b="1" dirty="0">
                <a:solidFill>
                  <a:schemeClr val="bg1"/>
                </a:solidFill>
                <a:latin typeface="Clear Sans" panose="020B0503030202020304" pitchFamily="34" charset="0"/>
                <a:ea typeface="Fira Sans SemiBold Italic" panose="00000700000000000000" pitchFamily="50" charset="0"/>
                <a:cs typeface="Clear Sans" panose="020B0503030202020304" pitchFamily="34" charset="0"/>
              </a:endParaRPr>
            </a:p>
          </p:txBody>
        </p:sp>
        <p:sp>
          <p:nvSpPr>
            <p:cNvPr id="9" name="Text Placeholder 6">
              <a:extLst>
                <a:ext uri="{FF2B5EF4-FFF2-40B4-BE49-F238E27FC236}">
                  <a16:creationId xmlns:a16="http://schemas.microsoft.com/office/drawing/2014/main" id="{99E0D0A0-9E01-4D42-80A2-ABEFE2AB1853}"/>
                </a:ext>
              </a:extLst>
            </p:cNvPr>
            <p:cNvSpPr txBox="1">
              <a:spLocks/>
            </p:cNvSpPr>
            <p:nvPr/>
          </p:nvSpPr>
          <p:spPr>
            <a:xfrm rot="20655838">
              <a:off x="3747394" y="2111780"/>
              <a:ext cx="2327436" cy="44147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92500" lnSpcReduction="10000"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sz="20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Tx/>
                <a:buNone/>
                <a:defRPr sz="2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Tx/>
                <a:buNone/>
                <a:defRPr sz="20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Tx/>
                <a:buNone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Tx/>
                <a:buNone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CR" sz="2800" b="1" dirty="0">
                  <a:solidFill>
                    <a:schemeClr val="bg1"/>
                  </a:solidFill>
                  <a:latin typeface="HAPPY DOODLE" pitchFamily="2" charset="0"/>
                </a:rPr>
                <a:t>Mito</a:t>
              </a:r>
              <a:endParaRPr lang="en-AU" sz="2800" b="1" dirty="0">
                <a:solidFill>
                  <a:schemeClr val="bg1"/>
                </a:solidFill>
                <a:latin typeface="HAPPY DOODLE" pitchFamily="2" charset="0"/>
              </a:endParaRPr>
            </a:p>
          </p:txBody>
        </p:sp>
        <p:sp>
          <p:nvSpPr>
            <p:cNvPr id="10" name="Text Placeholder 6">
              <a:extLst>
                <a:ext uri="{FF2B5EF4-FFF2-40B4-BE49-F238E27FC236}">
                  <a16:creationId xmlns:a16="http://schemas.microsoft.com/office/drawing/2014/main" id="{BAE70CCB-85F2-4744-9272-94B7A8FA520E}"/>
                </a:ext>
              </a:extLst>
            </p:cNvPr>
            <p:cNvSpPr txBox="1">
              <a:spLocks/>
            </p:cNvSpPr>
            <p:nvPr/>
          </p:nvSpPr>
          <p:spPr>
            <a:xfrm rot="724159">
              <a:off x="3637917" y="4086528"/>
              <a:ext cx="2327436" cy="44147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92500" lnSpcReduction="10000"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sz="20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Tx/>
                <a:buNone/>
                <a:defRPr sz="2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Tx/>
                <a:buNone/>
                <a:defRPr sz="20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Tx/>
                <a:buNone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Tx/>
                <a:buNone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CR" sz="2800" b="1" dirty="0">
                  <a:solidFill>
                    <a:schemeClr val="bg1"/>
                  </a:solidFill>
                  <a:latin typeface="HAPPY DOODLE" pitchFamily="2" charset="0"/>
                </a:rPr>
                <a:t>Realidad </a:t>
              </a:r>
              <a:endParaRPr lang="en-AU" sz="2800" b="1" dirty="0">
                <a:solidFill>
                  <a:schemeClr val="bg1"/>
                </a:solidFill>
                <a:latin typeface="HAPPY DOODLE" pitchFamily="2" charset="0"/>
              </a:endParaRPr>
            </a:p>
          </p:txBody>
        </p:sp>
      </p:grpSp>
      <p:sp>
        <p:nvSpPr>
          <p:cNvPr id="13" name="TextBox 26">
            <a:extLst>
              <a:ext uri="{FF2B5EF4-FFF2-40B4-BE49-F238E27FC236}">
                <a16:creationId xmlns:a16="http://schemas.microsoft.com/office/drawing/2014/main" id="{59CA9FAD-4121-6F4D-9E88-7535E2E9568C}"/>
              </a:ext>
            </a:extLst>
          </p:cNvPr>
          <p:cNvSpPr txBox="1"/>
          <p:nvPr/>
        </p:nvSpPr>
        <p:spPr>
          <a:xfrm>
            <a:off x="6671555" y="1868413"/>
            <a:ext cx="519641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CR" sz="2400" dirty="0">
                <a:latin typeface="212 Orion Sans" pitchFamily="2" charset="0"/>
              </a:rPr>
              <a:t>El priopo es una opinión que no se ha pedido, que invade el espacio de la otra persona y cuyo lenguaje no verbal muchas veces es más violento que las propias palabras.</a:t>
            </a:r>
            <a:endParaRPr lang="es-ES" sz="4800" b="1" dirty="0">
              <a:latin typeface="212 Orion Sans" pitchFamily="2" charset="0"/>
              <a:cs typeface="Cambria"/>
            </a:endParaRPr>
          </a:p>
        </p:txBody>
      </p:sp>
      <p:sp>
        <p:nvSpPr>
          <p:cNvPr id="16" name="TextBox 26">
            <a:extLst>
              <a:ext uri="{FF2B5EF4-FFF2-40B4-BE49-F238E27FC236}">
                <a16:creationId xmlns:a16="http://schemas.microsoft.com/office/drawing/2014/main" id="{16C2CC5A-C5D0-2044-BF11-A4E6B1213441}"/>
              </a:ext>
            </a:extLst>
          </p:cNvPr>
          <p:cNvSpPr txBox="1"/>
          <p:nvPr/>
        </p:nvSpPr>
        <p:spPr>
          <a:xfrm>
            <a:off x="326765" y="3952595"/>
            <a:ext cx="30828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CR" sz="2400" dirty="0">
                <a:latin typeface="212 Orion Sans" pitchFamily="2" charset="0"/>
              </a:rPr>
              <a:t>Solo las mujeres jóvenes son acosadas</a:t>
            </a:r>
            <a:endParaRPr lang="es-ES" sz="4800" b="1" dirty="0">
              <a:latin typeface="212 Orion Sans" pitchFamily="2" charset="0"/>
              <a:cs typeface="Cambria"/>
            </a:endParaRPr>
          </a:p>
        </p:txBody>
      </p:sp>
      <p:sp>
        <p:nvSpPr>
          <p:cNvPr id="17" name="TextBox 26">
            <a:extLst>
              <a:ext uri="{FF2B5EF4-FFF2-40B4-BE49-F238E27FC236}">
                <a16:creationId xmlns:a16="http://schemas.microsoft.com/office/drawing/2014/main" id="{E440355C-0310-6E48-90EF-F93935593D6C}"/>
              </a:ext>
            </a:extLst>
          </p:cNvPr>
          <p:cNvSpPr txBox="1"/>
          <p:nvPr/>
        </p:nvSpPr>
        <p:spPr>
          <a:xfrm>
            <a:off x="6600066" y="3952595"/>
            <a:ext cx="519641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CR" sz="2400" dirty="0">
                <a:latin typeface="212 Orion Sans" pitchFamily="2" charset="0"/>
              </a:rPr>
              <a:t>Según la encuesta de actualidades, de la Escueña de Estadística de la UCR en el 2015, un 17,7% de mujeres mayores de 60 años o más reportaron haber enfrentado al menos un tipo de acoso callejero en los últimos 12 meses.</a:t>
            </a:r>
          </a:p>
        </p:txBody>
      </p:sp>
    </p:spTree>
    <p:extLst>
      <p:ext uri="{BB962C8B-B14F-4D97-AF65-F5344CB8AC3E}">
        <p14:creationId xmlns:p14="http://schemas.microsoft.com/office/powerpoint/2010/main" val="1594627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83BE5DC-3DF4-2548-B1FC-71E4D233985E}"/>
              </a:ext>
            </a:extLst>
          </p:cNvPr>
          <p:cNvSpPr txBox="1"/>
          <p:nvPr/>
        </p:nvSpPr>
        <p:spPr>
          <a:xfrm>
            <a:off x="0" y="79561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err="1">
                <a:solidFill>
                  <a:schemeClr val="accent1"/>
                </a:solidFill>
                <a:latin typeface="Bigger Lemons" panose="02000500000000000000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mitos</a:t>
            </a:r>
            <a:r>
              <a:rPr lang="en-US" sz="6000" b="1" dirty="0">
                <a:solidFill>
                  <a:schemeClr val="accent1"/>
                </a:solidFill>
                <a:latin typeface="Bigger Lemons" panose="02000500000000000000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del </a:t>
            </a:r>
            <a:r>
              <a:rPr lang="en-US" sz="6000" b="1" dirty="0" err="1">
                <a:solidFill>
                  <a:schemeClr val="accent1"/>
                </a:solidFill>
                <a:latin typeface="Bigger Lemons" panose="02000500000000000000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acoso</a:t>
            </a:r>
            <a:r>
              <a:rPr lang="en-US" sz="6000" b="1" dirty="0">
                <a:solidFill>
                  <a:schemeClr val="accent1"/>
                </a:solidFill>
                <a:latin typeface="Bigger Lemons" panose="02000500000000000000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sexual </a:t>
            </a:r>
            <a:r>
              <a:rPr lang="en-US" sz="6000" b="1" dirty="0" err="1">
                <a:solidFill>
                  <a:schemeClr val="accent1"/>
                </a:solidFill>
                <a:latin typeface="Bigger Lemons" panose="02000500000000000000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callejero</a:t>
            </a:r>
            <a:endParaRPr lang="en-US" sz="6000" b="1" dirty="0">
              <a:solidFill>
                <a:schemeClr val="accent1"/>
              </a:solidFill>
              <a:latin typeface="Bigger Lemons" panose="02000500000000000000" pitchFamily="2" charset="77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40" name="TextBox 26">
            <a:extLst>
              <a:ext uri="{FF2B5EF4-FFF2-40B4-BE49-F238E27FC236}">
                <a16:creationId xmlns:a16="http://schemas.microsoft.com/office/drawing/2014/main" id="{1E4C9E42-39E5-2346-BD5A-047825836E93}"/>
              </a:ext>
            </a:extLst>
          </p:cNvPr>
          <p:cNvSpPr txBox="1"/>
          <p:nvPr/>
        </p:nvSpPr>
        <p:spPr>
          <a:xfrm>
            <a:off x="249808" y="3029749"/>
            <a:ext cx="308284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CR" sz="2400" dirty="0">
                <a:latin typeface="212 Orion Sans" pitchFamily="2" charset="0"/>
              </a:rPr>
              <a:t>Si andás mostrando tu cuerpo, te van a acosar más, si te tapás, dejas de exponerte.</a:t>
            </a:r>
            <a:endParaRPr lang="es-ES" sz="4800" b="1" dirty="0">
              <a:latin typeface="212 Orion Sans" pitchFamily="2" charset="0"/>
              <a:cs typeface="Cambria"/>
            </a:endParaRPr>
          </a:p>
        </p:txBody>
      </p:sp>
      <p:pic>
        <p:nvPicPr>
          <p:cNvPr id="16" name="Imagen 15">
            <a:extLst>
              <a:ext uri="{FF2B5EF4-FFF2-40B4-BE49-F238E27FC236}">
                <a16:creationId xmlns:a16="http://schemas.microsoft.com/office/drawing/2014/main" id="{6E2603E2-3F9D-0A48-B968-DF6E01202D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0569" y="2399029"/>
            <a:ext cx="5926343" cy="3291362"/>
          </a:xfrm>
          <a:prstGeom prst="rect">
            <a:avLst/>
          </a:prstGeom>
        </p:spPr>
      </p:pic>
      <p:grpSp>
        <p:nvGrpSpPr>
          <p:cNvPr id="22" name="Grupo 21">
            <a:extLst>
              <a:ext uri="{FF2B5EF4-FFF2-40B4-BE49-F238E27FC236}">
                <a16:creationId xmlns:a16="http://schemas.microsoft.com/office/drawing/2014/main" id="{84CBCEF3-6A65-7748-9D70-E537D3B1827E}"/>
              </a:ext>
            </a:extLst>
          </p:cNvPr>
          <p:cNvGrpSpPr/>
          <p:nvPr/>
        </p:nvGrpSpPr>
        <p:grpSpPr>
          <a:xfrm>
            <a:off x="3364964" y="1701090"/>
            <a:ext cx="2950011" cy="4910189"/>
            <a:chOff x="3364964" y="1701090"/>
            <a:chExt cx="2950011" cy="4910189"/>
          </a:xfrm>
        </p:grpSpPr>
        <p:grpSp>
          <p:nvGrpSpPr>
            <p:cNvPr id="23" name="Group 9">
              <a:extLst>
                <a:ext uri="{FF2B5EF4-FFF2-40B4-BE49-F238E27FC236}">
                  <a16:creationId xmlns:a16="http://schemas.microsoft.com/office/drawing/2014/main" id="{7C78B18D-4136-714B-80CC-80BCA0BFE798}"/>
                </a:ext>
              </a:extLst>
            </p:cNvPr>
            <p:cNvGrpSpPr/>
            <p:nvPr/>
          </p:nvGrpSpPr>
          <p:grpSpPr>
            <a:xfrm>
              <a:off x="4661786" y="1701090"/>
              <a:ext cx="279693" cy="4910189"/>
              <a:chOff x="5015389" y="1866379"/>
              <a:chExt cx="225941" cy="4206008"/>
            </a:xfrm>
            <a:solidFill>
              <a:schemeClr val="bg1">
                <a:lumMod val="65000"/>
              </a:schemeClr>
            </a:solidFill>
          </p:grpSpPr>
          <p:sp>
            <p:nvSpPr>
              <p:cNvPr id="28" name="Rectangle 10">
                <a:extLst>
                  <a:ext uri="{FF2B5EF4-FFF2-40B4-BE49-F238E27FC236}">
                    <a16:creationId xmlns:a16="http://schemas.microsoft.com/office/drawing/2014/main" id="{76414BC4-72F6-084D-9D43-AADE6D871ADC}"/>
                  </a:ext>
                </a:extLst>
              </p:cNvPr>
              <p:cNvSpPr/>
              <p:nvPr/>
            </p:nvSpPr>
            <p:spPr>
              <a:xfrm>
                <a:off x="5063595" y="1913637"/>
                <a:ext cx="138196" cy="415875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3716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7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29" name="Rectangle 11">
                <a:extLst>
                  <a:ext uri="{FF2B5EF4-FFF2-40B4-BE49-F238E27FC236}">
                    <a16:creationId xmlns:a16="http://schemas.microsoft.com/office/drawing/2014/main" id="{193343F8-31D5-FC4C-8503-8DC63CC40C1F}"/>
                  </a:ext>
                </a:extLst>
              </p:cNvPr>
              <p:cNvSpPr/>
              <p:nvPr/>
            </p:nvSpPr>
            <p:spPr>
              <a:xfrm>
                <a:off x="5015389" y="1866379"/>
                <a:ext cx="225941" cy="9451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4" name="Notched Right Arrow 12">
              <a:extLst>
                <a:ext uri="{FF2B5EF4-FFF2-40B4-BE49-F238E27FC236}">
                  <a16:creationId xmlns:a16="http://schemas.microsoft.com/office/drawing/2014/main" id="{02F2E5AC-8F12-7B46-A157-118B74CB12CD}"/>
                </a:ext>
              </a:extLst>
            </p:cNvPr>
            <p:cNvSpPr/>
            <p:nvPr/>
          </p:nvSpPr>
          <p:spPr>
            <a:xfrm rot="695165">
              <a:off x="3443283" y="3984289"/>
              <a:ext cx="2793373" cy="645955"/>
            </a:xfrm>
            <a:prstGeom prst="notchedRightArrow">
              <a:avLst>
                <a:gd name="adj1" fmla="val 100000"/>
                <a:gd name="adj2" fmla="val 32381"/>
              </a:avLst>
            </a:prstGeom>
            <a:solidFill>
              <a:schemeClr val="tx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GB" sz="2800" b="1" dirty="0">
                <a:solidFill>
                  <a:schemeClr val="bg1"/>
                </a:solidFill>
                <a:latin typeface="Clear Sans" panose="020B0503030202020304" pitchFamily="34" charset="0"/>
                <a:cs typeface="Clear Sans" panose="020B0503030202020304" pitchFamily="34" charset="0"/>
              </a:endParaRPr>
            </a:p>
          </p:txBody>
        </p:sp>
        <p:sp>
          <p:nvSpPr>
            <p:cNvPr id="25" name="Notched Right Arrow 13">
              <a:extLst>
                <a:ext uri="{FF2B5EF4-FFF2-40B4-BE49-F238E27FC236}">
                  <a16:creationId xmlns:a16="http://schemas.microsoft.com/office/drawing/2014/main" id="{2914D4CE-F413-5D44-BD19-45A0C451A781}"/>
                </a:ext>
              </a:extLst>
            </p:cNvPr>
            <p:cNvSpPr/>
            <p:nvPr/>
          </p:nvSpPr>
          <p:spPr>
            <a:xfrm rot="20655838" flipH="1">
              <a:off x="3364964" y="2190370"/>
              <a:ext cx="2950011" cy="645955"/>
            </a:xfrm>
            <a:prstGeom prst="notchedRightArrow">
              <a:avLst>
                <a:gd name="adj1" fmla="val 100000"/>
                <a:gd name="adj2" fmla="val 32381"/>
              </a:avLst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GB" sz="2800" b="1" dirty="0">
                <a:solidFill>
                  <a:schemeClr val="bg1"/>
                </a:solidFill>
                <a:latin typeface="Clear Sans" panose="020B0503030202020304" pitchFamily="34" charset="0"/>
                <a:ea typeface="Fira Sans SemiBold Italic" panose="00000700000000000000" pitchFamily="50" charset="0"/>
                <a:cs typeface="Clear Sans" panose="020B0503030202020304" pitchFamily="34" charset="0"/>
              </a:endParaRPr>
            </a:p>
          </p:txBody>
        </p:sp>
        <p:sp>
          <p:nvSpPr>
            <p:cNvPr id="26" name="Text Placeholder 6">
              <a:extLst>
                <a:ext uri="{FF2B5EF4-FFF2-40B4-BE49-F238E27FC236}">
                  <a16:creationId xmlns:a16="http://schemas.microsoft.com/office/drawing/2014/main" id="{2E94F8E9-FC8A-6845-A0D7-9B5AFBAD19F4}"/>
                </a:ext>
              </a:extLst>
            </p:cNvPr>
            <p:cNvSpPr txBox="1">
              <a:spLocks/>
            </p:cNvSpPr>
            <p:nvPr/>
          </p:nvSpPr>
          <p:spPr>
            <a:xfrm rot="20655838">
              <a:off x="3747394" y="2111780"/>
              <a:ext cx="2327436" cy="44147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92500" lnSpcReduction="10000"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sz="20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Tx/>
                <a:buNone/>
                <a:defRPr sz="2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Tx/>
                <a:buNone/>
                <a:defRPr sz="20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Tx/>
                <a:buNone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Tx/>
                <a:buNone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CR" sz="2800" b="1" dirty="0">
                  <a:solidFill>
                    <a:schemeClr val="bg1"/>
                  </a:solidFill>
                  <a:latin typeface="HAPPY DOODLE" pitchFamily="2" charset="0"/>
                </a:rPr>
                <a:t>Mito</a:t>
              </a:r>
              <a:endParaRPr lang="en-AU" sz="2800" b="1" dirty="0">
                <a:solidFill>
                  <a:schemeClr val="bg1"/>
                </a:solidFill>
                <a:latin typeface="HAPPY DOODLE" pitchFamily="2" charset="0"/>
              </a:endParaRPr>
            </a:p>
          </p:txBody>
        </p:sp>
        <p:sp>
          <p:nvSpPr>
            <p:cNvPr id="27" name="Text Placeholder 6">
              <a:extLst>
                <a:ext uri="{FF2B5EF4-FFF2-40B4-BE49-F238E27FC236}">
                  <a16:creationId xmlns:a16="http://schemas.microsoft.com/office/drawing/2014/main" id="{DA5B8791-0019-5144-9784-ADD7821A6B00}"/>
                </a:ext>
              </a:extLst>
            </p:cNvPr>
            <p:cNvSpPr txBox="1">
              <a:spLocks/>
            </p:cNvSpPr>
            <p:nvPr/>
          </p:nvSpPr>
          <p:spPr>
            <a:xfrm rot="724159">
              <a:off x="3637917" y="4086528"/>
              <a:ext cx="2327436" cy="44147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92500" lnSpcReduction="10000"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sz="20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Tx/>
                <a:buNone/>
                <a:defRPr sz="2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Tx/>
                <a:buNone/>
                <a:defRPr sz="20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Tx/>
                <a:buNone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Tx/>
                <a:buNone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CR" sz="2800" b="1" dirty="0">
                  <a:solidFill>
                    <a:schemeClr val="bg1"/>
                  </a:solidFill>
                  <a:latin typeface="HAPPY DOODLE" pitchFamily="2" charset="0"/>
                </a:rPr>
                <a:t>Realidad </a:t>
              </a:r>
              <a:endParaRPr lang="en-AU" sz="2800" b="1" dirty="0">
                <a:solidFill>
                  <a:schemeClr val="bg1"/>
                </a:solidFill>
                <a:latin typeface="HAPPY DOODLE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15286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83BE5DC-3DF4-2548-B1FC-71E4D233985E}"/>
              </a:ext>
            </a:extLst>
          </p:cNvPr>
          <p:cNvSpPr txBox="1"/>
          <p:nvPr/>
        </p:nvSpPr>
        <p:spPr>
          <a:xfrm>
            <a:off x="0" y="79561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 err="1">
                <a:solidFill>
                  <a:schemeClr val="accent1"/>
                </a:solidFill>
                <a:latin typeface="Bigger Lemons" panose="02000500000000000000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mitos</a:t>
            </a:r>
            <a:r>
              <a:rPr lang="en-US" sz="6000" b="1" dirty="0">
                <a:solidFill>
                  <a:schemeClr val="accent1"/>
                </a:solidFill>
                <a:latin typeface="Bigger Lemons" panose="02000500000000000000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del </a:t>
            </a:r>
            <a:r>
              <a:rPr lang="en-US" sz="6000" b="1" dirty="0" err="1">
                <a:solidFill>
                  <a:schemeClr val="accent1"/>
                </a:solidFill>
                <a:latin typeface="Bigger Lemons" panose="02000500000000000000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acoso</a:t>
            </a:r>
            <a:r>
              <a:rPr lang="en-US" sz="6000" b="1" dirty="0">
                <a:solidFill>
                  <a:schemeClr val="accent1"/>
                </a:solidFill>
                <a:latin typeface="Bigger Lemons" panose="02000500000000000000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sexual </a:t>
            </a:r>
            <a:r>
              <a:rPr lang="en-US" sz="6000" b="1" dirty="0" err="1">
                <a:solidFill>
                  <a:schemeClr val="accent1"/>
                </a:solidFill>
                <a:latin typeface="Bigger Lemons" panose="02000500000000000000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callejero</a:t>
            </a:r>
            <a:endParaRPr lang="en-US" sz="6000" b="1" dirty="0">
              <a:solidFill>
                <a:schemeClr val="accent1"/>
              </a:solidFill>
              <a:latin typeface="Bigger Lemons" panose="02000500000000000000" pitchFamily="2" charset="77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sp>
        <p:nvSpPr>
          <p:cNvPr id="40" name="TextBox 26">
            <a:extLst>
              <a:ext uri="{FF2B5EF4-FFF2-40B4-BE49-F238E27FC236}">
                <a16:creationId xmlns:a16="http://schemas.microsoft.com/office/drawing/2014/main" id="{1E4C9E42-39E5-2346-BD5A-047825836E93}"/>
              </a:ext>
            </a:extLst>
          </p:cNvPr>
          <p:cNvSpPr txBox="1"/>
          <p:nvPr/>
        </p:nvSpPr>
        <p:spPr>
          <a:xfrm>
            <a:off x="355058" y="1767216"/>
            <a:ext cx="30828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CR" sz="2400" dirty="0">
                <a:latin typeface="212 Orion Sans" pitchFamily="2" charset="0"/>
              </a:rPr>
              <a:t>El acosador callejero es una persona de origen popular y sin educación</a:t>
            </a:r>
            <a:endParaRPr lang="es-ES" sz="4800" b="1" dirty="0">
              <a:latin typeface="212 Orion Sans" pitchFamily="2" charset="0"/>
              <a:cs typeface="Cambria"/>
            </a:endParaRPr>
          </a:p>
        </p:txBody>
      </p:sp>
      <p:sp>
        <p:nvSpPr>
          <p:cNvPr id="17" name="TextBox 26">
            <a:extLst>
              <a:ext uri="{FF2B5EF4-FFF2-40B4-BE49-F238E27FC236}">
                <a16:creationId xmlns:a16="http://schemas.microsoft.com/office/drawing/2014/main" id="{E59E1B1B-0A88-C142-A197-44CAFD3479F8}"/>
              </a:ext>
            </a:extLst>
          </p:cNvPr>
          <p:cNvSpPr txBox="1"/>
          <p:nvPr/>
        </p:nvSpPr>
        <p:spPr>
          <a:xfrm>
            <a:off x="6537552" y="1771367"/>
            <a:ext cx="519641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s-CR" sz="2400" dirty="0">
                <a:latin typeface="212 Orion Sans" pitchFamily="2" charset="0"/>
              </a:rPr>
              <a:t>El ASC no tiene que ver con el nivel económico ni educación de la persona, sino con una cultura machista fuertemente arraigada en la sociedad.</a:t>
            </a:r>
            <a:endParaRPr lang="es-ES" sz="4800" b="1" dirty="0">
              <a:latin typeface="212 Orion Sans" pitchFamily="2" charset="0"/>
              <a:cs typeface="Cambria"/>
            </a:endParaRPr>
          </a:p>
        </p:txBody>
      </p:sp>
      <p:grpSp>
        <p:nvGrpSpPr>
          <p:cNvPr id="16" name="Grupo 15">
            <a:extLst>
              <a:ext uri="{FF2B5EF4-FFF2-40B4-BE49-F238E27FC236}">
                <a16:creationId xmlns:a16="http://schemas.microsoft.com/office/drawing/2014/main" id="{186A3AF8-2D48-FB44-856A-818379EF24C9}"/>
              </a:ext>
            </a:extLst>
          </p:cNvPr>
          <p:cNvGrpSpPr/>
          <p:nvPr/>
        </p:nvGrpSpPr>
        <p:grpSpPr>
          <a:xfrm>
            <a:off x="3364964" y="1701090"/>
            <a:ext cx="2950011" cy="4910189"/>
            <a:chOff x="3364964" y="1701090"/>
            <a:chExt cx="2950011" cy="4910189"/>
          </a:xfrm>
        </p:grpSpPr>
        <p:grpSp>
          <p:nvGrpSpPr>
            <p:cNvPr id="18" name="Group 9">
              <a:extLst>
                <a:ext uri="{FF2B5EF4-FFF2-40B4-BE49-F238E27FC236}">
                  <a16:creationId xmlns:a16="http://schemas.microsoft.com/office/drawing/2014/main" id="{A7ECD540-A3AB-9441-BBF7-22D5046EF1FF}"/>
                </a:ext>
              </a:extLst>
            </p:cNvPr>
            <p:cNvGrpSpPr/>
            <p:nvPr/>
          </p:nvGrpSpPr>
          <p:grpSpPr>
            <a:xfrm>
              <a:off x="4661786" y="1701090"/>
              <a:ext cx="279693" cy="4910189"/>
              <a:chOff x="5015389" y="1866379"/>
              <a:chExt cx="225941" cy="4206008"/>
            </a:xfrm>
            <a:solidFill>
              <a:schemeClr val="bg1">
                <a:lumMod val="65000"/>
              </a:schemeClr>
            </a:solidFill>
          </p:grpSpPr>
          <p:sp>
            <p:nvSpPr>
              <p:cNvPr id="23" name="Rectangle 10">
                <a:extLst>
                  <a:ext uri="{FF2B5EF4-FFF2-40B4-BE49-F238E27FC236}">
                    <a16:creationId xmlns:a16="http://schemas.microsoft.com/office/drawing/2014/main" id="{3B8F6DA2-7507-7F4B-83DA-C35E3834DA56}"/>
                  </a:ext>
                </a:extLst>
              </p:cNvPr>
              <p:cNvSpPr/>
              <p:nvPr/>
            </p:nvSpPr>
            <p:spPr>
              <a:xfrm>
                <a:off x="5063595" y="1913637"/>
                <a:ext cx="138196" cy="4158750"/>
              </a:xfrm>
              <a:prstGeom prst="rect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13716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270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</a:endParaRPr>
              </a:p>
            </p:txBody>
          </p:sp>
          <p:sp>
            <p:nvSpPr>
              <p:cNvPr id="24" name="Rectangle 11">
                <a:extLst>
                  <a:ext uri="{FF2B5EF4-FFF2-40B4-BE49-F238E27FC236}">
                    <a16:creationId xmlns:a16="http://schemas.microsoft.com/office/drawing/2014/main" id="{D54274DA-39C3-5642-88EC-0141602F49DC}"/>
                  </a:ext>
                </a:extLst>
              </p:cNvPr>
              <p:cNvSpPr/>
              <p:nvPr/>
            </p:nvSpPr>
            <p:spPr>
              <a:xfrm>
                <a:off x="5015389" y="1866379"/>
                <a:ext cx="225941" cy="94515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19" name="Notched Right Arrow 12">
              <a:extLst>
                <a:ext uri="{FF2B5EF4-FFF2-40B4-BE49-F238E27FC236}">
                  <a16:creationId xmlns:a16="http://schemas.microsoft.com/office/drawing/2014/main" id="{C6CEAC4F-1AB8-1649-A321-5D29D5E79523}"/>
                </a:ext>
              </a:extLst>
            </p:cNvPr>
            <p:cNvSpPr/>
            <p:nvPr/>
          </p:nvSpPr>
          <p:spPr>
            <a:xfrm rot="695165">
              <a:off x="3443283" y="3984289"/>
              <a:ext cx="2793373" cy="645955"/>
            </a:xfrm>
            <a:prstGeom prst="notchedRightArrow">
              <a:avLst>
                <a:gd name="adj1" fmla="val 100000"/>
                <a:gd name="adj2" fmla="val 32381"/>
              </a:avLst>
            </a:prstGeom>
            <a:solidFill>
              <a:schemeClr val="tx2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GB" sz="2800" b="1" dirty="0">
                <a:solidFill>
                  <a:schemeClr val="bg1"/>
                </a:solidFill>
                <a:latin typeface="Clear Sans" panose="020B0503030202020304" pitchFamily="34" charset="0"/>
                <a:cs typeface="Clear Sans" panose="020B0503030202020304" pitchFamily="34" charset="0"/>
              </a:endParaRPr>
            </a:p>
          </p:txBody>
        </p:sp>
        <p:sp>
          <p:nvSpPr>
            <p:cNvPr id="20" name="Notched Right Arrow 13">
              <a:extLst>
                <a:ext uri="{FF2B5EF4-FFF2-40B4-BE49-F238E27FC236}">
                  <a16:creationId xmlns:a16="http://schemas.microsoft.com/office/drawing/2014/main" id="{D51B8B25-D4AB-764A-9BAE-CF74D66D8D35}"/>
                </a:ext>
              </a:extLst>
            </p:cNvPr>
            <p:cNvSpPr/>
            <p:nvPr/>
          </p:nvSpPr>
          <p:spPr>
            <a:xfrm rot="20655838" flipH="1">
              <a:off x="3364964" y="2190370"/>
              <a:ext cx="2950011" cy="645955"/>
            </a:xfrm>
            <a:prstGeom prst="notchedRightArrow">
              <a:avLst>
                <a:gd name="adj1" fmla="val 100000"/>
                <a:gd name="adj2" fmla="val 32381"/>
              </a:avLst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/>
              <a:endParaRPr lang="en-GB" sz="2800" b="1" dirty="0">
                <a:solidFill>
                  <a:schemeClr val="bg1"/>
                </a:solidFill>
                <a:latin typeface="Clear Sans" panose="020B0503030202020304" pitchFamily="34" charset="0"/>
                <a:ea typeface="Fira Sans SemiBold Italic" panose="00000700000000000000" pitchFamily="50" charset="0"/>
                <a:cs typeface="Clear Sans" panose="020B0503030202020304" pitchFamily="34" charset="0"/>
              </a:endParaRPr>
            </a:p>
          </p:txBody>
        </p:sp>
        <p:sp>
          <p:nvSpPr>
            <p:cNvPr id="21" name="Text Placeholder 6">
              <a:extLst>
                <a:ext uri="{FF2B5EF4-FFF2-40B4-BE49-F238E27FC236}">
                  <a16:creationId xmlns:a16="http://schemas.microsoft.com/office/drawing/2014/main" id="{451D9DCE-5DCE-C24A-B06C-96FCA58A532F}"/>
                </a:ext>
              </a:extLst>
            </p:cNvPr>
            <p:cNvSpPr txBox="1">
              <a:spLocks/>
            </p:cNvSpPr>
            <p:nvPr/>
          </p:nvSpPr>
          <p:spPr>
            <a:xfrm rot="20655838">
              <a:off x="3747394" y="2111780"/>
              <a:ext cx="2327436" cy="44147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92500" lnSpcReduction="10000"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sz="20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Tx/>
                <a:buNone/>
                <a:defRPr sz="2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Tx/>
                <a:buNone/>
                <a:defRPr sz="20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Tx/>
                <a:buNone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Tx/>
                <a:buNone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CR" sz="2800" b="1" dirty="0">
                  <a:solidFill>
                    <a:schemeClr val="bg1"/>
                  </a:solidFill>
                  <a:latin typeface="HAPPY DOODLE" pitchFamily="2" charset="0"/>
                </a:rPr>
                <a:t>Mito</a:t>
              </a:r>
              <a:endParaRPr lang="en-AU" sz="2800" b="1" dirty="0">
                <a:solidFill>
                  <a:schemeClr val="bg1"/>
                </a:solidFill>
                <a:latin typeface="HAPPY DOODLE" pitchFamily="2" charset="0"/>
              </a:endParaRPr>
            </a:p>
          </p:txBody>
        </p:sp>
        <p:sp>
          <p:nvSpPr>
            <p:cNvPr id="22" name="Text Placeholder 6">
              <a:extLst>
                <a:ext uri="{FF2B5EF4-FFF2-40B4-BE49-F238E27FC236}">
                  <a16:creationId xmlns:a16="http://schemas.microsoft.com/office/drawing/2014/main" id="{39E1A9D5-248A-B242-8498-E5AE51353209}"/>
                </a:ext>
              </a:extLst>
            </p:cNvPr>
            <p:cNvSpPr txBox="1">
              <a:spLocks/>
            </p:cNvSpPr>
            <p:nvPr/>
          </p:nvSpPr>
          <p:spPr>
            <a:xfrm rot="724159">
              <a:off x="3637917" y="4086528"/>
              <a:ext cx="2327436" cy="441476"/>
            </a:xfrm>
            <a:prstGeom prst="rect">
              <a:avLst/>
            </a:prstGeom>
          </p:spPr>
          <p:txBody>
            <a:bodyPr vert="horz" lIns="91440" tIns="45720" rIns="91440" bIns="45720" rtlCol="0" anchor="ctr">
              <a:normAutofit fontScale="92500" lnSpcReduction="10000"/>
            </a:bodyPr>
            <a:lstStyle>
              <a:lvl1pPr marL="0" indent="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Tx/>
                <a:buNone/>
                <a:defRPr sz="20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ea typeface="+mn-ea"/>
                  <a:cs typeface="+mn-cs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Tx/>
                <a:buNone/>
                <a:defRPr sz="24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Tx/>
                <a:buNone/>
                <a:defRPr sz="20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Tx/>
                <a:buNone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Tx/>
                <a:buNone/>
                <a:defRPr sz="1800" kern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CR" sz="2800" b="1" dirty="0">
                  <a:solidFill>
                    <a:schemeClr val="bg1"/>
                  </a:solidFill>
                  <a:latin typeface="HAPPY DOODLE" pitchFamily="2" charset="0"/>
                </a:rPr>
                <a:t>Realidad </a:t>
              </a:r>
              <a:endParaRPr lang="en-AU" sz="2800" b="1" dirty="0">
                <a:solidFill>
                  <a:schemeClr val="bg1"/>
                </a:solidFill>
                <a:latin typeface="HAPPY DOODLE" pitchFamily="2" charset="0"/>
              </a:endParaRPr>
            </a:p>
          </p:txBody>
        </p:sp>
      </p:grpSp>
      <p:sp>
        <p:nvSpPr>
          <p:cNvPr id="35" name="TextBox 26">
            <a:extLst>
              <a:ext uri="{FF2B5EF4-FFF2-40B4-BE49-F238E27FC236}">
                <a16:creationId xmlns:a16="http://schemas.microsoft.com/office/drawing/2014/main" id="{7E6B0436-9254-8447-B7E3-2A4E36E5BC52}"/>
              </a:ext>
            </a:extLst>
          </p:cNvPr>
          <p:cNvSpPr txBox="1"/>
          <p:nvPr/>
        </p:nvSpPr>
        <p:spPr>
          <a:xfrm>
            <a:off x="355058" y="4079739"/>
            <a:ext cx="30828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s-CR" sz="2400" dirty="0">
                <a:latin typeface="212 Orion Sans" pitchFamily="2" charset="0"/>
              </a:rPr>
              <a:t>El piropo es parte de nuestra idiosincrasia.</a:t>
            </a:r>
            <a:endParaRPr lang="es-ES" sz="4800" b="1" dirty="0">
              <a:latin typeface="212 Orion Sans" pitchFamily="2" charset="0"/>
              <a:cs typeface="Cambria"/>
            </a:endParaRPr>
          </a:p>
        </p:txBody>
      </p:sp>
      <p:sp>
        <p:nvSpPr>
          <p:cNvPr id="36" name="TextBox 26">
            <a:extLst>
              <a:ext uri="{FF2B5EF4-FFF2-40B4-BE49-F238E27FC236}">
                <a16:creationId xmlns:a16="http://schemas.microsoft.com/office/drawing/2014/main" id="{321E9326-9246-8E45-BA46-F4C142795646}"/>
              </a:ext>
            </a:extLst>
          </p:cNvPr>
          <p:cNvSpPr txBox="1"/>
          <p:nvPr/>
        </p:nvSpPr>
        <p:spPr>
          <a:xfrm>
            <a:off x="6568579" y="4079739"/>
            <a:ext cx="51964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 algn="just">
              <a:buFont typeface="Arial" panose="020B0604020202020204" pitchFamily="34" charset="0"/>
              <a:buChar char="•"/>
            </a:pPr>
            <a:r>
              <a:rPr lang="es-CR" sz="2400" dirty="0">
                <a:latin typeface="212 Orion Sans" pitchFamily="2" charset="0"/>
              </a:rPr>
              <a:t>El ASC es una conducta aprendida socialmente y por tanto, puede ser cambiada.</a:t>
            </a:r>
            <a:endParaRPr lang="es-ES" sz="4800" b="1" dirty="0">
              <a:latin typeface="212 Orion Sans" pitchFamily="2" charset="0"/>
              <a:cs typeface="Cambria"/>
            </a:endParaRPr>
          </a:p>
        </p:txBody>
      </p:sp>
    </p:spTree>
    <p:extLst>
      <p:ext uri="{BB962C8B-B14F-4D97-AF65-F5344CB8AC3E}">
        <p14:creationId xmlns:p14="http://schemas.microsoft.com/office/powerpoint/2010/main" val="2630819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5070CA11-83B9-AA44-A2AA-BEC1BE861EF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sp>
        <p:nvSpPr>
          <p:cNvPr id="22" name="TextBox 21"/>
          <p:cNvSpPr txBox="1"/>
          <p:nvPr/>
        </p:nvSpPr>
        <p:spPr>
          <a:xfrm>
            <a:off x="345571" y="2515802"/>
            <a:ext cx="114361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1" algn="ctr"/>
            <a:r>
              <a:rPr lang="en-US" sz="7200" b="1" kern="0" dirty="0">
                <a:solidFill>
                  <a:schemeClr val="bg1"/>
                </a:solidFill>
                <a:latin typeface="Bigger Lemons" panose="02000500000000000000" pitchFamily="2" charset="77"/>
              </a:rPr>
              <a:t>Ley contra el </a:t>
            </a:r>
            <a:r>
              <a:rPr lang="en-US" sz="7200" b="1" kern="0" dirty="0" err="1">
                <a:solidFill>
                  <a:schemeClr val="bg1"/>
                </a:solidFill>
                <a:latin typeface="Bigger Lemons" panose="02000500000000000000" pitchFamily="2" charset="77"/>
              </a:rPr>
              <a:t>acoso</a:t>
            </a:r>
            <a:r>
              <a:rPr lang="en-US" sz="7200" b="1" kern="0" dirty="0">
                <a:solidFill>
                  <a:schemeClr val="bg1"/>
                </a:solidFill>
                <a:latin typeface="Bigger Lemons" panose="02000500000000000000" pitchFamily="2" charset="77"/>
              </a:rPr>
              <a:t> </a:t>
            </a:r>
            <a:r>
              <a:rPr lang="en-US" sz="7200" b="1" kern="0" dirty="0" err="1">
                <a:solidFill>
                  <a:schemeClr val="bg1"/>
                </a:solidFill>
                <a:latin typeface="Bigger Lemons" panose="02000500000000000000" pitchFamily="2" charset="77"/>
              </a:rPr>
              <a:t>callejero</a:t>
            </a:r>
            <a:endParaRPr lang="en-US" sz="7200" b="1" kern="0" dirty="0">
              <a:solidFill>
                <a:schemeClr val="bg1"/>
              </a:solidFill>
              <a:latin typeface="Bigger Lemons" panose="02000500000000000000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344873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83BE5DC-3DF4-2548-B1FC-71E4D233985E}"/>
              </a:ext>
            </a:extLst>
          </p:cNvPr>
          <p:cNvSpPr txBox="1"/>
          <p:nvPr/>
        </p:nvSpPr>
        <p:spPr>
          <a:xfrm>
            <a:off x="-1" y="0"/>
            <a:ext cx="121919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accent1"/>
                </a:solidFill>
                <a:latin typeface="Bigger Lemons" panose="02000500000000000000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¿</a:t>
            </a:r>
            <a:r>
              <a:rPr lang="en-US" sz="6000" dirty="0" err="1">
                <a:solidFill>
                  <a:schemeClr val="accent1"/>
                </a:solidFill>
                <a:latin typeface="Bigger Lemons" panose="02000500000000000000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qué</a:t>
            </a:r>
            <a:r>
              <a:rPr lang="en-US" sz="6000" dirty="0">
                <a:solidFill>
                  <a:schemeClr val="accent1"/>
                </a:solidFill>
                <a:latin typeface="Bigger Lemons" panose="02000500000000000000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000" dirty="0" err="1">
                <a:solidFill>
                  <a:schemeClr val="accent1"/>
                </a:solidFill>
                <a:latin typeface="Bigger Lemons" panose="02000500000000000000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estaba</a:t>
            </a:r>
            <a:r>
              <a:rPr lang="en-US" sz="6000" dirty="0">
                <a:solidFill>
                  <a:schemeClr val="accent1"/>
                </a:solidFill>
                <a:latin typeface="Bigger Lemons" panose="02000500000000000000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000" dirty="0" err="1">
                <a:solidFill>
                  <a:schemeClr val="accent1"/>
                </a:solidFill>
                <a:latin typeface="Bigger Lemons" panose="02000500000000000000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tipificado</a:t>
            </a:r>
            <a:r>
              <a:rPr lang="en-US" sz="6000" dirty="0">
                <a:solidFill>
                  <a:schemeClr val="accent1"/>
                </a:solidFill>
                <a:latin typeface="Bigger Lemons" panose="02000500000000000000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antes de la ley?</a:t>
            </a:r>
          </a:p>
        </p:txBody>
      </p:sp>
      <p:graphicFrame>
        <p:nvGraphicFramePr>
          <p:cNvPr id="46" name="Diagrama 45">
            <a:extLst>
              <a:ext uri="{FF2B5EF4-FFF2-40B4-BE49-F238E27FC236}">
                <a16:creationId xmlns:a16="http://schemas.microsoft.com/office/drawing/2014/main" id="{782B5149-D831-954B-890B-C7E1B328F0A8}"/>
              </a:ext>
            </a:extLst>
          </p:cNvPr>
          <p:cNvGraphicFramePr/>
          <p:nvPr/>
        </p:nvGraphicFramePr>
        <p:xfrm>
          <a:off x="1075712" y="1888865"/>
          <a:ext cx="9753600" cy="47484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CuadroTexto 3">
            <a:extLst>
              <a:ext uri="{FF2B5EF4-FFF2-40B4-BE49-F238E27FC236}">
                <a16:creationId xmlns:a16="http://schemas.microsoft.com/office/drawing/2014/main" id="{FD69DFC4-6DE1-D149-8E7D-2A2701EDBC8E}"/>
              </a:ext>
            </a:extLst>
          </p:cNvPr>
          <p:cNvSpPr txBox="1"/>
          <p:nvPr/>
        </p:nvSpPr>
        <p:spPr>
          <a:xfrm>
            <a:off x="1075712" y="1015663"/>
            <a:ext cx="9610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R" sz="2400" dirty="0">
                <a:latin typeface="212 Orion Sans" pitchFamily="2" charset="0"/>
              </a:rPr>
              <a:t>Art. 392 CP – TÍTULO II. CONTRAVENCIONES CONTRA LAS BUENAS COSTUMBRES</a:t>
            </a:r>
          </a:p>
        </p:txBody>
      </p:sp>
    </p:spTree>
    <p:extLst>
      <p:ext uri="{BB962C8B-B14F-4D97-AF65-F5344CB8AC3E}">
        <p14:creationId xmlns:p14="http://schemas.microsoft.com/office/powerpoint/2010/main" val="673656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83BE5DC-3DF4-2548-B1FC-71E4D233985E}"/>
              </a:ext>
            </a:extLst>
          </p:cNvPr>
          <p:cNvSpPr txBox="1"/>
          <p:nvPr/>
        </p:nvSpPr>
        <p:spPr>
          <a:xfrm>
            <a:off x="0" y="29461"/>
            <a:ext cx="12192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>
                <a:solidFill>
                  <a:schemeClr val="accent1"/>
                </a:solidFill>
                <a:latin typeface="Bigger Lemons" panose="02000500000000000000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INCONVENIENTE CON LA AUSENCIA DE LEGISLACIÓN ESPECÍFICA 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08F235C8-9255-B243-81D6-D9BD01FFBB8A}"/>
              </a:ext>
            </a:extLst>
          </p:cNvPr>
          <p:cNvGrpSpPr/>
          <p:nvPr/>
        </p:nvGrpSpPr>
        <p:grpSpPr>
          <a:xfrm>
            <a:off x="152400" y="1459924"/>
            <a:ext cx="471493" cy="471491"/>
            <a:chOff x="1237829" y="1727275"/>
            <a:chExt cx="699076" cy="699074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C239C051-4002-4B47-A2DD-4F6E909E70DF}"/>
                </a:ext>
              </a:extLst>
            </p:cNvPr>
            <p:cNvSpPr/>
            <p:nvPr/>
          </p:nvSpPr>
          <p:spPr>
            <a:xfrm>
              <a:off x="1237829" y="1727275"/>
              <a:ext cx="699076" cy="699074"/>
            </a:xfrm>
            <a:prstGeom prst="ellipse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3200" dirty="0">
                <a:solidFill>
                  <a:schemeClr val="bg1"/>
                </a:solidFill>
                <a:latin typeface="Hello Brilliant" panose="03000600000000000000" pitchFamily="66" charset="0"/>
              </a:endParaRPr>
            </a:p>
          </p:txBody>
        </p:sp>
        <p:sp>
          <p:nvSpPr>
            <p:cNvPr id="28" name="Shape 2540">
              <a:extLst>
                <a:ext uri="{FF2B5EF4-FFF2-40B4-BE49-F238E27FC236}">
                  <a16:creationId xmlns:a16="http://schemas.microsoft.com/office/drawing/2014/main" id="{BDDE9EF8-5226-4F43-9EA4-87E66B0838E8}"/>
                </a:ext>
              </a:extLst>
            </p:cNvPr>
            <p:cNvSpPr/>
            <p:nvPr/>
          </p:nvSpPr>
          <p:spPr>
            <a:xfrm>
              <a:off x="1447703" y="1937148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32" y="6661"/>
                  </a:moveTo>
                  <a:cubicBezTo>
                    <a:pt x="20540" y="6471"/>
                    <a:pt x="20228" y="6473"/>
                    <a:pt x="20038" y="6667"/>
                  </a:cubicBezTo>
                  <a:cubicBezTo>
                    <a:pt x="19903" y="6804"/>
                    <a:pt x="19870" y="7000"/>
                    <a:pt x="19929" y="7171"/>
                  </a:cubicBezTo>
                  <a:lnTo>
                    <a:pt x="19918" y="7175"/>
                  </a:lnTo>
                  <a:cubicBezTo>
                    <a:pt x="20365" y="8298"/>
                    <a:pt x="20618" y="951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cubicBezTo>
                    <a:pt x="5378" y="20618"/>
                    <a:pt x="982" y="16223"/>
                    <a:pt x="982" y="10800"/>
                  </a:cubicBezTo>
                  <a:cubicBezTo>
                    <a:pt x="982" y="5377"/>
                    <a:pt x="5378" y="982"/>
                    <a:pt x="10800" y="982"/>
                  </a:cubicBezTo>
                  <a:cubicBezTo>
                    <a:pt x="13575" y="982"/>
                    <a:pt x="16077" y="2136"/>
                    <a:pt x="17862" y="3989"/>
                  </a:cubicBezTo>
                  <a:lnTo>
                    <a:pt x="17868" y="3982"/>
                  </a:lnTo>
                  <a:cubicBezTo>
                    <a:pt x="18062" y="4157"/>
                    <a:pt x="18359" y="4153"/>
                    <a:pt x="18544" y="3965"/>
                  </a:cubicBezTo>
                  <a:cubicBezTo>
                    <a:pt x="18734" y="3771"/>
                    <a:pt x="18732" y="3461"/>
                    <a:pt x="18539" y="3270"/>
                  </a:cubicBezTo>
                  <a:cubicBezTo>
                    <a:pt x="18520" y="3252"/>
                    <a:pt x="18496" y="3244"/>
                    <a:pt x="18476" y="3230"/>
                  </a:cubicBezTo>
                  <a:cubicBezTo>
                    <a:pt x="16521" y="1241"/>
                    <a:pt x="13810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5" y="21600"/>
                    <a:pt x="21600" y="16764"/>
                    <a:pt x="21600" y="10800"/>
                  </a:cubicBezTo>
                  <a:cubicBezTo>
                    <a:pt x="21600" y="9412"/>
                    <a:pt x="21329" y="8089"/>
                    <a:pt x="20851" y="6869"/>
                  </a:cubicBezTo>
                  <a:cubicBezTo>
                    <a:pt x="20828" y="6794"/>
                    <a:pt x="20793" y="6721"/>
                    <a:pt x="20732" y="6661"/>
                  </a:cubicBezTo>
                  <a:moveTo>
                    <a:pt x="10792" y="13534"/>
                  </a:moveTo>
                  <a:lnTo>
                    <a:pt x="6238" y="8980"/>
                  </a:lnTo>
                  <a:cubicBezTo>
                    <a:pt x="6149" y="8891"/>
                    <a:pt x="6027" y="8836"/>
                    <a:pt x="5891" y="8836"/>
                  </a:cubicBezTo>
                  <a:cubicBezTo>
                    <a:pt x="5620" y="8836"/>
                    <a:pt x="5400" y="9056"/>
                    <a:pt x="5400" y="9327"/>
                  </a:cubicBezTo>
                  <a:cubicBezTo>
                    <a:pt x="5400" y="9463"/>
                    <a:pt x="5455" y="9585"/>
                    <a:pt x="5544" y="9675"/>
                  </a:cubicBezTo>
                  <a:lnTo>
                    <a:pt x="10453" y="14583"/>
                  </a:lnTo>
                  <a:cubicBezTo>
                    <a:pt x="10542" y="14672"/>
                    <a:pt x="10664" y="14727"/>
                    <a:pt x="10800" y="14727"/>
                  </a:cubicBezTo>
                  <a:cubicBezTo>
                    <a:pt x="10940" y="14727"/>
                    <a:pt x="11064" y="14668"/>
                    <a:pt x="11154" y="14574"/>
                  </a:cubicBezTo>
                  <a:lnTo>
                    <a:pt x="11155" y="14576"/>
                  </a:lnTo>
                  <a:lnTo>
                    <a:pt x="19353" y="5988"/>
                  </a:lnTo>
                  <a:cubicBezTo>
                    <a:pt x="19353" y="5989"/>
                    <a:pt x="19354" y="5990"/>
                    <a:pt x="19354" y="5991"/>
                  </a:cubicBezTo>
                  <a:lnTo>
                    <a:pt x="20055" y="5255"/>
                  </a:lnTo>
                  <a:cubicBezTo>
                    <a:pt x="20055" y="5255"/>
                    <a:pt x="20054" y="5254"/>
                    <a:pt x="20054" y="5253"/>
                  </a:cubicBezTo>
                  <a:lnTo>
                    <a:pt x="21464" y="3775"/>
                  </a:lnTo>
                  <a:lnTo>
                    <a:pt x="21463" y="3774"/>
                  </a:lnTo>
                  <a:cubicBezTo>
                    <a:pt x="21547" y="3686"/>
                    <a:pt x="21600" y="3567"/>
                    <a:pt x="21600" y="3436"/>
                  </a:cubicBezTo>
                  <a:cubicBezTo>
                    <a:pt x="21600" y="3166"/>
                    <a:pt x="21380" y="2945"/>
                    <a:pt x="21109" y="2945"/>
                  </a:cubicBezTo>
                  <a:cubicBezTo>
                    <a:pt x="20969" y="2945"/>
                    <a:pt x="20844" y="3005"/>
                    <a:pt x="20755" y="3099"/>
                  </a:cubicBezTo>
                  <a:lnTo>
                    <a:pt x="20754" y="3097"/>
                  </a:lnTo>
                  <a:lnTo>
                    <a:pt x="19493" y="4419"/>
                  </a:lnTo>
                  <a:cubicBezTo>
                    <a:pt x="19492" y="4418"/>
                    <a:pt x="19491" y="4416"/>
                    <a:pt x="19490" y="4415"/>
                  </a:cubicBezTo>
                  <a:lnTo>
                    <a:pt x="18805" y="5133"/>
                  </a:lnTo>
                  <a:cubicBezTo>
                    <a:pt x="18806" y="5134"/>
                    <a:pt x="18807" y="5136"/>
                    <a:pt x="18807" y="5137"/>
                  </a:cubicBezTo>
                  <a:cubicBezTo>
                    <a:pt x="18807" y="5137"/>
                    <a:pt x="10792" y="13534"/>
                    <a:pt x="10792" y="135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>
                <a:latin typeface="Hello Brilliant" panose="03000600000000000000" pitchFamily="66" charset="0"/>
                <a:ea typeface="Source Sans Pro Light" charset="0"/>
                <a:cs typeface="Source Sans Pro Light" charset="0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C689D0C6-2E43-274C-AB3A-40865EDA70AA}"/>
              </a:ext>
            </a:extLst>
          </p:cNvPr>
          <p:cNvGrpSpPr/>
          <p:nvPr/>
        </p:nvGrpSpPr>
        <p:grpSpPr>
          <a:xfrm>
            <a:off x="151406" y="2416744"/>
            <a:ext cx="471493" cy="471491"/>
            <a:chOff x="1237829" y="3292077"/>
            <a:chExt cx="699076" cy="699074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72BF3230-5EFF-B247-845E-7DA7F46260D3}"/>
                </a:ext>
              </a:extLst>
            </p:cNvPr>
            <p:cNvSpPr/>
            <p:nvPr/>
          </p:nvSpPr>
          <p:spPr>
            <a:xfrm>
              <a:off x="1237829" y="3292077"/>
              <a:ext cx="699076" cy="699074"/>
            </a:xfrm>
            <a:prstGeom prst="ellipse">
              <a:avLst/>
            </a:prstGeom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3200" dirty="0">
                <a:solidFill>
                  <a:schemeClr val="bg1"/>
                </a:solidFill>
                <a:latin typeface="Hello Brilliant" panose="03000600000000000000" pitchFamily="66" charset="0"/>
              </a:endParaRPr>
            </a:p>
          </p:txBody>
        </p:sp>
        <p:sp>
          <p:nvSpPr>
            <p:cNvPr id="35" name="Shape 2540">
              <a:extLst>
                <a:ext uri="{FF2B5EF4-FFF2-40B4-BE49-F238E27FC236}">
                  <a16:creationId xmlns:a16="http://schemas.microsoft.com/office/drawing/2014/main" id="{2D305F90-9ADB-4841-8020-1CAF49CCF753}"/>
                </a:ext>
              </a:extLst>
            </p:cNvPr>
            <p:cNvSpPr/>
            <p:nvPr/>
          </p:nvSpPr>
          <p:spPr>
            <a:xfrm>
              <a:off x="1444704" y="3501950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32" y="6661"/>
                  </a:moveTo>
                  <a:cubicBezTo>
                    <a:pt x="20540" y="6471"/>
                    <a:pt x="20228" y="6473"/>
                    <a:pt x="20038" y="6667"/>
                  </a:cubicBezTo>
                  <a:cubicBezTo>
                    <a:pt x="19903" y="6804"/>
                    <a:pt x="19870" y="7000"/>
                    <a:pt x="19929" y="7171"/>
                  </a:cubicBezTo>
                  <a:lnTo>
                    <a:pt x="19918" y="7175"/>
                  </a:lnTo>
                  <a:cubicBezTo>
                    <a:pt x="20365" y="8298"/>
                    <a:pt x="20618" y="951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cubicBezTo>
                    <a:pt x="5378" y="20618"/>
                    <a:pt x="982" y="16223"/>
                    <a:pt x="982" y="10800"/>
                  </a:cubicBezTo>
                  <a:cubicBezTo>
                    <a:pt x="982" y="5377"/>
                    <a:pt x="5378" y="982"/>
                    <a:pt x="10800" y="982"/>
                  </a:cubicBezTo>
                  <a:cubicBezTo>
                    <a:pt x="13575" y="982"/>
                    <a:pt x="16077" y="2136"/>
                    <a:pt x="17862" y="3989"/>
                  </a:cubicBezTo>
                  <a:lnTo>
                    <a:pt x="17868" y="3982"/>
                  </a:lnTo>
                  <a:cubicBezTo>
                    <a:pt x="18062" y="4157"/>
                    <a:pt x="18359" y="4153"/>
                    <a:pt x="18544" y="3965"/>
                  </a:cubicBezTo>
                  <a:cubicBezTo>
                    <a:pt x="18734" y="3771"/>
                    <a:pt x="18732" y="3461"/>
                    <a:pt x="18539" y="3270"/>
                  </a:cubicBezTo>
                  <a:cubicBezTo>
                    <a:pt x="18520" y="3252"/>
                    <a:pt x="18496" y="3244"/>
                    <a:pt x="18476" y="3230"/>
                  </a:cubicBezTo>
                  <a:cubicBezTo>
                    <a:pt x="16521" y="1241"/>
                    <a:pt x="13810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5" y="21600"/>
                    <a:pt x="21600" y="16764"/>
                    <a:pt x="21600" y="10800"/>
                  </a:cubicBezTo>
                  <a:cubicBezTo>
                    <a:pt x="21600" y="9412"/>
                    <a:pt x="21329" y="8089"/>
                    <a:pt x="20851" y="6869"/>
                  </a:cubicBezTo>
                  <a:cubicBezTo>
                    <a:pt x="20828" y="6794"/>
                    <a:pt x="20793" y="6721"/>
                    <a:pt x="20732" y="6661"/>
                  </a:cubicBezTo>
                  <a:moveTo>
                    <a:pt x="10792" y="13534"/>
                  </a:moveTo>
                  <a:lnTo>
                    <a:pt x="6238" y="8980"/>
                  </a:lnTo>
                  <a:cubicBezTo>
                    <a:pt x="6149" y="8891"/>
                    <a:pt x="6027" y="8836"/>
                    <a:pt x="5891" y="8836"/>
                  </a:cubicBezTo>
                  <a:cubicBezTo>
                    <a:pt x="5620" y="8836"/>
                    <a:pt x="5400" y="9056"/>
                    <a:pt x="5400" y="9327"/>
                  </a:cubicBezTo>
                  <a:cubicBezTo>
                    <a:pt x="5400" y="9463"/>
                    <a:pt x="5455" y="9585"/>
                    <a:pt x="5544" y="9675"/>
                  </a:cubicBezTo>
                  <a:lnTo>
                    <a:pt x="10453" y="14583"/>
                  </a:lnTo>
                  <a:cubicBezTo>
                    <a:pt x="10542" y="14672"/>
                    <a:pt x="10664" y="14727"/>
                    <a:pt x="10800" y="14727"/>
                  </a:cubicBezTo>
                  <a:cubicBezTo>
                    <a:pt x="10940" y="14727"/>
                    <a:pt x="11064" y="14668"/>
                    <a:pt x="11154" y="14574"/>
                  </a:cubicBezTo>
                  <a:lnTo>
                    <a:pt x="11155" y="14576"/>
                  </a:lnTo>
                  <a:lnTo>
                    <a:pt x="19353" y="5988"/>
                  </a:lnTo>
                  <a:cubicBezTo>
                    <a:pt x="19353" y="5989"/>
                    <a:pt x="19354" y="5990"/>
                    <a:pt x="19354" y="5991"/>
                  </a:cubicBezTo>
                  <a:lnTo>
                    <a:pt x="20055" y="5255"/>
                  </a:lnTo>
                  <a:cubicBezTo>
                    <a:pt x="20055" y="5255"/>
                    <a:pt x="20054" y="5254"/>
                    <a:pt x="20054" y="5253"/>
                  </a:cubicBezTo>
                  <a:lnTo>
                    <a:pt x="21464" y="3775"/>
                  </a:lnTo>
                  <a:lnTo>
                    <a:pt x="21463" y="3774"/>
                  </a:lnTo>
                  <a:cubicBezTo>
                    <a:pt x="21547" y="3686"/>
                    <a:pt x="21600" y="3567"/>
                    <a:pt x="21600" y="3436"/>
                  </a:cubicBezTo>
                  <a:cubicBezTo>
                    <a:pt x="21600" y="3166"/>
                    <a:pt x="21380" y="2945"/>
                    <a:pt x="21109" y="2945"/>
                  </a:cubicBezTo>
                  <a:cubicBezTo>
                    <a:pt x="20969" y="2945"/>
                    <a:pt x="20844" y="3005"/>
                    <a:pt x="20755" y="3099"/>
                  </a:cubicBezTo>
                  <a:lnTo>
                    <a:pt x="20754" y="3097"/>
                  </a:lnTo>
                  <a:lnTo>
                    <a:pt x="19493" y="4419"/>
                  </a:lnTo>
                  <a:cubicBezTo>
                    <a:pt x="19492" y="4418"/>
                    <a:pt x="19491" y="4416"/>
                    <a:pt x="19490" y="4415"/>
                  </a:cubicBezTo>
                  <a:lnTo>
                    <a:pt x="18805" y="5133"/>
                  </a:lnTo>
                  <a:cubicBezTo>
                    <a:pt x="18806" y="5134"/>
                    <a:pt x="18807" y="5136"/>
                    <a:pt x="18807" y="5137"/>
                  </a:cubicBezTo>
                  <a:cubicBezTo>
                    <a:pt x="18807" y="5137"/>
                    <a:pt x="10792" y="13534"/>
                    <a:pt x="10792" y="135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>
                <a:latin typeface="Hello Brilliant" panose="03000600000000000000" pitchFamily="66" charset="0"/>
                <a:ea typeface="Source Sans Pro Light" charset="0"/>
                <a:cs typeface="Source Sans Pro Light" charset="0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528165DA-43D3-7347-829C-F1B662E16A2A}"/>
              </a:ext>
            </a:extLst>
          </p:cNvPr>
          <p:cNvGrpSpPr/>
          <p:nvPr/>
        </p:nvGrpSpPr>
        <p:grpSpPr>
          <a:xfrm>
            <a:off x="151406" y="3383266"/>
            <a:ext cx="471493" cy="471491"/>
            <a:chOff x="1237829" y="4856879"/>
            <a:chExt cx="699076" cy="699074"/>
          </a:xfrm>
        </p:grpSpPr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2E6B6B91-E2A1-4945-AF7A-1ADC1F395840}"/>
                </a:ext>
              </a:extLst>
            </p:cNvPr>
            <p:cNvSpPr/>
            <p:nvPr/>
          </p:nvSpPr>
          <p:spPr>
            <a:xfrm>
              <a:off x="1237829" y="4856879"/>
              <a:ext cx="699076" cy="699074"/>
            </a:xfrm>
            <a:prstGeom prst="ellipse">
              <a:avLst/>
            </a:prstGeom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3200" dirty="0">
                <a:solidFill>
                  <a:schemeClr val="bg1"/>
                </a:solidFill>
                <a:latin typeface="Hello Brilliant" panose="03000600000000000000" pitchFamily="66" charset="0"/>
              </a:endParaRPr>
            </a:p>
          </p:txBody>
        </p:sp>
        <p:sp>
          <p:nvSpPr>
            <p:cNvPr id="42" name="Shape 2540">
              <a:extLst>
                <a:ext uri="{FF2B5EF4-FFF2-40B4-BE49-F238E27FC236}">
                  <a16:creationId xmlns:a16="http://schemas.microsoft.com/office/drawing/2014/main" id="{69BFD624-7669-B640-BF27-37ED465426EB}"/>
                </a:ext>
              </a:extLst>
            </p:cNvPr>
            <p:cNvSpPr/>
            <p:nvPr/>
          </p:nvSpPr>
          <p:spPr>
            <a:xfrm>
              <a:off x="1442604" y="5066752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32" y="6661"/>
                  </a:moveTo>
                  <a:cubicBezTo>
                    <a:pt x="20540" y="6471"/>
                    <a:pt x="20228" y="6473"/>
                    <a:pt x="20038" y="6667"/>
                  </a:cubicBezTo>
                  <a:cubicBezTo>
                    <a:pt x="19903" y="6804"/>
                    <a:pt x="19870" y="7000"/>
                    <a:pt x="19929" y="7171"/>
                  </a:cubicBezTo>
                  <a:lnTo>
                    <a:pt x="19918" y="7175"/>
                  </a:lnTo>
                  <a:cubicBezTo>
                    <a:pt x="20365" y="8298"/>
                    <a:pt x="20618" y="951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cubicBezTo>
                    <a:pt x="5378" y="20618"/>
                    <a:pt x="982" y="16223"/>
                    <a:pt x="982" y="10800"/>
                  </a:cubicBezTo>
                  <a:cubicBezTo>
                    <a:pt x="982" y="5377"/>
                    <a:pt x="5378" y="982"/>
                    <a:pt x="10800" y="982"/>
                  </a:cubicBezTo>
                  <a:cubicBezTo>
                    <a:pt x="13575" y="982"/>
                    <a:pt x="16077" y="2136"/>
                    <a:pt x="17862" y="3989"/>
                  </a:cubicBezTo>
                  <a:lnTo>
                    <a:pt x="17868" y="3982"/>
                  </a:lnTo>
                  <a:cubicBezTo>
                    <a:pt x="18062" y="4157"/>
                    <a:pt x="18359" y="4153"/>
                    <a:pt x="18544" y="3965"/>
                  </a:cubicBezTo>
                  <a:cubicBezTo>
                    <a:pt x="18734" y="3771"/>
                    <a:pt x="18732" y="3461"/>
                    <a:pt x="18539" y="3270"/>
                  </a:cubicBezTo>
                  <a:cubicBezTo>
                    <a:pt x="18520" y="3252"/>
                    <a:pt x="18496" y="3244"/>
                    <a:pt x="18476" y="3230"/>
                  </a:cubicBezTo>
                  <a:cubicBezTo>
                    <a:pt x="16521" y="1241"/>
                    <a:pt x="13810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5" y="21600"/>
                    <a:pt x="21600" y="16764"/>
                    <a:pt x="21600" y="10800"/>
                  </a:cubicBezTo>
                  <a:cubicBezTo>
                    <a:pt x="21600" y="9412"/>
                    <a:pt x="21329" y="8089"/>
                    <a:pt x="20851" y="6869"/>
                  </a:cubicBezTo>
                  <a:cubicBezTo>
                    <a:pt x="20828" y="6794"/>
                    <a:pt x="20793" y="6721"/>
                    <a:pt x="20732" y="6661"/>
                  </a:cubicBezTo>
                  <a:moveTo>
                    <a:pt x="10792" y="13534"/>
                  </a:moveTo>
                  <a:lnTo>
                    <a:pt x="6238" y="8980"/>
                  </a:lnTo>
                  <a:cubicBezTo>
                    <a:pt x="6149" y="8891"/>
                    <a:pt x="6027" y="8836"/>
                    <a:pt x="5891" y="8836"/>
                  </a:cubicBezTo>
                  <a:cubicBezTo>
                    <a:pt x="5620" y="8836"/>
                    <a:pt x="5400" y="9056"/>
                    <a:pt x="5400" y="9327"/>
                  </a:cubicBezTo>
                  <a:cubicBezTo>
                    <a:pt x="5400" y="9463"/>
                    <a:pt x="5455" y="9585"/>
                    <a:pt x="5544" y="9675"/>
                  </a:cubicBezTo>
                  <a:lnTo>
                    <a:pt x="10453" y="14583"/>
                  </a:lnTo>
                  <a:cubicBezTo>
                    <a:pt x="10542" y="14672"/>
                    <a:pt x="10664" y="14727"/>
                    <a:pt x="10800" y="14727"/>
                  </a:cubicBezTo>
                  <a:cubicBezTo>
                    <a:pt x="10940" y="14727"/>
                    <a:pt x="11064" y="14668"/>
                    <a:pt x="11154" y="14574"/>
                  </a:cubicBezTo>
                  <a:lnTo>
                    <a:pt x="11155" y="14576"/>
                  </a:lnTo>
                  <a:lnTo>
                    <a:pt x="19353" y="5988"/>
                  </a:lnTo>
                  <a:cubicBezTo>
                    <a:pt x="19353" y="5989"/>
                    <a:pt x="19354" y="5990"/>
                    <a:pt x="19354" y="5991"/>
                  </a:cubicBezTo>
                  <a:lnTo>
                    <a:pt x="20055" y="5255"/>
                  </a:lnTo>
                  <a:cubicBezTo>
                    <a:pt x="20055" y="5255"/>
                    <a:pt x="20054" y="5254"/>
                    <a:pt x="20054" y="5253"/>
                  </a:cubicBezTo>
                  <a:lnTo>
                    <a:pt x="21464" y="3775"/>
                  </a:lnTo>
                  <a:lnTo>
                    <a:pt x="21463" y="3774"/>
                  </a:lnTo>
                  <a:cubicBezTo>
                    <a:pt x="21547" y="3686"/>
                    <a:pt x="21600" y="3567"/>
                    <a:pt x="21600" y="3436"/>
                  </a:cubicBezTo>
                  <a:cubicBezTo>
                    <a:pt x="21600" y="3166"/>
                    <a:pt x="21380" y="2945"/>
                    <a:pt x="21109" y="2945"/>
                  </a:cubicBezTo>
                  <a:cubicBezTo>
                    <a:pt x="20969" y="2945"/>
                    <a:pt x="20844" y="3005"/>
                    <a:pt x="20755" y="3099"/>
                  </a:cubicBezTo>
                  <a:lnTo>
                    <a:pt x="20754" y="3097"/>
                  </a:lnTo>
                  <a:lnTo>
                    <a:pt x="19493" y="4419"/>
                  </a:lnTo>
                  <a:cubicBezTo>
                    <a:pt x="19492" y="4418"/>
                    <a:pt x="19491" y="4416"/>
                    <a:pt x="19490" y="4415"/>
                  </a:cubicBezTo>
                  <a:lnTo>
                    <a:pt x="18805" y="5133"/>
                  </a:lnTo>
                  <a:cubicBezTo>
                    <a:pt x="18806" y="5134"/>
                    <a:pt x="18807" y="5136"/>
                    <a:pt x="18807" y="5137"/>
                  </a:cubicBezTo>
                  <a:cubicBezTo>
                    <a:pt x="18807" y="5137"/>
                    <a:pt x="10792" y="13534"/>
                    <a:pt x="10792" y="135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>
                <a:latin typeface="Hello Brilliant" panose="03000600000000000000" pitchFamily="66" charset="0"/>
                <a:ea typeface="Source Sans Pro Light" charset="0"/>
                <a:cs typeface="Source Sans Pro Light" charset="0"/>
              </a:endParaRPr>
            </a:p>
          </p:txBody>
        </p:sp>
      </p:grpSp>
      <p:sp>
        <p:nvSpPr>
          <p:cNvPr id="66" name="CuadroTexto 65">
            <a:extLst>
              <a:ext uri="{FF2B5EF4-FFF2-40B4-BE49-F238E27FC236}">
                <a16:creationId xmlns:a16="http://schemas.microsoft.com/office/drawing/2014/main" id="{0C4A9826-1299-644D-A088-E3EF2BE0972B}"/>
              </a:ext>
            </a:extLst>
          </p:cNvPr>
          <p:cNvSpPr txBox="1"/>
          <p:nvPr/>
        </p:nvSpPr>
        <p:spPr>
          <a:xfrm>
            <a:off x="774504" y="1459924"/>
            <a:ext cx="769906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R" sz="3200" dirty="0">
                <a:latin typeface="212 Orion Sans" pitchFamily="2" charset="0"/>
                <a:cs typeface="Sathu" pitchFamily="2" charset="-34"/>
              </a:rPr>
              <a:t>Dificultades en el acceso a la justicia</a:t>
            </a:r>
          </a:p>
          <a:p>
            <a:endParaRPr lang="es-CR" sz="3200" dirty="0">
              <a:latin typeface="212 Orion Sans" pitchFamily="2" charset="0"/>
              <a:cs typeface="Sathu" pitchFamily="2" charset="-34"/>
            </a:endParaRPr>
          </a:p>
          <a:p>
            <a:pPr>
              <a:spcBef>
                <a:spcPct val="0"/>
              </a:spcBef>
            </a:pPr>
            <a:r>
              <a:rPr lang="es-CR" altLang="es-CR" sz="3200" dirty="0">
                <a:latin typeface="212 Orion Sans" pitchFamily="2" charset="0"/>
                <a:cs typeface="Calibri" panose="020F0502020204030204" pitchFamily="34" charset="0"/>
              </a:rPr>
              <a:t>Ausencia del término acoso callejero</a:t>
            </a:r>
          </a:p>
          <a:p>
            <a:pPr>
              <a:spcBef>
                <a:spcPct val="0"/>
              </a:spcBef>
            </a:pPr>
            <a:endParaRPr lang="es-CR" altLang="es-CR" sz="3200" dirty="0">
              <a:latin typeface="212 Orion Sans" pitchFamily="2" charset="0"/>
              <a:cs typeface="Calibri" panose="020F0502020204030204" pitchFamily="34" charset="0"/>
            </a:endParaRPr>
          </a:p>
          <a:p>
            <a:pPr>
              <a:spcBef>
                <a:spcPct val="0"/>
              </a:spcBef>
            </a:pPr>
            <a:r>
              <a:rPr lang="es-CR" altLang="es-CR" sz="3200" dirty="0">
                <a:latin typeface="212 Orion Sans" pitchFamily="2" charset="0"/>
                <a:cs typeface="Calibri" panose="020F0502020204030204" pitchFamily="34" charset="0"/>
              </a:rPr>
              <a:t>Contravenciones “contra las buenas costrumbres”</a:t>
            </a:r>
          </a:p>
          <a:p>
            <a:pPr>
              <a:spcBef>
                <a:spcPct val="0"/>
              </a:spcBef>
            </a:pPr>
            <a:endParaRPr lang="es-CR" altLang="es-CR" sz="3200" dirty="0">
              <a:latin typeface="212 Orion Sans" pitchFamily="2" charset="0"/>
              <a:cs typeface="Calibri" panose="020F0502020204030204" pitchFamily="34" charset="0"/>
            </a:endParaRPr>
          </a:p>
          <a:p>
            <a:pPr>
              <a:spcBef>
                <a:spcPct val="0"/>
              </a:spcBef>
            </a:pPr>
            <a:r>
              <a:rPr lang="es-CR" altLang="es-CR" sz="3200" dirty="0">
                <a:latin typeface="212 Orion Sans" pitchFamily="2" charset="0"/>
                <a:cs typeface="Calibri" panose="020F0502020204030204" pitchFamily="34" charset="0"/>
              </a:rPr>
              <a:t>No tipificaba ciertas conductas</a:t>
            </a:r>
          </a:p>
          <a:p>
            <a:pPr>
              <a:spcBef>
                <a:spcPct val="0"/>
              </a:spcBef>
            </a:pPr>
            <a:endParaRPr lang="es-CR" altLang="es-CR" sz="3200" dirty="0">
              <a:latin typeface="212 Orion Sans" pitchFamily="2" charset="0"/>
              <a:cs typeface="Calibri" panose="020F0502020204030204" pitchFamily="34" charset="0"/>
            </a:endParaRPr>
          </a:p>
          <a:p>
            <a:pPr>
              <a:spcBef>
                <a:spcPct val="0"/>
              </a:spcBef>
            </a:pPr>
            <a:r>
              <a:rPr lang="es-CR" altLang="es-CR" sz="3200" dirty="0">
                <a:latin typeface="212 Orion Sans" pitchFamily="2" charset="0"/>
                <a:cs typeface="Calibri" panose="020F0502020204030204" pitchFamily="34" charset="0"/>
              </a:rPr>
              <a:t>Penas ínfimas</a:t>
            </a:r>
          </a:p>
          <a:p>
            <a:endParaRPr lang="es-CR" sz="3200" dirty="0">
              <a:latin typeface="212 Orion Sans" pitchFamily="2" charset="0"/>
              <a:cs typeface="Sathu" pitchFamily="2" charset="-34"/>
            </a:endParaRPr>
          </a:p>
        </p:txBody>
      </p:sp>
      <p:grpSp>
        <p:nvGrpSpPr>
          <p:cNvPr id="68" name="Group 39">
            <a:extLst>
              <a:ext uri="{FF2B5EF4-FFF2-40B4-BE49-F238E27FC236}">
                <a16:creationId xmlns:a16="http://schemas.microsoft.com/office/drawing/2014/main" id="{44F3A370-9AC8-7E47-921E-2A054578E0F7}"/>
              </a:ext>
            </a:extLst>
          </p:cNvPr>
          <p:cNvGrpSpPr/>
          <p:nvPr/>
        </p:nvGrpSpPr>
        <p:grpSpPr>
          <a:xfrm>
            <a:off x="147966" y="4417520"/>
            <a:ext cx="471493" cy="471491"/>
            <a:chOff x="1237829" y="4856879"/>
            <a:chExt cx="699076" cy="699074"/>
          </a:xfrm>
        </p:grpSpPr>
        <p:sp>
          <p:nvSpPr>
            <p:cNvPr id="69" name="Oval 40">
              <a:extLst>
                <a:ext uri="{FF2B5EF4-FFF2-40B4-BE49-F238E27FC236}">
                  <a16:creationId xmlns:a16="http://schemas.microsoft.com/office/drawing/2014/main" id="{B390D6F3-15BD-3049-B52D-8919BBD55FC4}"/>
                </a:ext>
              </a:extLst>
            </p:cNvPr>
            <p:cNvSpPr/>
            <p:nvPr/>
          </p:nvSpPr>
          <p:spPr>
            <a:xfrm>
              <a:off x="1237829" y="4856879"/>
              <a:ext cx="699076" cy="699074"/>
            </a:xfrm>
            <a:prstGeom prst="ellipse">
              <a:avLst/>
            </a:prstGeom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3200" dirty="0">
                <a:solidFill>
                  <a:schemeClr val="bg1"/>
                </a:solidFill>
                <a:latin typeface="Hello Brilliant" panose="03000600000000000000" pitchFamily="66" charset="0"/>
              </a:endParaRPr>
            </a:p>
          </p:txBody>
        </p:sp>
        <p:sp>
          <p:nvSpPr>
            <p:cNvPr id="70" name="Shape 2540">
              <a:extLst>
                <a:ext uri="{FF2B5EF4-FFF2-40B4-BE49-F238E27FC236}">
                  <a16:creationId xmlns:a16="http://schemas.microsoft.com/office/drawing/2014/main" id="{007C0AB1-DF7A-3944-A2BA-D93D674B7445}"/>
                </a:ext>
              </a:extLst>
            </p:cNvPr>
            <p:cNvSpPr/>
            <p:nvPr/>
          </p:nvSpPr>
          <p:spPr>
            <a:xfrm>
              <a:off x="1442604" y="5066752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32" y="6661"/>
                  </a:moveTo>
                  <a:cubicBezTo>
                    <a:pt x="20540" y="6471"/>
                    <a:pt x="20228" y="6473"/>
                    <a:pt x="20038" y="6667"/>
                  </a:cubicBezTo>
                  <a:cubicBezTo>
                    <a:pt x="19903" y="6804"/>
                    <a:pt x="19870" y="7000"/>
                    <a:pt x="19929" y="7171"/>
                  </a:cubicBezTo>
                  <a:lnTo>
                    <a:pt x="19918" y="7175"/>
                  </a:lnTo>
                  <a:cubicBezTo>
                    <a:pt x="20365" y="8298"/>
                    <a:pt x="20618" y="951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cubicBezTo>
                    <a:pt x="5378" y="20618"/>
                    <a:pt x="982" y="16223"/>
                    <a:pt x="982" y="10800"/>
                  </a:cubicBezTo>
                  <a:cubicBezTo>
                    <a:pt x="982" y="5377"/>
                    <a:pt x="5378" y="982"/>
                    <a:pt x="10800" y="982"/>
                  </a:cubicBezTo>
                  <a:cubicBezTo>
                    <a:pt x="13575" y="982"/>
                    <a:pt x="16077" y="2136"/>
                    <a:pt x="17862" y="3989"/>
                  </a:cubicBezTo>
                  <a:lnTo>
                    <a:pt x="17868" y="3982"/>
                  </a:lnTo>
                  <a:cubicBezTo>
                    <a:pt x="18062" y="4157"/>
                    <a:pt x="18359" y="4153"/>
                    <a:pt x="18544" y="3965"/>
                  </a:cubicBezTo>
                  <a:cubicBezTo>
                    <a:pt x="18734" y="3771"/>
                    <a:pt x="18732" y="3461"/>
                    <a:pt x="18539" y="3270"/>
                  </a:cubicBezTo>
                  <a:cubicBezTo>
                    <a:pt x="18520" y="3252"/>
                    <a:pt x="18496" y="3244"/>
                    <a:pt x="18476" y="3230"/>
                  </a:cubicBezTo>
                  <a:cubicBezTo>
                    <a:pt x="16521" y="1241"/>
                    <a:pt x="13810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5" y="21600"/>
                    <a:pt x="21600" y="16764"/>
                    <a:pt x="21600" y="10800"/>
                  </a:cubicBezTo>
                  <a:cubicBezTo>
                    <a:pt x="21600" y="9412"/>
                    <a:pt x="21329" y="8089"/>
                    <a:pt x="20851" y="6869"/>
                  </a:cubicBezTo>
                  <a:cubicBezTo>
                    <a:pt x="20828" y="6794"/>
                    <a:pt x="20793" y="6721"/>
                    <a:pt x="20732" y="6661"/>
                  </a:cubicBezTo>
                  <a:moveTo>
                    <a:pt x="10792" y="13534"/>
                  </a:moveTo>
                  <a:lnTo>
                    <a:pt x="6238" y="8980"/>
                  </a:lnTo>
                  <a:cubicBezTo>
                    <a:pt x="6149" y="8891"/>
                    <a:pt x="6027" y="8836"/>
                    <a:pt x="5891" y="8836"/>
                  </a:cubicBezTo>
                  <a:cubicBezTo>
                    <a:pt x="5620" y="8836"/>
                    <a:pt x="5400" y="9056"/>
                    <a:pt x="5400" y="9327"/>
                  </a:cubicBezTo>
                  <a:cubicBezTo>
                    <a:pt x="5400" y="9463"/>
                    <a:pt x="5455" y="9585"/>
                    <a:pt x="5544" y="9675"/>
                  </a:cubicBezTo>
                  <a:lnTo>
                    <a:pt x="10453" y="14583"/>
                  </a:lnTo>
                  <a:cubicBezTo>
                    <a:pt x="10542" y="14672"/>
                    <a:pt x="10664" y="14727"/>
                    <a:pt x="10800" y="14727"/>
                  </a:cubicBezTo>
                  <a:cubicBezTo>
                    <a:pt x="10940" y="14727"/>
                    <a:pt x="11064" y="14668"/>
                    <a:pt x="11154" y="14574"/>
                  </a:cubicBezTo>
                  <a:lnTo>
                    <a:pt x="11155" y="14576"/>
                  </a:lnTo>
                  <a:lnTo>
                    <a:pt x="19353" y="5988"/>
                  </a:lnTo>
                  <a:cubicBezTo>
                    <a:pt x="19353" y="5989"/>
                    <a:pt x="19354" y="5990"/>
                    <a:pt x="19354" y="5991"/>
                  </a:cubicBezTo>
                  <a:lnTo>
                    <a:pt x="20055" y="5255"/>
                  </a:lnTo>
                  <a:cubicBezTo>
                    <a:pt x="20055" y="5255"/>
                    <a:pt x="20054" y="5254"/>
                    <a:pt x="20054" y="5253"/>
                  </a:cubicBezTo>
                  <a:lnTo>
                    <a:pt x="21464" y="3775"/>
                  </a:lnTo>
                  <a:lnTo>
                    <a:pt x="21463" y="3774"/>
                  </a:lnTo>
                  <a:cubicBezTo>
                    <a:pt x="21547" y="3686"/>
                    <a:pt x="21600" y="3567"/>
                    <a:pt x="21600" y="3436"/>
                  </a:cubicBezTo>
                  <a:cubicBezTo>
                    <a:pt x="21600" y="3166"/>
                    <a:pt x="21380" y="2945"/>
                    <a:pt x="21109" y="2945"/>
                  </a:cubicBezTo>
                  <a:cubicBezTo>
                    <a:pt x="20969" y="2945"/>
                    <a:pt x="20844" y="3005"/>
                    <a:pt x="20755" y="3099"/>
                  </a:cubicBezTo>
                  <a:lnTo>
                    <a:pt x="20754" y="3097"/>
                  </a:lnTo>
                  <a:lnTo>
                    <a:pt x="19493" y="4419"/>
                  </a:lnTo>
                  <a:cubicBezTo>
                    <a:pt x="19492" y="4418"/>
                    <a:pt x="19491" y="4416"/>
                    <a:pt x="19490" y="4415"/>
                  </a:cubicBezTo>
                  <a:lnTo>
                    <a:pt x="18805" y="5133"/>
                  </a:lnTo>
                  <a:cubicBezTo>
                    <a:pt x="18806" y="5134"/>
                    <a:pt x="18807" y="5136"/>
                    <a:pt x="18807" y="5137"/>
                  </a:cubicBezTo>
                  <a:cubicBezTo>
                    <a:pt x="18807" y="5137"/>
                    <a:pt x="10792" y="13534"/>
                    <a:pt x="10792" y="135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>
                <a:latin typeface="Hello Brilliant" panose="03000600000000000000" pitchFamily="66" charset="0"/>
                <a:ea typeface="Source Sans Pro Light" charset="0"/>
                <a:cs typeface="Source Sans Pro Light" charset="0"/>
              </a:endParaRPr>
            </a:p>
          </p:txBody>
        </p:sp>
      </p:grpSp>
      <p:pic>
        <p:nvPicPr>
          <p:cNvPr id="21" name="Picture 2" descr="Justicia ya | ONU Mujeres">
            <a:extLst>
              <a:ext uri="{FF2B5EF4-FFF2-40B4-BE49-F238E27FC236}">
                <a16:creationId xmlns:a16="http://schemas.microsoft.com/office/drawing/2014/main" id="{B413635E-8984-944E-891F-52551447DBA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863"/>
          <a:stretch/>
        </p:blipFill>
        <p:spPr bwMode="auto">
          <a:xfrm>
            <a:off x="8313909" y="1690336"/>
            <a:ext cx="4051068" cy="3857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2" name="Group 39">
            <a:extLst>
              <a:ext uri="{FF2B5EF4-FFF2-40B4-BE49-F238E27FC236}">
                <a16:creationId xmlns:a16="http://schemas.microsoft.com/office/drawing/2014/main" id="{99C33023-1A0F-3C40-8A10-42FFAF9112CD}"/>
              </a:ext>
            </a:extLst>
          </p:cNvPr>
          <p:cNvGrpSpPr/>
          <p:nvPr/>
        </p:nvGrpSpPr>
        <p:grpSpPr>
          <a:xfrm>
            <a:off x="144526" y="5480876"/>
            <a:ext cx="471493" cy="471491"/>
            <a:chOff x="1237829" y="4856879"/>
            <a:chExt cx="699076" cy="699074"/>
          </a:xfrm>
        </p:grpSpPr>
        <p:sp>
          <p:nvSpPr>
            <p:cNvPr id="23" name="Oval 40">
              <a:extLst>
                <a:ext uri="{FF2B5EF4-FFF2-40B4-BE49-F238E27FC236}">
                  <a16:creationId xmlns:a16="http://schemas.microsoft.com/office/drawing/2014/main" id="{29703F9D-FC6B-FE43-9F71-E10E06B0AADE}"/>
                </a:ext>
              </a:extLst>
            </p:cNvPr>
            <p:cNvSpPr/>
            <p:nvPr/>
          </p:nvSpPr>
          <p:spPr>
            <a:xfrm>
              <a:off x="1237829" y="4856879"/>
              <a:ext cx="699076" cy="699074"/>
            </a:xfrm>
            <a:prstGeom prst="ellipse">
              <a:avLst/>
            </a:prstGeom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3200" dirty="0">
                <a:solidFill>
                  <a:schemeClr val="bg1"/>
                </a:solidFill>
                <a:latin typeface="Hello Brilliant" panose="03000600000000000000" pitchFamily="66" charset="0"/>
              </a:endParaRPr>
            </a:p>
          </p:txBody>
        </p:sp>
        <p:sp>
          <p:nvSpPr>
            <p:cNvPr id="24" name="Shape 2540">
              <a:extLst>
                <a:ext uri="{FF2B5EF4-FFF2-40B4-BE49-F238E27FC236}">
                  <a16:creationId xmlns:a16="http://schemas.microsoft.com/office/drawing/2014/main" id="{2769A7AD-A628-C540-82BA-EE6CFD6848BC}"/>
                </a:ext>
              </a:extLst>
            </p:cNvPr>
            <p:cNvSpPr/>
            <p:nvPr/>
          </p:nvSpPr>
          <p:spPr>
            <a:xfrm>
              <a:off x="1442604" y="5066752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32" y="6661"/>
                  </a:moveTo>
                  <a:cubicBezTo>
                    <a:pt x="20540" y="6471"/>
                    <a:pt x="20228" y="6473"/>
                    <a:pt x="20038" y="6667"/>
                  </a:cubicBezTo>
                  <a:cubicBezTo>
                    <a:pt x="19903" y="6804"/>
                    <a:pt x="19870" y="7000"/>
                    <a:pt x="19929" y="7171"/>
                  </a:cubicBezTo>
                  <a:lnTo>
                    <a:pt x="19918" y="7175"/>
                  </a:lnTo>
                  <a:cubicBezTo>
                    <a:pt x="20365" y="8298"/>
                    <a:pt x="20618" y="951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cubicBezTo>
                    <a:pt x="5378" y="20618"/>
                    <a:pt x="982" y="16223"/>
                    <a:pt x="982" y="10800"/>
                  </a:cubicBezTo>
                  <a:cubicBezTo>
                    <a:pt x="982" y="5377"/>
                    <a:pt x="5378" y="982"/>
                    <a:pt x="10800" y="982"/>
                  </a:cubicBezTo>
                  <a:cubicBezTo>
                    <a:pt x="13575" y="982"/>
                    <a:pt x="16077" y="2136"/>
                    <a:pt x="17862" y="3989"/>
                  </a:cubicBezTo>
                  <a:lnTo>
                    <a:pt x="17868" y="3982"/>
                  </a:lnTo>
                  <a:cubicBezTo>
                    <a:pt x="18062" y="4157"/>
                    <a:pt x="18359" y="4153"/>
                    <a:pt x="18544" y="3965"/>
                  </a:cubicBezTo>
                  <a:cubicBezTo>
                    <a:pt x="18734" y="3771"/>
                    <a:pt x="18732" y="3461"/>
                    <a:pt x="18539" y="3270"/>
                  </a:cubicBezTo>
                  <a:cubicBezTo>
                    <a:pt x="18520" y="3252"/>
                    <a:pt x="18496" y="3244"/>
                    <a:pt x="18476" y="3230"/>
                  </a:cubicBezTo>
                  <a:cubicBezTo>
                    <a:pt x="16521" y="1241"/>
                    <a:pt x="13810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5" y="21600"/>
                    <a:pt x="21600" y="16764"/>
                    <a:pt x="21600" y="10800"/>
                  </a:cubicBezTo>
                  <a:cubicBezTo>
                    <a:pt x="21600" y="9412"/>
                    <a:pt x="21329" y="8089"/>
                    <a:pt x="20851" y="6869"/>
                  </a:cubicBezTo>
                  <a:cubicBezTo>
                    <a:pt x="20828" y="6794"/>
                    <a:pt x="20793" y="6721"/>
                    <a:pt x="20732" y="6661"/>
                  </a:cubicBezTo>
                  <a:moveTo>
                    <a:pt x="10792" y="13534"/>
                  </a:moveTo>
                  <a:lnTo>
                    <a:pt x="6238" y="8980"/>
                  </a:lnTo>
                  <a:cubicBezTo>
                    <a:pt x="6149" y="8891"/>
                    <a:pt x="6027" y="8836"/>
                    <a:pt x="5891" y="8836"/>
                  </a:cubicBezTo>
                  <a:cubicBezTo>
                    <a:pt x="5620" y="8836"/>
                    <a:pt x="5400" y="9056"/>
                    <a:pt x="5400" y="9327"/>
                  </a:cubicBezTo>
                  <a:cubicBezTo>
                    <a:pt x="5400" y="9463"/>
                    <a:pt x="5455" y="9585"/>
                    <a:pt x="5544" y="9675"/>
                  </a:cubicBezTo>
                  <a:lnTo>
                    <a:pt x="10453" y="14583"/>
                  </a:lnTo>
                  <a:cubicBezTo>
                    <a:pt x="10542" y="14672"/>
                    <a:pt x="10664" y="14727"/>
                    <a:pt x="10800" y="14727"/>
                  </a:cubicBezTo>
                  <a:cubicBezTo>
                    <a:pt x="10940" y="14727"/>
                    <a:pt x="11064" y="14668"/>
                    <a:pt x="11154" y="14574"/>
                  </a:cubicBezTo>
                  <a:lnTo>
                    <a:pt x="11155" y="14576"/>
                  </a:lnTo>
                  <a:lnTo>
                    <a:pt x="19353" y="5988"/>
                  </a:lnTo>
                  <a:cubicBezTo>
                    <a:pt x="19353" y="5989"/>
                    <a:pt x="19354" y="5990"/>
                    <a:pt x="19354" y="5991"/>
                  </a:cubicBezTo>
                  <a:lnTo>
                    <a:pt x="20055" y="5255"/>
                  </a:lnTo>
                  <a:cubicBezTo>
                    <a:pt x="20055" y="5255"/>
                    <a:pt x="20054" y="5254"/>
                    <a:pt x="20054" y="5253"/>
                  </a:cubicBezTo>
                  <a:lnTo>
                    <a:pt x="21464" y="3775"/>
                  </a:lnTo>
                  <a:lnTo>
                    <a:pt x="21463" y="3774"/>
                  </a:lnTo>
                  <a:cubicBezTo>
                    <a:pt x="21547" y="3686"/>
                    <a:pt x="21600" y="3567"/>
                    <a:pt x="21600" y="3436"/>
                  </a:cubicBezTo>
                  <a:cubicBezTo>
                    <a:pt x="21600" y="3166"/>
                    <a:pt x="21380" y="2945"/>
                    <a:pt x="21109" y="2945"/>
                  </a:cubicBezTo>
                  <a:cubicBezTo>
                    <a:pt x="20969" y="2945"/>
                    <a:pt x="20844" y="3005"/>
                    <a:pt x="20755" y="3099"/>
                  </a:cubicBezTo>
                  <a:lnTo>
                    <a:pt x="20754" y="3097"/>
                  </a:lnTo>
                  <a:lnTo>
                    <a:pt x="19493" y="4419"/>
                  </a:lnTo>
                  <a:cubicBezTo>
                    <a:pt x="19492" y="4418"/>
                    <a:pt x="19491" y="4416"/>
                    <a:pt x="19490" y="4415"/>
                  </a:cubicBezTo>
                  <a:lnTo>
                    <a:pt x="18805" y="5133"/>
                  </a:lnTo>
                  <a:cubicBezTo>
                    <a:pt x="18806" y="5134"/>
                    <a:pt x="18807" y="5136"/>
                    <a:pt x="18807" y="5137"/>
                  </a:cubicBezTo>
                  <a:cubicBezTo>
                    <a:pt x="18807" y="5137"/>
                    <a:pt x="10792" y="13534"/>
                    <a:pt x="10792" y="135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>
                <a:latin typeface="Hello Brilliant" panose="03000600000000000000" pitchFamily="66" charset="0"/>
                <a:ea typeface="Source Sans Pro Light" charset="0"/>
                <a:cs typeface="Source Sans Pro Light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425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83BE5DC-3DF4-2548-B1FC-71E4D233985E}"/>
              </a:ext>
            </a:extLst>
          </p:cNvPr>
          <p:cNvSpPr txBox="1"/>
          <p:nvPr/>
        </p:nvSpPr>
        <p:spPr>
          <a:xfrm>
            <a:off x="118533" y="250653"/>
            <a:ext cx="12192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chemeClr val="accent1"/>
                </a:solidFill>
                <a:latin typeface="Bigger Lemons" panose="02000500000000000000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BENEFICIOS QUE TRAE LA LEY</a:t>
            </a:r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7A3A6D8D-1BCC-E34E-AC71-BEE8D322E468}"/>
              </a:ext>
            </a:extLst>
          </p:cNvPr>
          <p:cNvGrpSpPr/>
          <p:nvPr/>
        </p:nvGrpSpPr>
        <p:grpSpPr>
          <a:xfrm>
            <a:off x="4769971" y="1405469"/>
            <a:ext cx="7001482" cy="5509200"/>
            <a:chOff x="282637" y="1583999"/>
            <a:chExt cx="7001482" cy="5509200"/>
          </a:xfrm>
        </p:grpSpPr>
        <p:sp>
          <p:nvSpPr>
            <p:cNvPr id="28" name="Shape 2540">
              <a:extLst>
                <a:ext uri="{FF2B5EF4-FFF2-40B4-BE49-F238E27FC236}">
                  <a16:creationId xmlns:a16="http://schemas.microsoft.com/office/drawing/2014/main" id="{BDDE9EF8-5226-4F43-9EA4-87E66B0838E8}"/>
                </a:ext>
              </a:extLst>
            </p:cNvPr>
            <p:cNvSpPr/>
            <p:nvPr/>
          </p:nvSpPr>
          <p:spPr>
            <a:xfrm>
              <a:off x="293950" y="1601473"/>
              <a:ext cx="188393" cy="1883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32" y="6661"/>
                  </a:moveTo>
                  <a:cubicBezTo>
                    <a:pt x="20540" y="6471"/>
                    <a:pt x="20228" y="6473"/>
                    <a:pt x="20038" y="6667"/>
                  </a:cubicBezTo>
                  <a:cubicBezTo>
                    <a:pt x="19903" y="6804"/>
                    <a:pt x="19870" y="7000"/>
                    <a:pt x="19929" y="7171"/>
                  </a:cubicBezTo>
                  <a:lnTo>
                    <a:pt x="19918" y="7175"/>
                  </a:lnTo>
                  <a:cubicBezTo>
                    <a:pt x="20365" y="8298"/>
                    <a:pt x="20618" y="951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cubicBezTo>
                    <a:pt x="5378" y="20618"/>
                    <a:pt x="982" y="16223"/>
                    <a:pt x="982" y="10800"/>
                  </a:cubicBezTo>
                  <a:cubicBezTo>
                    <a:pt x="982" y="5377"/>
                    <a:pt x="5378" y="982"/>
                    <a:pt x="10800" y="982"/>
                  </a:cubicBezTo>
                  <a:cubicBezTo>
                    <a:pt x="13575" y="982"/>
                    <a:pt x="16077" y="2136"/>
                    <a:pt x="17862" y="3989"/>
                  </a:cubicBezTo>
                  <a:lnTo>
                    <a:pt x="17868" y="3982"/>
                  </a:lnTo>
                  <a:cubicBezTo>
                    <a:pt x="18062" y="4157"/>
                    <a:pt x="18359" y="4153"/>
                    <a:pt x="18544" y="3965"/>
                  </a:cubicBezTo>
                  <a:cubicBezTo>
                    <a:pt x="18734" y="3771"/>
                    <a:pt x="18732" y="3461"/>
                    <a:pt x="18539" y="3270"/>
                  </a:cubicBezTo>
                  <a:cubicBezTo>
                    <a:pt x="18520" y="3252"/>
                    <a:pt x="18496" y="3244"/>
                    <a:pt x="18476" y="3230"/>
                  </a:cubicBezTo>
                  <a:cubicBezTo>
                    <a:pt x="16521" y="1241"/>
                    <a:pt x="13810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5" y="21600"/>
                    <a:pt x="21600" y="16764"/>
                    <a:pt x="21600" y="10800"/>
                  </a:cubicBezTo>
                  <a:cubicBezTo>
                    <a:pt x="21600" y="9412"/>
                    <a:pt x="21329" y="8089"/>
                    <a:pt x="20851" y="6869"/>
                  </a:cubicBezTo>
                  <a:cubicBezTo>
                    <a:pt x="20828" y="6794"/>
                    <a:pt x="20793" y="6721"/>
                    <a:pt x="20732" y="6661"/>
                  </a:cubicBezTo>
                  <a:moveTo>
                    <a:pt x="10792" y="13534"/>
                  </a:moveTo>
                  <a:lnTo>
                    <a:pt x="6238" y="8980"/>
                  </a:lnTo>
                  <a:cubicBezTo>
                    <a:pt x="6149" y="8891"/>
                    <a:pt x="6027" y="8836"/>
                    <a:pt x="5891" y="8836"/>
                  </a:cubicBezTo>
                  <a:cubicBezTo>
                    <a:pt x="5620" y="8836"/>
                    <a:pt x="5400" y="9056"/>
                    <a:pt x="5400" y="9327"/>
                  </a:cubicBezTo>
                  <a:cubicBezTo>
                    <a:pt x="5400" y="9463"/>
                    <a:pt x="5455" y="9585"/>
                    <a:pt x="5544" y="9675"/>
                  </a:cubicBezTo>
                  <a:lnTo>
                    <a:pt x="10453" y="14583"/>
                  </a:lnTo>
                  <a:cubicBezTo>
                    <a:pt x="10542" y="14672"/>
                    <a:pt x="10664" y="14727"/>
                    <a:pt x="10800" y="14727"/>
                  </a:cubicBezTo>
                  <a:cubicBezTo>
                    <a:pt x="10940" y="14727"/>
                    <a:pt x="11064" y="14668"/>
                    <a:pt x="11154" y="14574"/>
                  </a:cubicBezTo>
                  <a:lnTo>
                    <a:pt x="11155" y="14576"/>
                  </a:lnTo>
                  <a:lnTo>
                    <a:pt x="19353" y="5988"/>
                  </a:lnTo>
                  <a:cubicBezTo>
                    <a:pt x="19353" y="5989"/>
                    <a:pt x="19354" y="5990"/>
                    <a:pt x="19354" y="5991"/>
                  </a:cubicBezTo>
                  <a:lnTo>
                    <a:pt x="20055" y="5255"/>
                  </a:lnTo>
                  <a:cubicBezTo>
                    <a:pt x="20055" y="5255"/>
                    <a:pt x="20054" y="5254"/>
                    <a:pt x="20054" y="5253"/>
                  </a:cubicBezTo>
                  <a:lnTo>
                    <a:pt x="21464" y="3775"/>
                  </a:lnTo>
                  <a:lnTo>
                    <a:pt x="21463" y="3774"/>
                  </a:lnTo>
                  <a:cubicBezTo>
                    <a:pt x="21547" y="3686"/>
                    <a:pt x="21600" y="3567"/>
                    <a:pt x="21600" y="3436"/>
                  </a:cubicBezTo>
                  <a:cubicBezTo>
                    <a:pt x="21600" y="3166"/>
                    <a:pt x="21380" y="2945"/>
                    <a:pt x="21109" y="2945"/>
                  </a:cubicBezTo>
                  <a:cubicBezTo>
                    <a:pt x="20969" y="2945"/>
                    <a:pt x="20844" y="3005"/>
                    <a:pt x="20755" y="3099"/>
                  </a:cubicBezTo>
                  <a:lnTo>
                    <a:pt x="20754" y="3097"/>
                  </a:lnTo>
                  <a:lnTo>
                    <a:pt x="19493" y="4419"/>
                  </a:lnTo>
                  <a:cubicBezTo>
                    <a:pt x="19492" y="4418"/>
                    <a:pt x="19491" y="4416"/>
                    <a:pt x="19490" y="4415"/>
                  </a:cubicBezTo>
                  <a:lnTo>
                    <a:pt x="18805" y="5133"/>
                  </a:lnTo>
                  <a:cubicBezTo>
                    <a:pt x="18806" y="5134"/>
                    <a:pt x="18807" y="5136"/>
                    <a:pt x="18807" y="5137"/>
                  </a:cubicBezTo>
                  <a:cubicBezTo>
                    <a:pt x="18807" y="5137"/>
                    <a:pt x="10792" y="13534"/>
                    <a:pt x="10792" y="135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>
                <a:latin typeface="Hello Brilliant" panose="03000600000000000000" pitchFamily="66" charset="0"/>
                <a:ea typeface="Source Sans Pro Light" charset="0"/>
                <a:cs typeface="Source Sans Pro Light" charset="0"/>
              </a:endParaRPr>
            </a:p>
          </p:txBody>
        </p:sp>
        <p:sp>
          <p:nvSpPr>
            <p:cNvPr id="35" name="Shape 2540">
              <a:extLst>
                <a:ext uri="{FF2B5EF4-FFF2-40B4-BE49-F238E27FC236}">
                  <a16:creationId xmlns:a16="http://schemas.microsoft.com/office/drawing/2014/main" id="{2D305F90-9ADB-4841-8020-1CAF49CCF753}"/>
                </a:ext>
              </a:extLst>
            </p:cNvPr>
            <p:cNvSpPr/>
            <p:nvPr/>
          </p:nvSpPr>
          <p:spPr>
            <a:xfrm>
              <a:off x="290933" y="2558293"/>
              <a:ext cx="188393" cy="1883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32" y="6661"/>
                  </a:moveTo>
                  <a:cubicBezTo>
                    <a:pt x="20540" y="6471"/>
                    <a:pt x="20228" y="6473"/>
                    <a:pt x="20038" y="6667"/>
                  </a:cubicBezTo>
                  <a:cubicBezTo>
                    <a:pt x="19903" y="6804"/>
                    <a:pt x="19870" y="7000"/>
                    <a:pt x="19929" y="7171"/>
                  </a:cubicBezTo>
                  <a:lnTo>
                    <a:pt x="19918" y="7175"/>
                  </a:lnTo>
                  <a:cubicBezTo>
                    <a:pt x="20365" y="8298"/>
                    <a:pt x="20618" y="951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cubicBezTo>
                    <a:pt x="5378" y="20618"/>
                    <a:pt x="982" y="16223"/>
                    <a:pt x="982" y="10800"/>
                  </a:cubicBezTo>
                  <a:cubicBezTo>
                    <a:pt x="982" y="5377"/>
                    <a:pt x="5378" y="982"/>
                    <a:pt x="10800" y="982"/>
                  </a:cubicBezTo>
                  <a:cubicBezTo>
                    <a:pt x="13575" y="982"/>
                    <a:pt x="16077" y="2136"/>
                    <a:pt x="17862" y="3989"/>
                  </a:cubicBezTo>
                  <a:lnTo>
                    <a:pt x="17868" y="3982"/>
                  </a:lnTo>
                  <a:cubicBezTo>
                    <a:pt x="18062" y="4157"/>
                    <a:pt x="18359" y="4153"/>
                    <a:pt x="18544" y="3965"/>
                  </a:cubicBezTo>
                  <a:cubicBezTo>
                    <a:pt x="18734" y="3771"/>
                    <a:pt x="18732" y="3461"/>
                    <a:pt x="18539" y="3270"/>
                  </a:cubicBezTo>
                  <a:cubicBezTo>
                    <a:pt x="18520" y="3252"/>
                    <a:pt x="18496" y="3244"/>
                    <a:pt x="18476" y="3230"/>
                  </a:cubicBezTo>
                  <a:cubicBezTo>
                    <a:pt x="16521" y="1241"/>
                    <a:pt x="13810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5" y="21600"/>
                    <a:pt x="21600" y="16764"/>
                    <a:pt x="21600" y="10800"/>
                  </a:cubicBezTo>
                  <a:cubicBezTo>
                    <a:pt x="21600" y="9412"/>
                    <a:pt x="21329" y="8089"/>
                    <a:pt x="20851" y="6869"/>
                  </a:cubicBezTo>
                  <a:cubicBezTo>
                    <a:pt x="20828" y="6794"/>
                    <a:pt x="20793" y="6721"/>
                    <a:pt x="20732" y="6661"/>
                  </a:cubicBezTo>
                  <a:moveTo>
                    <a:pt x="10792" y="13534"/>
                  </a:moveTo>
                  <a:lnTo>
                    <a:pt x="6238" y="8980"/>
                  </a:lnTo>
                  <a:cubicBezTo>
                    <a:pt x="6149" y="8891"/>
                    <a:pt x="6027" y="8836"/>
                    <a:pt x="5891" y="8836"/>
                  </a:cubicBezTo>
                  <a:cubicBezTo>
                    <a:pt x="5620" y="8836"/>
                    <a:pt x="5400" y="9056"/>
                    <a:pt x="5400" y="9327"/>
                  </a:cubicBezTo>
                  <a:cubicBezTo>
                    <a:pt x="5400" y="9463"/>
                    <a:pt x="5455" y="9585"/>
                    <a:pt x="5544" y="9675"/>
                  </a:cubicBezTo>
                  <a:lnTo>
                    <a:pt x="10453" y="14583"/>
                  </a:lnTo>
                  <a:cubicBezTo>
                    <a:pt x="10542" y="14672"/>
                    <a:pt x="10664" y="14727"/>
                    <a:pt x="10800" y="14727"/>
                  </a:cubicBezTo>
                  <a:cubicBezTo>
                    <a:pt x="10940" y="14727"/>
                    <a:pt x="11064" y="14668"/>
                    <a:pt x="11154" y="14574"/>
                  </a:cubicBezTo>
                  <a:lnTo>
                    <a:pt x="11155" y="14576"/>
                  </a:lnTo>
                  <a:lnTo>
                    <a:pt x="19353" y="5988"/>
                  </a:lnTo>
                  <a:cubicBezTo>
                    <a:pt x="19353" y="5989"/>
                    <a:pt x="19354" y="5990"/>
                    <a:pt x="19354" y="5991"/>
                  </a:cubicBezTo>
                  <a:lnTo>
                    <a:pt x="20055" y="5255"/>
                  </a:lnTo>
                  <a:cubicBezTo>
                    <a:pt x="20055" y="5255"/>
                    <a:pt x="20054" y="5254"/>
                    <a:pt x="20054" y="5253"/>
                  </a:cubicBezTo>
                  <a:lnTo>
                    <a:pt x="21464" y="3775"/>
                  </a:lnTo>
                  <a:lnTo>
                    <a:pt x="21463" y="3774"/>
                  </a:lnTo>
                  <a:cubicBezTo>
                    <a:pt x="21547" y="3686"/>
                    <a:pt x="21600" y="3567"/>
                    <a:pt x="21600" y="3436"/>
                  </a:cubicBezTo>
                  <a:cubicBezTo>
                    <a:pt x="21600" y="3166"/>
                    <a:pt x="21380" y="2945"/>
                    <a:pt x="21109" y="2945"/>
                  </a:cubicBezTo>
                  <a:cubicBezTo>
                    <a:pt x="20969" y="2945"/>
                    <a:pt x="20844" y="3005"/>
                    <a:pt x="20755" y="3099"/>
                  </a:cubicBezTo>
                  <a:lnTo>
                    <a:pt x="20754" y="3097"/>
                  </a:lnTo>
                  <a:lnTo>
                    <a:pt x="19493" y="4419"/>
                  </a:lnTo>
                  <a:cubicBezTo>
                    <a:pt x="19492" y="4418"/>
                    <a:pt x="19491" y="4416"/>
                    <a:pt x="19490" y="4415"/>
                  </a:cubicBezTo>
                  <a:lnTo>
                    <a:pt x="18805" y="5133"/>
                  </a:lnTo>
                  <a:cubicBezTo>
                    <a:pt x="18806" y="5134"/>
                    <a:pt x="18807" y="5136"/>
                    <a:pt x="18807" y="5137"/>
                  </a:cubicBezTo>
                  <a:cubicBezTo>
                    <a:pt x="18807" y="5137"/>
                    <a:pt x="10792" y="13534"/>
                    <a:pt x="10792" y="135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>
                <a:latin typeface="Hello Brilliant" panose="03000600000000000000" pitchFamily="66" charset="0"/>
                <a:ea typeface="Source Sans Pro Light" charset="0"/>
                <a:cs typeface="Source Sans Pro Light" charset="0"/>
              </a:endParaRPr>
            </a:p>
          </p:txBody>
        </p:sp>
        <p:sp>
          <p:nvSpPr>
            <p:cNvPr id="42" name="Shape 2540">
              <a:extLst>
                <a:ext uri="{FF2B5EF4-FFF2-40B4-BE49-F238E27FC236}">
                  <a16:creationId xmlns:a16="http://schemas.microsoft.com/office/drawing/2014/main" id="{69BFD624-7669-B640-BF27-37ED465426EB}"/>
                </a:ext>
              </a:extLst>
            </p:cNvPr>
            <p:cNvSpPr/>
            <p:nvPr/>
          </p:nvSpPr>
          <p:spPr>
            <a:xfrm>
              <a:off x="289517" y="3524815"/>
              <a:ext cx="188393" cy="1883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32" y="6661"/>
                  </a:moveTo>
                  <a:cubicBezTo>
                    <a:pt x="20540" y="6471"/>
                    <a:pt x="20228" y="6473"/>
                    <a:pt x="20038" y="6667"/>
                  </a:cubicBezTo>
                  <a:cubicBezTo>
                    <a:pt x="19903" y="6804"/>
                    <a:pt x="19870" y="7000"/>
                    <a:pt x="19929" y="7171"/>
                  </a:cubicBezTo>
                  <a:lnTo>
                    <a:pt x="19918" y="7175"/>
                  </a:lnTo>
                  <a:cubicBezTo>
                    <a:pt x="20365" y="8298"/>
                    <a:pt x="20618" y="951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cubicBezTo>
                    <a:pt x="5378" y="20618"/>
                    <a:pt x="982" y="16223"/>
                    <a:pt x="982" y="10800"/>
                  </a:cubicBezTo>
                  <a:cubicBezTo>
                    <a:pt x="982" y="5377"/>
                    <a:pt x="5378" y="982"/>
                    <a:pt x="10800" y="982"/>
                  </a:cubicBezTo>
                  <a:cubicBezTo>
                    <a:pt x="13575" y="982"/>
                    <a:pt x="16077" y="2136"/>
                    <a:pt x="17862" y="3989"/>
                  </a:cubicBezTo>
                  <a:lnTo>
                    <a:pt x="17868" y="3982"/>
                  </a:lnTo>
                  <a:cubicBezTo>
                    <a:pt x="18062" y="4157"/>
                    <a:pt x="18359" y="4153"/>
                    <a:pt x="18544" y="3965"/>
                  </a:cubicBezTo>
                  <a:cubicBezTo>
                    <a:pt x="18734" y="3771"/>
                    <a:pt x="18732" y="3461"/>
                    <a:pt x="18539" y="3270"/>
                  </a:cubicBezTo>
                  <a:cubicBezTo>
                    <a:pt x="18520" y="3252"/>
                    <a:pt x="18496" y="3244"/>
                    <a:pt x="18476" y="3230"/>
                  </a:cubicBezTo>
                  <a:cubicBezTo>
                    <a:pt x="16521" y="1241"/>
                    <a:pt x="13810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5" y="21600"/>
                    <a:pt x="21600" y="16764"/>
                    <a:pt x="21600" y="10800"/>
                  </a:cubicBezTo>
                  <a:cubicBezTo>
                    <a:pt x="21600" y="9412"/>
                    <a:pt x="21329" y="8089"/>
                    <a:pt x="20851" y="6869"/>
                  </a:cubicBezTo>
                  <a:cubicBezTo>
                    <a:pt x="20828" y="6794"/>
                    <a:pt x="20793" y="6721"/>
                    <a:pt x="20732" y="6661"/>
                  </a:cubicBezTo>
                  <a:moveTo>
                    <a:pt x="10792" y="13534"/>
                  </a:moveTo>
                  <a:lnTo>
                    <a:pt x="6238" y="8980"/>
                  </a:lnTo>
                  <a:cubicBezTo>
                    <a:pt x="6149" y="8891"/>
                    <a:pt x="6027" y="8836"/>
                    <a:pt x="5891" y="8836"/>
                  </a:cubicBezTo>
                  <a:cubicBezTo>
                    <a:pt x="5620" y="8836"/>
                    <a:pt x="5400" y="9056"/>
                    <a:pt x="5400" y="9327"/>
                  </a:cubicBezTo>
                  <a:cubicBezTo>
                    <a:pt x="5400" y="9463"/>
                    <a:pt x="5455" y="9585"/>
                    <a:pt x="5544" y="9675"/>
                  </a:cubicBezTo>
                  <a:lnTo>
                    <a:pt x="10453" y="14583"/>
                  </a:lnTo>
                  <a:cubicBezTo>
                    <a:pt x="10542" y="14672"/>
                    <a:pt x="10664" y="14727"/>
                    <a:pt x="10800" y="14727"/>
                  </a:cubicBezTo>
                  <a:cubicBezTo>
                    <a:pt x="10940" y="14727"/>
                    <a:pt x="11064" y="14668"/>
                    <a:pt x="11154" y="14574"/>
                  </a:cubicBezTo>
                  <a:lnTo>
                    <a:pt x="11155" y="14576"/>
                  </a:lnTo>
                  <a:lnTo>
                    <a:pt x="19353" y="5988"/>
                  </a:lnTo>
                  <a:cubicBezTo>
                    <a:pt x="19353" y="5989"/>
                    <a:pt x="19354" y="5990"/>
                    <a:pt x="19354" y="5991"/>
                  </a:cubicBezTo>
                  <a:lnTo>
                    <a:pt x="20055" y="5255"/>
                  </a:lnTo>
                  <a:cubicBezTo>
                    <a:pt x="20055" y="5255"/>
                    <a:pt x="20054" y="5254"/>
                    <a:pt x="20054" y="5253"/>
                  </a:cubicBezTo>
                  <a:lnTo>
                    <a:pt x="21464" y="3775"/>
                  </a:lnTo>
                  <a:lnTo>
                    <a:pt x="21463" y="3774"/>
                  </a:lnTo>
                  <a:cubicBezTo>
                    <a:pt x="21547" y="3686"/>
                    <a:pt x="21600" y="3567"/>
                    <a:pt x="21600" y="3436"/>
                  </a:cubicBezTo>
                  <a:cubicBezTo>
                    <a:pt x="21600" y="3166"/>
                    <a:pt x="21380" y="2945"/>
                    <a:pt x="21109" y="2945"/>
                  </a:cubicBezTo>
                  <a:cubicBezTo>
                    <a:pt x="20969" y="2945"/>
                    <a:pt x="20844" y="3005"/>
                    <a:pt x="20755" y="3099"/>
                  </a:cubicBezTo>
                  <a:lnTo>
                    <a:pt x="20754" y="3097"/>
                  </a:lnTo>
                  <a:lnTo>
                    <a:pt x="19493" y="4419"/>
                  </a:lnTo>
                  <a:cubicBezTo>
                    <a:pt x="19492" y="4418"/>
                    <a:pt x="19491" y="4416"/>
                    <a:pt x="19490" y="4415"/>
                  </a:cubicBezTo>
                  <a:lnTo>
                    <a:pt x="18805" y="5133"/>
                  </a:lnTo>
                  <a:cubicBezTo>
                    <a:pt x="18806" y="5134"/>
                    <a:pt x="18807" y="5136"/>
                    <a:pt x="18807" y="5137"/>
                  </a:cubicBezTo>
                  <a:cubicBezTo>
                    <a:pt x="18807" y="5137"/>
                    <a:pt x="10792" y="13534"/>
                    <a:pt x="10792" y="135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>
                <a:latin typeface="Hello Brilliant" panose="03000600000000000000" pitchFamily="66" charset="0"/>
                <a:ea typeface="Source Sans Pro Light" charset="0"/>
                <a:cs typeface="Source Sans Pro Light" charset="0"/>
              </a:endParaRPr>
            </a:p>
          </p:txBody>
        </p:sp>
        <p:sp>
          <p:nvSpPr>
            <p:cNvPr id="66" name="CuadroTexto 65">
              <a:extLst>
                <a:ext uri="{FF2B5EF4-FFF2-40B4-BE49-F238E27FC236}">
                  <a16:creationId xmlns:a16="http://schemas.microsoft.com/office/drawing/2014/main" id="{0C4A9826-1299-644D-A088-E3EF2BE0972B}"/>
                </a:ext>
              </a:extLst>
            </p:cNvPr>
            <p:cNvSpPr txBox="1"/>
            <p:nvPr/>
          </p:nvSpPr>
          <p:spPr>
            <a:xfrm>
              <a:off x="282637" y="1583999"/>
              <a:ext cx="7001482" cy="55092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 algn="just">
                <a:spcBef>
                  <a:spcPct val="0"/>
                </a:spcBef>
                <a:buClr>
                  <a:schemeClr val="accent1"/>
                </a:buClr>
                <a:buFont typeface="Wingdings" pitchFamily="2" charset="2"/>
                <a:buChar char="§"/>
              </a:pPr>
              <a:r>
                <a:rPr lang="es-CR" altLang="es-CR" sz="2200" dirty="0">
                  <a:latin typeface="212 Orion Sans" pitchFamily="2" charset="0"/>
                  <a:ea typeface="Arial" panose="020B0604020202020204" pitchFamily="34" charset="0"/>
                  <a:cs typeface="Calibri" panose="020F0502020204030204" pitchFamily="34" charset="0"/>
                </a:rPr>
                <a:t>Busca garantizar el </a:t>
              </a:r>
              <a:r>
                <a:rPr lang="es-CR" altLang="es-CR" sz="2200" b="1" dirty="0">
                  <a:solidFill>
                    <a:schemeClr val="accent1"/>
                  </a:solidFill>
                  <a:latin typeface="212 Orion Sans" pitchFamily="2" charset="0"/>
                  <a:ea typeface="Arial" panose="020B0604020202020204" pitchFamily="34" charset="0"/>
                  <a:cs typeface="Calibri" panose="020F0502020204030204" pitchFamily="34" charset="0"/>
                </a:rPr>
                <a:t>igual derecho a todas las personas de transitar </a:t>
              </a:r>
              <a:r>
                <a:rPr lang="es-CR" altLang="es-CR" sz="2200" dirty="0">
                  <a:latin typeface="212 Orion Sans" pitchFamily="2" charset="0"/>
                  <a:ea typeface="Arial" panose="020B0604020202020204" pitchFamily="34" charset="0"/>
                  <a:cs typeface="Calibri" panose="020F0502020204030204" pitchFamily="34" charset="0"/>
                </a:rPr>
                <a:t>o permanecer libres de acoso sexual en espacios públicos y en medios de transporte remunerado de personas.</a:t>
              </a:r>
            </a:p>
            <a:p>
              <a:pPr marL="342900" indent="-342900" algn="just">
                <a:spcBef>
                  <a:spcPct val="0"/>
                </a:spcBef>
                <a:buClr>
                  <a:schemeClr val="accent1"/>
                </a:buClr>
                <a:buFont typeface="Wingdings" pitchFamily="2" charset="2"/>
                <a:buChar char="§"/>
              </a:pPr>
              <a:r>
                <a:rPr lang="es-CR" altLang="es-CR" sz="2200" dirty="0">
                  <a:latin typeface="212 Orion Sans" pitchFamily="2" charset="0"/>
                  <a:ea typeface="Arial" panose="020B0604020202020204" pitchFamily="34" charset="0"/>
                  <a:cs typeface="Calibri" panose="020F0502020204030204" pitchFamily="34" charset="0"/>
                </a:rPr>
                <a:t>Incluye el </a:t>
              </a:r>
              <a:r>
                <a:rPr lang="es-CR" altLang="es-CR" sz="2200" b="1" dirty="0">
                  <a:solidFill>
                    <a:schemeClr val="accent1"/>
                  </a:solidFill>
                  <a:latin typeface="212 Orion Sans" pitchFamily="2" charset="0"/>
                  <a:ea typeface="Arial" panose="020B0604020202020204" pitchFamily="34" charset="0"/>
                  <a:cs typeface="Calibri" panose="020F0502020204030204" pitchFamily="34" charset="0"/>
                </a:rPr>
                <a:t>término acoso sexual callejero en la legislación </a:t>
              </a:r>
              <a:r>
                <a:rPr lang="es-CR" altLang="es-CR" sz="2200" dirty="0">
                  <a:latin typeface="212 Orion Sans" pitchFamily="2" charset="0"/>
                  <a:ea typeface="Arial" panose="020B0604020202020204" pitchFamily="34" charset="0"/>
                  <a:cs typeface="Calibri" panose="020F0502020204030204" pitchFamily="34" charset="0"/>
                </a:rPr>
                <a:t>nacional.</a:t>
              </a:r>
            </a:p>
            <a:p>
              <a:pPr marL="342900" indent="-342900" algn="just">
                <a:spcBef>
                  <a:spcPct val="0"/>
                </a:spcBef>
                <a:buClr>
                  <a:schemeClr val="accent1"/>
                </a:buClr>
                <a:buFont typeface="Wingdings" pitchFamily="2" charset="2"/>
                <a:buChar char="§"/>
              </a:pPr>
              <a:r>
                <a:rPr lang="es-CR" altLang="es-CR" sz="2200" dirty="0">
                  <a:latin typeface="212 Orion Sans" pitchFamily="2" charset="0"/>
                  <a:ea typeface="Arial" panose="020B0604020202020204" pitchFamily="34" charset="0"/>
                  <a:cs typeface="Calibri" panose="020F0502020204030204" pitchFamily="34" charset="0"/>
                </a:rPr>
                <a:t>Establece la </a:t>
              </a:r>
              <a:r>
                <a:rPr lang="es-CR" altLang="es-CR" sz="2200" b="1" dirty="0">
                  <a:solidFill>
                    <a:schemeClr val="accent1"/>
                  </a:solidFill>
                  <a:latin typeface="212 Orion Sans" pitchFamily="2" charset="0"/>
                  <a:ea typeface="Arial" panose="020B0604020202020204" pitchFamily="34" charset="0"/>
                  <a:cs typeface="Calibri" panose="020F0502020204030204" pitchFamily="34" charset="0"/>
                </a:rPr>
                <a:t>responsabilidad de todas las instituciones públicas </a:t>
              </a:r>
              <a:r>
                <a:rPr lang="es-CR" altLang="es-CR" sz="2200" dirty="0">
                  <a:latin typeface="212 Orion Sans" pitchFamily="2" charset="0"/>
                  <a:ea typeface="Arial" panose="020B0604020202020204" pitchFamily="34" charset="0"/>
                  <a:cs typeface="Calibri" panose="020F0502020204030204" pitchFamily="34" charset="0"/>
                </a:rPr>
                <a:t>de desarrollar políticas y acciones de prevención del acoso sexual callejero.</a:t>
              </a:r>
            </a:p>
            <a:p>
              <a:pPr marL="342900" indent="-342900" algn="just">
                <a:spcBef>
                  <a:spcPct val="0"/>
                </a:spcBef>
                <a:buClr>
                  <a:schemeClr val="accent1"/>
                </a:buClr>
                <a:buFont typeface="Wingdings" pitchFamily="2" charset="2"/>
                <a:buChar char="§"/>
              </a:pPr>
              <a:r>
                <a:rPr lang="es-CR" altLang="es-CR" sz="2200" dirty="0">
                  <a:latin typeface="212 Orion Sans" pitchFamily="2" charset="0"/>
                  <a:ea typeface="Arial" panose="020B0604020202020204" pitchFamily="34" charset="0"/>
                  <a:cs typeface="Calibri" panose="020F0502020204030204" pitchFamily="34" charset="0"/>
                </a:rPr>
                <a:t>Establece las </a:t>
              </a:r>
              <a:r>
                <a:rPr lang="es-CR" altLang="es-CR" sz="2200" b="1" dirty="0">
                  <a:solidFill>
                    <a:schemeClr val="accent1"/>
                  </a:solidFill>
                  <a:latin typeface="212 Orion Sans" pitchFamily="2" charset="0"/>
                  <a:ea typeface="Arial" panose="020B0604020202020204" pitchFamily="34" charset="0"/>
                  <a:cs typeface="Calibri" panose="020F0502020204030204" pitchFamily="34" charset="0"/>
                </a:rPr>
                <a:t>obligaciones de la policía en materia de acoso sexual callejero:</a:t>
              </a:r>
              <a:r>
                <a:rPr lang="es-CR" altLang="es-CR" sz="2200" dirty="0">
                  <a:latin typeface="212 Orion Sans" pitchFamily="2" charset="0"/>
                  <a:ea typeface="Arial" panose="020B0604020202020204" pitchFamily="34" charset="0"/>
                  <a:cs typeface="Calibri" panose="020F0502020204030204" pitchFamily="34" charset="0"/>
                </a:rPr>
                <a:t> Deber de intervenir, de oficio y sin dilación, en las situaciones de acoso sexual callejero</a:t>
              </a:r>
            </a:p>
            <a:p>
              <a:pPr marL="342900" indent="-342900" algn="just">
                <a:spcBef>
                  <a:spcPct val="0"/>
                </a:spcBef>
                <a:buClr>
                  <a:schemeClr val="accent1"/>
                </a:buClr>
                <a:buFont typeface="Wingdings" pitchFamily="2" charset="2"/>
                <a:buChar char="§"/>
              </a:pPr>
              <a:r>
                <a:rPr lang="es-CR" altLang="es-CR" sz="2200" dirty="0">
                  <a:latin typeface="212 Orion Sans" pitchFamily="2" charset="0"/>
                  <a:ea typeface="Arial" panose="020B0604020202020204" pitchFamily="34" charset="0"/>
                  <a:cs typeface="Calibri" panose="020F0502020204030204" pitchFamily="34" charset="0"/>
                </a:rPr>
                <a:t>Divide las acciones de acoso callejero en </a:t>
              </a:r>
              <a:r>
                <a:rPr lang="es-CR" altLang="es-CR" sz="2200" b="1" dirty="0">
                  <a:solidFill>
                    <a:schemeClr val="accent1"/>
                  </a:solidFill>
                  <a:latin typeface="212 Orion Sans" pitchFamily="2" charset="0"/>
                  <a:ea typeface="Arial" panose="020B0604020202020204" pitchFamily="34" charset="0"/>
                  <a:cs typeface="Calibri" panose="020F0502020204030204" pitchFamily="34" charset="0"/>
                </a:rPr>
                <a:t>delitos y en contravenciones, según la gravedad</a:t>
              </a:r>
              <a:r>
                <a:rPr lang="es-CR" altLang="es-CR" sz="2200" dirty="0">
                  <a:latin typeface="212 Orion Sans" pitchFamily="2" charset="0"/>
                  <a:ea typeface="Arial" panose="020B0604020202020204" pitchFamily="34" charset="0"/>
                  <a:cs typeface="Calibri" panose="020F0502020204030204" pitchFamily="34" charset="0"/>
                </a:rPr>
                <a:t>, a diferencia de la norma actual que todas las acciones están calificadas como contravenciones. </a:t>
              </a:r>
            </a:p>
            <a:p>
              <a:pPr marL="342900" indent="-342900">
                <a:buClr>
                  <a:schemeClr val="accent1"/>
                </a:buClr>
                <a:buFont typeface="Wingdings" pitchFamily="2" charset="2"/>
                <a:buChar char="§"/>
              </a:pPr>
              <a:endParaRPr lang="es-CR" sz="2200" dirty="0">
                <a:latin typeface="212 Orion Sans" pitchFamily="2" charset="0"/>
                <a:cs typeface="Sathu" pitchFamily="2" charset="-34"/>
              </a:endParaRPr>
            </a:p>
          </p:txBody>
        </p:sp>
        <p:sp>
          <p:nvSpPr>
            <p:cNvPr id="70" name="Shape 2540">
              <a:extLst>
                <a:ext uri="{FF2B5EF4-FFF2-40B4-BE49-F238E27FC236}">
                  <a16:creationId xmlns:a16="http://schemas.microsoft.com/office/drawing/2014/main" id="{007C0AB1-DF7A-3944-A2BA-D93D674B7445}"/>
                </a:ext>
              </a:extLst>
            </p:cNvPr>
            <p:cNvSpPr/>
            <p:nvPr/>
          </p:nvSpPr>
          <p:spPr>
            <a:xfrm>
              <a:off x="286077" y="4559069"/>
              <a:ext cx="188393" cy="1883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32" y="6661"/>
                  </a:moveTo>
                  <a:cubicBezTo>
                    <a:pt x="20540" y="6471"/>
                    <a:pt x="20228" y="6473"/>
                    <a:pt x="20038" y="6667"/>
                  </a:cubicBezTo>
                  <a:cubicBezTo>
                    <a:pt x="19903" y="6804"/>
                    <a:pt x="19870" y="7000"/>
                    <a:pt x="19929" y="7171"/>
                  </a:cubicBezTo>
                  <a:lnTo>
                    <a:pt x="19918" y="7175"/>
                  </a:lnTo>
                  <a:cubicBezTo>
                    <a:pt x="20365" y="8298"/>
                    <a:pt x="20618" y="951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cubicBezTo>
                    <a:pt x="5378" y="20618"/>
                    <a:pt x="982" y="16223"/>
                    <a:pt x="982" y="10800"/>
                  </a:cubicBezTo>
                  <a:cubicBezTo>
                    <a:pt x="982" y="5377"/>
                    <a:pt x="5378" y="982"/>
                    <a:pt x="10800" y="982"/>
                  </a:cubicBezTo>
                  <a:cubicBezTo>
                    <a:pt x="13575" y="982"/>
                    <a:pt x="16077" y="2136"/>
                    <a:pt x="17862" y="3989"/>
                  </a:cubicBezTo>
                  <a:lnTo>
                    <a:pt x="17868" y="3982"/>
                  </a:lnTo>
                  <a:cubicBezTo>
                    <a:pt x="18062" y="4157"/>
                    <a:pt x="18359" y="4153"/>
                    <a:pt x="18544" y="3965"/>
                  </a:cubicBezTo>
                  <a:cubicBezTo>
                    <a:pt x="18734" y="3771"/>
                    <a:pt x="18732" y="3461"/>
                    <a:pt x="18539" y="3270"/>
                  </a:cubicBezTo>
                  <a:cubicBezTo>
                    <a:pt x="18520" y="3252"/>
                    <a:pt x="18496" y="3244"/>
                    <a:pt x="18476" y="3230"/>
                  </a:cubicBezTo>
                  <a:cubicBezTo>
                    <a:pt x="16521" y="1241"/>
                    <a:pt x="13810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5" y="21600"/>
                    <a:pt x="21600" y="16764"/>
                    <a:pt x="21600" y="10800"/>
                  </a:cubicBezTo>
                  <a:cubicBezTo>
                    <a:pt x="21600" y="9412"/>
                    <a:pt x="21329" y="8089"/>
                    <a:pt x="20851" y="6869"/>
                  </a:cubicBezTo>
                  <a:cubicBezTo>
                    <a:pt x="20828" y="6794"/>
                    <a:pt x="20793" y="6721"/>
                    <a:pt x="20732" y="6661"/>
                  </a:cubicBezTo>
                  <a:moveTo>
                    <a:pt x="10792" y="13534"/>
                  </a:moveTo>
                  <a:lnTo>
                    <a:pt x="6238" y="8980"/>
                  </a:lnTo>
                  <a:cubicBezTo>
                    <a:pt x="6149" y="8891"/>
                    <a:pt x="6027" y="8836"/>
                    <a:pt x="5891" y="8836"/>
                  </a:cubicBezTo>
                  <a:cubicBezTo>
                    <a:pt x="5620" y="8836"/>
                    <a:pt x="5400" y="9056"/>
                    <a:pt x="5400" y="9327"/>
                  </a:cubicBezTo>
                  <a:cubicBezTo>
                    <a:pt x="5400" y="9463"/>
                    <a:pt x="5455" y="9585"/>
                    <a:pt x="5544" y="9675"/>
                  </a:cubicBezTo>
                  <a:lnTo>
                    <a:pt x="10453" y="14583"/>
                  </a:lnTo>
                  <a:cubicBezTo>
                    <a:pt x="10542" y="14672"/>
                    <a:pt x="10664" y="14727"/>
                    <a:pt x="10800" y="14727"/>
                  </a:cubicBezTo>
                  <a:cubicBezTo>
                    <a:pt x="10940" y="14727"/>
                    <a:pt x="11064" y="14668"/>
                    <a:pt x="11154" y="14574"/>
                  </a:cubicBezTo>
                  <a:lnTo>
                    <a:pt x="11155" y="14576"/>
                  </a:lnTo>
                  <a:lnTo>
                    <a:pt x="19353" y="5988"/>
                  </a:lnTo>
                  <a:cubicBezTo>
                    <a:pt x="19353" y="5989"/>
                    <a:pt x="19354" y="5990"/>
                    <a:pt x="19354" y="5991"/>
                  </a:cubicBezTo>
                  <a:lnTo>
                    <a:pt x="20055" y="5255"/>
                  </a:lnTo>
                  <a:cubicBezTo>
                    <a:pt x="20055" y="5255"/>
                    <a:pt x="20054" y="5254"/>
                    <a:pt x="20054" y="5253"/>
                  </a:cubicBezTo>
                  <a:lnTo>
                    <a:pt x="21464" y="3775"/>
                  </a:lnTo>
                  <a:lnTo>
                    <a:pt x="21463" y="3774"/>
                  </a:lnTo>
                  <a:cubicBezTo>
                    <a:pt x="21547" y="3686"/>
                    <a:pt x="21600" y="3567"/>
                    <a:pt x="21600" y="3436"/>
                  </a:cubicBezTo>
                  <a:cubicBezTo>
                    <a:pt x="21600" y="3166"/>
                    <a:pt x="21380" y="2945"/>
                    <a:pt x="21109" y="2945"/>
                  </a:cubicBezTo>
                  <a:cubicBezTo>
                    <a:pt x="20969" y="2945"/>
                    <a:pt x="20844" y="3005"/>
                    <a:pt x="20755" y="3099"/>
                  </a:cubicBezTo>
                  <a:lnTo>
                    <a:pt x="20754" y="3097"/>
                  </a:lnTo>
                  <a:lnTo>
                    <a:pt x="19493" y="4419"/>
                  </a:lnTo>
                  <a:cubicBezTo>
                    <a:pt x="19492" y="4418"/>
                    <a:pt x="19491" y="4416"/>
                    <a:pt x="19490" y="4415"/>
                  </a:cubicBezTo>
                  <a:lnTo>
                    <a:pt x="18805" y="5133"/>
                  </a:lnTo>
                  <a:cubicBezTo>
                    <a:pt x="18806" y="5134"/>
                    <a:pt x="18807" y="5136"/>
                    <a:pt x="18807" y="5137"/>
                  </a:cubicBezTo>
                  <a:cubicBezTo>
                    <a:pt x="18807" y="5137"/>
                    <a:pt x="10792" y="13534"/>
                    <a:pt x="10792" y="135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>
                <a:latin typeface="Hello Brilliant" panose="03000600000000000000" pitchFamily="66" charset="0"/>
                <a:ea typeface="Source Sans Pro Light" charset="0"/>
                <a:cs typeface="Source Sans Pro Light" charset="0"/>
              </a:endParaRPr>
            </a:p>
          </p:txBody>
        </p:sp>
        <p:sp>
          <p:nvSpPr>
            <p:cNvPr id="24" name="Shape 2540">
              <a:extLst>
                <a:ext uri="{FF2B5EF4-FFF2-40B4-BE49-F238E27FC236}">
                  <a16:creationId xmlns:a16="http://schemas.microsoft.com/office/drawing/2014/main" id="{2769A7AD-A628-C540-82BA-EE6CFD6848BC}"/>
                </a:ext>
              </a:extLst>
            </p:cNvPr>
            <p:cNvSpPr/>
            <p:nvPr/>
          </p:nvSpPr>
          <p:spPr>
            <a:xfrm>
              <a:off x="282637" y="5622425"/>
              <a:ext cx="188393" cy="1883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32" y="6661"/>
                  </a:moveTo>
                  <a:cubicBezTo>
                    <a:pt x="20540" y="6471"/>
                    <a:pt x="20228" y="6473"/>
                    <a:pt x="20038" y="6667"/>
                  </a:cubicBezTo>
                  <a:cubicBezTo>
                    <a:pt x="19903" y="6804"/>
                    <a:pt x="19870" y="7000"/>
                    <a:pt x="19929" y="7171"/>
                  </a:cubicBezTo>
                  <a:lnTo>
                    <a:pt x="19918" y="7175"/>
                  </a:lnTo>
                  <a:cubicBezTo>
                    <a:pt x="20365" y="8298"/>
                    <a:pt x="20618" y="951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cubicBezTo>
                    <a:pt x="5378" y="20618"/>
                    <a:pt x="982" y="16223"/>
                    <a:pt x="982" y="10800"/>
                  </a:cubicBezTo>
                  <a:cubicBezTo>
                    <a:pt x="982" y="5377"/>
                    <a:pt x="5378" y="982"/>
                    <a:pt x="10800" y="982"/>
                  </a:cubicBezTo>
                  <a:cubicBezTo>
                    <a:pt x="13575" y="982"/>
                    <a:pt x="16077" y="2136"/>
                    <a:pt x="17862" y="3989"/>
                  </a:cubicBezTo>
                  <a:lnTo>
                    <a:pt x="17868" y="3982"/>
                  </a:lnTo>
                  <a:cubicBezTo>
                    <a:pt x="18062" y="4157"/>
                    <a:pt x="18359" y="4153"/>
                    <a:pt x="18544" y="3965"/>
                  </a:cubicBezTo>
                  <a:cubicBezTo>
                    <a:pt x="18734" y="3771"/>
                    <a:pt x="18732" y="3461"/>
                    <a:pt x="18539" y="3270"/>
                  </a:cubicBezTo>
                  <a:cubicBezTo>
                    <a:pt x="18520" y="3252"/>
                    <a:pt x="18496" y="3244"/>
                    <a:pt x="18476" y="3230"/>
                  </a:cubicBezTo>
                  <a:cubicBezTo>
                    <a:pt x="16521" y="1241"/>
                    <a:pt x="13810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5" y="21600"/>
                    <a:pt x="21600" y="16764"/>
                    <a:pt x="21600" y="10800"/>
                  </a:cubicBezTo>
                  <a:cubicBezTo>
                    <a:pt x="21600" y="9412"/>
                    <a:pt x="21329" y="8089"/>
                    <a:pt x="20851" y="6869"/>
                  </a:cubicBezTo>
                  <a:cubicBezTo>
                    <a:pt x="20828" y="6794"/>
                    <a:pt x="20793" y="6721"/>
                    <a:pt x="20732" y="6661"/>
                  </a:cubicBezTo>
                  <a:moveTo>
                    <a:pt x="10792" y="13534"/>
                  </a:moveTo>
                  <a:lnTo>
                    <a:pt x="6238" y="8980"/>
                  </a:lnTo>
                  <a:cubicBezTo>
                    <a:pt x="6149" y="8891"/>
                    <a:pt x="6027" y="8836"/>
                    <a:pt x="5891" y="8836"/>
                  </a:cubicBezTo>
                  <a:cubicBezTo>
                    <a:pt x="5620" y="8836"/>
                    <a:pt x="5400" y="9056"/>
                    <a:pt x="5400" y="9327"/>
                  </a:cubicBezTo>
                  <a:cubicBezTo>
                    <a:pt x="5400" y="9463"/>
                    <a:pt x="5455" y="9585"/>
                    <a:pt x="5544" y="9675"/>
                  </a:cubicBezTo>
                  <a:lnTo>
                    <a:pt x="10453" y="14583"/>
                  </a:lnTo>
                  <a:cubicBezTo>
                    <a:pt x="10542" y="14672"/>
                    <a:pt x="10664" y="14727"/>
                    <a:pt x="10800" y="14727"/>
                  </a:cubicBezTo>
                  <a:cubicBezTo>
                    <a:pt x="10940" y="14727"/>
                    <a:pt x="11064" y="14668"/>
                    <a:pt x="11154" y="14574"/>
                  </a:cubicBezTo>
                  <a:lnTo>
                    <a:pt x="11155" y="14576"/>
                  </a:lnTo>
                  <a:lnTo>
                    <a:pt x="19353" y="5988"/>
                  </a:lnTo>
                  <a:cubicBezTo>
                    <a:pt x="19353" y="5989"/>
                    <a:pt x="19354" y="5990"/>
                    <a:pt x="19354" y="5991"/>
                  </a:cubicBezTo>
                  <a:lnTo>
                    <a:pt x="20055" y="5255"/>
                  </a:lnTo>
                  <a:cubicBezTo>
                    <a:pt x="20055" y="5255"/>
                    <a:pt x="20054" y="5254"/>
                    <a:pt x="20054" y="5253"/>
                  </a:cubicBezTo>
                  <a:lnTo>
                    <a:pt x="21464" y="3775"/>
                  </a:lnTo>
                  <a:lnTo>
                    <a:pt x="21463" y="3774"/>
                  </a:lnTo>
                  <a:cubicBezTo>
                    <a:pt x="21547" y="3686"/>
                    <a:pt x="21600" y="3567"/>
                    <a:pt x="21600" y="3436"/>
                  </a:cubicBezTo>
                  <a:cubicBezTo>
                    <a:pt x="21600" y="3166"/>
                    <a:pt x="21380" y="2945"/>
                    <a:pt x="21109" y="2945"/>
                  </a:cubicBezTo>
                  <a:cubicBezTo>
                    <a:pt x="20969" y="2945"/>
                    <a:pt x="20844" y="3005"/>
                    <a:pt x="20755" y="3099"/>
                  </a:cubicBezTo>
                  <a:lnTo>
                    <a:pt x="20754" y="3097"/>
                  </a:lnTo>
                  <a:lnTo>
                    <a:pt x="19493" y="4419"/>
                  </a:lnTo>
                  <a:cubicBezTo>
                    <a:pt x="19492" y="4418"/>
                    <a:pt x="19491" y="4416"/>
                    <a:pt x="19490" y="4415"/>
                  </a:cubicBezTo>
                  <a:lnTo>
                    <a:pt x="18805" y="5133"/>
                  </a:lnTo>
                  <a:cubicBezTo>
                    <a:pt x="18806" y="5134"/>
                    <a:pt x="18807" y="5136"/>
                    <a:pt x="18807" y="5137"/>
                  </a:cubicBezTo>
                  <a:cubicBezTo>
                    <a:pt x="18807" y="5137"/>
                    <a:pt x="10792" y="13534"/>
                    <a:pt x="10792" y="135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>
                <a:latin typeface="Hello Brilliant" panose="03000600000000000000" pitchFamily="66" charset="0"/>
                <a:ea typeface="Source Sans Pro Light" charset="0"/>
                <a:cs typeface="Source Sans Pro Light" charset="0"/>
              </a:endParaRPr>
            </a:p>
          </p:txBody>
        </p:sp>
      </p:grpSp>
      <p:pic>
        <p:nvPicPr>
          <p:cNvPr id="5" name="Imagen 4">
            <a:extLst>
              <a:ext uri="{FF2B5EF4-FFF2-40B4-BE49-F238E27FC236}">
                <a16:creationId xmlns:a16="http://schemas.microsoft.com/office/drawing/2014/main" id="{D54E72D5-86A3-4945-816E-EBDA77AA6E0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t="21864" r="754"/>
          <a:stretch/>
        </p:blipFill>
        <p:spPr>
          <a:xfrm>
            <a:off x="292153" y="1611336"/>
            <a:ext cx="4355179" cy="4295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7073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7" name="Rectángulo 1">
            <a:extLst>
              <a:ext uri="{FF2B5EF4-FFF2-40B4-BE49-F238E27FC236}">
                <a16:creationId xmlns:a16="http://schemas.microsoft.com/office/drawing/2014/main" id="{9F97C22E-BD90-A746-BEDC-90FE1BDCC7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261" y="1472592"/>
            <a:ext cx="11665478" cy="481978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942975" indent="-257175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defRPr/>
            </a:pPr>
            <a:r>
              <a:rPr lang="es-CR" altLang="es-CR" sz="2400" b="1" dirty="0">
                <a:solidFill>
                  <a:schemeClr val="accent1"/>
                </a:solidFill>
                <a:latin typeface="212 Orion Sans" pitchFamily="2" charset="0"/>
                <a:cs typeface="Calibri" panose="020F0502020204030204" pitchFamily="34" charset="0"/>
              </a:rPr>
              <a:t>Exhibicionismo o masturbación en espacios públicos, de acceso público o en un medio de transporte remunerado de personas</a:t>
            </a:r>
            <a:r>
              <a:rPr lang="es-CR" altLang="es-CR" sz="2400" b="1" dirty="0">
                <a:latin typeface="212 Orion Sans" pitchFamily="2" charset="0"/>
                <a:cs typeface="Calibri" panose="020F0502020204030204" pitchFamily="34" charset="0"/>
              </a:rPr>
              <a:t>. </a:t>
            </a:r>
            <a:r>
              <a:rPr lang="es-CR" sz="2400" dirty="0">
                <a:latin typeface="212 Orion Sans" pitchFamily="2" charset="0"/>
              </a:rPr>
              <a:t>pena de prisión de ocho meses a un año o de treinta a cuarenta y cinco días multa.</a:t>
            </a:r>
          </a:p>
          <a:p>
            <a:pPr marL="0" indent="0" algn="just">
              <a:buNone/>
              <a:defRPr/>
            </a:pPr>
            <a:endParaRPr lang="es-CR" sz="2400" dirty="0">
              <a:latin typeface="212 Orion Sans" pitchFamily="2" charset="0"/>
            </a:endParaRPr>
          </a:p>
          <a:p>
            <a:pPr algn="just">
              <a:defRPr/>
            </a:pPr>
            <a:r>
              <a:rPr lang="es-CR" altLang="es-CR" sz="2400" b="1" dirty="0">
                <a:solidFill>
                  <a:schemeClr val="accent1"/>
                </a:solidFill>
                <a:latin typeface="212 Orion Sans" pitchFamily="2" charset="0"/>
                <a:cs typeface="Calibri" panose="020F0502020204030204" pitchFamily="34" charset="0"/>
              </a:rPr>
              <a:t>Persecución o acorralamiento. </a:t>
            </a:r>
            <a:r>
              <a:rPr lang="es-CR" altLang="es-CR" sz="2400" dirty="0">
                <a:latin typeface="212 Orion Sans" pitchFamily="2" charset="0"/>
                <a:cs typeface="Calibri" panose="020F0502020204030204" pitchFamily="34" charset="0"/>
              </a:rPr>
              <a:t>pena de prisión de ocho meses a un año o de treinta a cuarenta y cinco días multa, siempre que la conducta no constituya un delito con una pena mayor.</a:t>
            </a:r>
          </a:p>
          <a:p>
            <a:pPr marL="0" indent="0" algn="just">
              <a:buNone/>
              <a:defRPr/>
            </a:pPr>
            <a:r>
              <a:rPr lang="es-CR" altLang="es-CR" sz="2400" b="1" dirty="0">
                <a:latin typeface="212 Orion Sans" pitchFamily="2" charset="0"/>
                <a:cs typeface="Calibri" panose="020F0502020204030204" pitchFamily="34" charset="0"/>
              </a:rPr>
              <a:t> </a:t>
            </a:r>
          </a:p>
          <a:p>
            <a:pPr algn="just">
              <a:defRPr/>
            </a:pPr>
            <a:r>
              <a:rPr lang="es-CR" altLang="es-CR" sz="2400" b="1" dirty="0">
                <a:solidFill>
                  <a:schemeClr val="accent1"/>
                </a:solidFill>
                <a:latin typeface="212 Orion Sans" pitchFamily="2" charset="0"/>
                <a:cs typeface="Calibri" panose="020F0502020204030204" pitchFamily="34" charset="0"/>
              </a:rPr>
              <a:t>Producción de material audiovisual y su reproducción. </a:t>
            </a:r>
            <a:r>
              <a:rPr lang="es-CR" sz="2400" dirty="0">
                <a:latin typeface="212 Orion Sans" pitchFamily="2" charset="0"/>
              </a:rPr>
              <a:t>pena de prisión de diez meses a dieciocho meses o de treinta a cuarenta y cinco días multa. </a:t>
            </a:r>
            <a:r>
              <a:rPr lang="es-CR" altLang="es-CR" sz="2400" dirty="0">
                <a:latin typeface="212 Orion Sans" pitchFamily="2" charset="0"/>
                <a:cs typeface="Calibri" panose="020F0502020204030204" pitchFamily="34" charset="0"/>
              </a:rPr>
              <a:t>La pena será de dieciocho meses a tres años de prisión o de cuarenta y cinco a sesenta días multa, en caso de que dicho material fuera enviado, mostrado o transmitido a una tercera persona, con fines de lucro o no, siempre que la conducta no constituya un delito con mayor pena de prisión.</a:t>
            </a:r>
          </a:p>
        </p:txBody>
      </p:sp>
      <p:sp>
        <p:nvSpPr>
          <p:cNvPr id="5" name="TextBox 1">
            <a:extLst>
              <a:ext uri="{FF2B5EF4-FFF2-40B4-BE49-F238E27FC236}">
                <a16:creationId xmlns:a16="http://schemas.microsoft.com/office/drawing/2014/main" id="{4A4B990B-FBA6-194C-9248-058E37B1B80D}"/>
              </a:ext>
            </a:extLst>
          </p:cNvPr>
          <p:cNvSpPr txBox="1"/>
          <p:nvPr/>
        </p:nvSpPr>
        <p:spPr>
          <a:xfrm>
            <a:off x="130108" y="0"/>
            <a:ext cx="12192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 err="1">
                <a:solidFill>
                  <a:schemeClr val="accent1"/>
                </a:solidFill>
                <a:latin typeface="HAPPY DOODLE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Delitos</a:t>
            </a:r>
            <a:r>
              <a:rPr lang="en-US" sz="6600" dirty="0">
                <a:solidFill>
                  <a:schemeClr val="accent1"/>
                </a:solidFill>
                <a:latin typeface="HAPPY DOODLE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6600" dirty="0" err="1">
                <a:solidFill>
                  <a:schemeClr val="accent1"/>
                </a:solidFill>
                <a:latin typeface="HAPPY DOODLE" pitchFamily="2" charset="0"/>
                <a:ea typeface="Roboto Black" panose="02000000000000000000" pitchFamily="2" charset="0"/>
                <a:cs typeface="Roboto Black" panose="02000000000000000000" pitchFamily="2" charset="0"/>
              </a:rPr>
              <a:t>tipificados</a:t>
            </a:r>
            <a:endParaRPr lang="en-US" sz="6600" dirty="0">
              <a:solidFill>
                <a:schemeClr val="accent1"/>
              </a:solidFill>
              <a:latin typeface="HAPPY DOODLE" pitchFamily="2" charset="0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021630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ángulo 1">
            <a:extLst>
              <a:ext uri="{FF2B5EF4-FFF2-40B4-BE49-F238E27FC236}">
                <a16:creationId xmlns:a16="http://schemas.microsoft.com/office/drawing/2014/main" id="{AF8AFBAF-31B7-DB49-88B5-881D2E4164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-499533" y="2341327"/>
            <a:ext cx="5833533" cy="35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857250" indent="-17145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lvl="2" algn="just">
              <a:spcBef>
                <a:spcPct val="0"/>
              </a:spcBef>
              <a:buClr>
                <a:schemeClr val="accent1"/>
              </a:buClr>
              <a:buFont typeface="Arial" panose="020B0604020202020204" pitchFamily="34" charset="0"/>
              <a:buChar char="•"/>
            </a:pPr>
            <a:r>
              <a:rPr lang="es-CR" altLang="es-CR" sz="2800" dirty="0">
                <a:latin typeface="212 Orion Sans" pitchFamily="2" charset="0"/>
                <a:cs typeface="Calibri" panose="020F0502020204030204" pitchFamily="34" charset="0"/>
              </a:rPr>
              <a:t>Palabras, ruidos, silbidos, jadeos, gemidos, gestos o ademanes con connotación sexual hacia otra persona sin su consentimiento. </a:t>
            </a:r>
          </a:p>
          <a:p>
            <a:pPr lvl="2" algn="just">
              <a:spcBef>
                <a:spcPct val="0"/>
              </a:spcBef>
              <a:buFontTx/>
              <a:buNone/>
            </a:pPr>
            <a:endParaRPr lang="es-CR" altLang="es-CR" sz="2800" dirty="0">
              <a:latin typeface="212 Orion Sans" pitchFamily="2" charset="0"/>
              <a:cs typeface="Calibri" panose="020F0502020204030204" pitchFamily="34" charset="0"/>
            </a:endParaRPr>
          </a:p>
          <a:p>
            <a:pPr lvl="2" algn="just">
              <a:spcBef>
                <a:spcPct val="0"/>
              </a:spcBef>
              <a:buFontTx/>
              <a:buNone/>
            </a:pPr>
            <a:r>
              <a:rPr lang="es-CR" altLang="es-CR" sz="2800" dirty="0">
                <a:latin typeface="212 Orion Sans" pitchFamily="2" charset="0"/>
                <a:cs typeface="Calibri" panose="020F0502020204030204" pitchFamily="34" charset="0"/>
              </a:rPr>
              <a:t>  Castigado con una pena de cinco a treinta días multa.</a:t>
            </a:r>
          </a:p>
          <a:p>
            <a:pPr algn="just">
              <a:spcBef>
                <a:spcPct val="0"/>
              </a:spcBef>
              <a:buFontTx/>
              <a:buNone/>
            </a:pPr>
            <a:r>
              <a:rPr lang="es-CR" altLang="es-CR" sz="2800" dirty="0">
                <a:latin typeface="212 Orion Sans" pitchFamily="2" charset="0"/>
                <a:cs typeface="Calibri" panose="020F0502020204030204" pitchFamily="34" charset="0"/>
              </a:rPr>
              <a:t> </a:t>
            </a:r>
          </a:p>
        </p:txBody>
      </p:sp>
      <p:sp>
        <p:nvSpPr>
          <p:cNvPr id="5" name="TextBox 1">
            <a:extLst>
              <a:ext uri="{FF2B5EF4-FFF2-40B4-BE49-F238E27FC236}">
                <a16:creationId xmlns:a16="http://schemas.microsoft.com/office/drawing/2014/main" id="{509081C9-3B10-8441-874C-719B9294F072}"/>
              </a:ext>
            </a:extLst>
          </p:cNvPr>
          <p:cNvSpPr txBox="1"/>
          <p:nvPr/>
        </p:nvSpPr>
        <p:spPr>
          <a:xfrm>
            <a:off x="118533" y="112154"/>
            <a:ext cx="52154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err="1">
                <a:solidFill>
                  <a:schemeClr val="accent1"/>
                </a:solidFill>
                <a:latin typeface="Bigger Lemons" panose="02000500000000000000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Contravenciones</a:t>
            </a:r>
            <a:r>
              <a:rPr lang="en-US" sz="5400" dirty="0">
                <a:solidFill>
                  <a:schemeClr val="accent1"/>
                </a:solidFill>
                <a:latin typeface="Bigger Lemons" panose="02000500000000000000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</a:t>
            </a:r>
            <a:r>
              <a:rPr lang="en-US" sz="5400" dirty="0" err="1">
                <a:solidFill>
                  <a:schemeClr val="accent1"/>
                </a:solidFill>
                <a:latin typeface="Bigger Lemons" panose="02000500000000000000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tipificadas</a:t>
            </a:r>
            <a:endParaRPr lang="en-US" sz="5400" dirty="0">
              <a:solidFill>
                <a:schemeClr val="accent1"/>
              </a:solidFill>
              <a:latin typeface="Bigger Lemons" panose="02000500000000000000" pitchFamily="2" charset="77"/>
              <a:ea typeface="Roboto Black" panose="02000000000000000000" pitchFamily="2" charset="0"/>
              <a:cs typeface="Roboto Black" panose="02000000000000000000" pitchFamily="2" charset="0"/>
            </a:endParaRPr>
          </a:p>
        </p:txBody>
      </p:sp>
      <p:pic>
        <p:nvPicPr>
          <p:cNvPr id="7170" name="Picture 2" descr="Enfrenta a tu acosador - Máspormás">
            <a:extLst>
              <a:ext uri="{FF2B5EF4-FFF2-40B4-BE49-F238E27FC236}">
                <a16:creationId xmlns:a16="http://schemas.microsoft.com/office/drawing/2014/main" id="{3CD1D95E-CF57-5A49-8772-B53CF4F223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-118533"/>
            <a:ext cx="6976533" cy="6976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9748139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2">
            <a:extLst>
              <a:ext uri="{FF2B5EF4-FFF2-40B4-BE49-F238E27FC236}">
                <a16:creationId xmlns:a16="http://schemas.microsoft.com/office/drawing/2014/main" id="{7922A517-E19F-724C-AE11-E88C002D0753}"/>
              </a:ext>
            </a:extLst>
          </p:cNvPr>
          <p:cNvSpPr txBox="1"/>
          <p:nvPr/>
        </p:nvSpPr>
        <p:spPr>
          <a:xfrm>
            <a:off x="0" y="-26894"/>
            <a:ext cx="1219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accent1"/>
                </a:solidFill>
                <a:latin typeface="Bigger Lemons" panose="02000500000000000000" pitchFamily="2" charset="77"/>
              </a:rPr>
              <a:t>EXISTEN MUCHAS FORMAS DE VIOLENCIA CONTRA </a:t>
            </a:r>
          </a:p>
          <a:p>
            <a:pPr algn="ctr"/>
            <a:r>
              <a:rPr lang="en-US" sz="3600" b="1" dirty="0">
                <a:solidFill>
                  <a:schemeClr val="accent1"/>
                </a:solidFill>
                <a:latin typeface="Bigger Lemons" panose="02000500000000000000" pitchFamily="2" charset="77"/>
              </a:rPr>
              <a:t>LAS MUJERES Y LAS NIÑAS</a:t>
            </a: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04EEA56D-5898-084C-9BE1-B05A71458F83}"/>
              </a:ext>
            </a:extLst>
          </p:cNvPr>
          <p:cNvSpPr txBox="1"/>
          <p:nvPr/>
        </p:nvSpPr>
        <p:spPr>
          <a:xfrm>
            <a:off x="4281714" y="6398026"/>
            <a:ext cx="365760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R" sz="2800" b="1" dirty="0">
                <a:solidFill>
                  <a:schemeClr val="accent1"/>
                </a:solidFill>
                <a:latin typeface="212 Orion Sans" pitchFamily="2" charset="0"/>
              </a:rPr>
              <a:t>GÉNERO Y MOVILIDAD</a:t>
            </a:r>
          </a:p>
        </p:txBody>
      </p:sp>
      <p:graphicFrame>
        <p:nvGraphicFramePr>
          <p:cNvPr id="11" name="Marcador de contenido 3">
            <a:extLst>
              <a:ext uri="{FF2B5EF4-FFF2-40B4-BE49-F238E27FC236}">
                <a16:creationId xmlns:a16="http://schemas.microsoft.com/office/drawing/2014/main" id="{A9A81998-E491-4847-B2C4-73E986BEA10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89708257"/>
              </p:ext>
            </p:extLst>
          </p:nvPr>
        </p:nvGraphicFramePr>
        <p:xfrm>
          <a:off x="747335" y="1066559"/>
          <a:ext cx="10457416" cy="5438343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3578850">
                  <a:extLst>
                    <a:ext uri="{9D8B030D-6E8A-4147-A177-3AD203B41FA5}">
                      <a16:colId xmlns:a16="http://schemas.microsoft.com/office/drawing/2014/main" val="350233948"/>
                    </a:ext>
                  </a:extLst>
                </a:gridCol>
                <a:gridCol w="1806870">
                  <a:extLst>
                    <a:ext uri="{9D8B030D-6E8A-4147-A177-3AD203B41FA5}">
                      <a16:colId xmlns:a16="http://schemas.microsoft.com/office/drawing/2014/main" val="2761498416"/>
                    </a:ext>
                  </a:extLst>
                </a:gridCol>
                <a:gridCol w="5071696">
                  <a:extLst>
                    <a:ext uri="{9D8B030D-6E8A-4147-A177-3AD203B41FA5}">
                      <a16:colId xmlns:a16="http://schemas.microsoft.com/office/drawing/2014/main" val="2113261138"/>
                    </a:ext>
                  </a:extLst>
                </a:gridCol>
              </a:tblGrid>
              <a:tr h="585668">
                <a:tc>
                  <a:txBody>
                    <a:bodyPr/>
                    <a:lstStyle/>
                    <a:p>
                      <a:pPr algn="ctr"/>
                      <a:r>
                        <a:rPr lang="es-CR" sz="1600" dirty="0">
                          <a:latin typeface="212 Orion Sans" pitchFamily="2" charset="0"/>
                        </a:rPr>
                        <a:t>MANIFESTACIONES MAS</a:t>
                      </a:r>
                      <a:r>
                        <a:rPr lang="es-CR" sz="1600" baseline="0" dirty="0">
                          <a:latin typeface="212 Orion Sans" pitchFamily="2" charset="0"/>
                        </a:rPr>
                        <a:t> COMUNES</a:t>
                      </a:r>
                      <a:endParaRPr lang="es-CR" sz="1600" b="1" dirty="0">
                        <a:latin typeface="212 Orion Sans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sz="1600" dirty="0">
                          <a:latin typeface="212 Orion Sans" pitchFamily="2" charset="0"/>
                        </a:rPr>
                        <a:t>ESCENARIOS</a:t>
                      </a:r>
                    </a:p>
                    <a:p>
                      <a:pPr algn="ctr"/>
                      <a:r>
                        <a:rPr lang="es-CR" sz="1600" dirty="0">
                          <a:latin typeface="212 Orion Sans" pitchFamily="2" charset="0"/>
                        </a:rPr>
                        <a:t>(Belem do Pará)</a:t>
                      </a:r>
                      <a:endParaRPr lang="es-CR" sz="1600" b="1" dirty="0">
                        <a:latin typeface="212 Orion Sans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sz="1600" dirty="0">
                          <a:latin typeface="212 Orion Sans" pitchFamily="2" charset="0"/>
                        </a:rPr>
                        <a:t>QUIENES</a:t>
                      </a:r>
                      <a:r>
                        <a:rPr lang="es-CR" sz="1600" baseline="0" dirty="0">
                          <a:latin typeface="212 Orion Sans" pitchFamily="2" charset="0"/>
                        </a:rPr>
                        <a:t> LA EJERCEN USUALMENTE</a:t>
                      </a:r>
                      <a:endParaRPr lang="es-CR" sz="1600" b="1" dirty="0">
                        <a:latin typeface="212 Orion Sans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9947646"/>
                  </a:ext>
                </a:extLst>
              </a:tr>
              <a:tr h="306778">
                <a:tc>
                  <a:txBody>
                    <a:bodyPr/>
                    <a:lstStyle/>
                    <a:p>
                      <a:pPr algn="ctr"/>
                      <a:r>
                        <a:rPr lang="es-CR" sz="1400" dirty="0">
                          <a:latin typeface="212 Orion Sans" pitchFamily="2" charset="0"/>
                        </a:rPr>
                        <a:t>Violencia</a:t>
                      </a:r>
                      <a:r>
                        <a:rPr lang="es-CR" sz="1400" baseline="0" dirty="0">
                          <a:latin typeface="212 Orion Sans" pitchFamily="2" charset="0"/>
                        </a:rPr>
                        <a:t> por la pareja </a:t>
                      </a:r>
                      <a:endParaRPr lang="es-CR" sz="1400" dirty="0">
                        <a:latin typeface="212 Orion Sans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sz="1400" dirty="0">
                          <a:latin typeface="212 Orion Sans" pitchFamily="2" charset="0"/>
                        </a:rPr>
                        <a:t>Familia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sz="1400" dirty="0">
                          <a:latin typeface="212 Orion Sans" pitchFamily="2" charset="0"/>
                        </a:rPr>
                        <a:t>Compañeros y excompañeros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2010900"/>
                  </a:ext>
                </a:extLst>
              </a:tr>
              <a:tr h="306778">
                <a:tc>
                  <a:txBody>
                    <a:bodyPr/>
                    <a:lstStyle/>
                    <a:p>
                      <a:pPr algn="ctr"/>
                      <a:r>
                        <a:rPr lang="es-CR" sz="1400" dirty="0">
                          <a:latin typeface="212 Orion Sans" pitchFamily="2" charset="0"/>
                        </a:rPr>
                        <a:t>Abuso e</a:t>
                      </a:r>
                      <a:r>
                        <a:rPr lang="es-CR" sz="1400" baseline="0" dirty="0">
                          <a:latin typeface="212 Orion Sans" pitchFamily="2" charset="0"/>
                        </a:rPr>
                        <a:t> incesto infantil</a:t>
                      </a:r>
                      <a:endParaRPr lang="es-CR" sz="1400" dirty="0">
                        <a:latin typeface="212 Orion Sans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sz="1400" dirty="0">
                          <a:latin typeface="212 Orion Sans" pitchFamily="2" charset="0"/>
                        </a:rPr>
                        <a:t>Familia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sz="1400" dirty="0">
                          <a:latin typeface="212 Orion Sans" pitchFamily="2" charset="0"/>
                        </a:rPr>
                        <a:t>Padre, padrastro tíos,</a:t>
                      </a:r>
                      <a:r>
                        <a:rPr lang="es-CR" sz="1400" baseline="0" dirty="0">
                          <a:latin typeface="212 Orion Sans" pitchFamily="2" charset="0"/>
                        </a:rPr>
                        <a:t> entre otros.</a:t>
                      </a:r>
                      <a:endParaRPr lang="es-CR" sz="1400" dirty="0">
                        <a:latin typeface="212 Orion Sans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5198280"/>
                  </a:ext>
                </a:extLst>
              </a:tr>
              <a:tr h="529890">
                <a:tc>
                  <a:txBody>
                    <a:bodyPr/>
                    <a:lstStyle/>
                    <a:p>
                      <a:pPr algn="ctr"/>
                      <a:r>
                        <a:rPr lang="es-CR" sz="1400" dirty="0">
                          <a:latin typeface="212 Orion Sans" pitchFamily="2" charset="0"/>
                        </a:rPr>
                        <a:t>Ataque</a:t>
                      </a:r>
                      <a:r>
                        <a:rPr lang="es-CR" sz="1400" baseline="0" dirty="0">
                          <a:latin typeface="212 Orion Sans" pitchFamily="2" charset="0"/>
                        </a:rPr>
                        <a:t> sexual (violación), Acoso sexual en espacios públicos</a:t>
                      </a:r>
                      <a:endParaRPr lang="es-CR" sz="1400" dirty="0">
                        <a:latin typeface="212 Orion Sans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sz="1400" dirty="0">
                          <a:latin typeface="212 Orion Sans" pitchFamily="2" charset="0"/>
                        </a:rPr>
                        <a:t>Comunidad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sz="1400" dirty="0">
                          <a:latin typeface="212 Orion Sans" pitchFamily="2" charset="0"/>
                        </a:rPr>
                        <a:t>Hombres</a:t>
                      </a:r>
                      <a:r>
                        <a:rPr lang="es-CR" sz="1400" baseline="0" dirty="0">
                          <a:latin typeface="212 Orion Sans" pitchFamily="2" charset="0"/>
                        </a:rPr>
                        <a:t> conocidos y desconocidos.</a:t>
                      </a:r>
                      <a:endParaRPr lang="es-CR" sz="1400" dirty="0">
                        <a:latin typeface="212 Orion Sans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94840036"/>
                  </a:ext>
                </a:extLst>
              </a:tr>
              <a:tr h="753001">
                <a:tc>
                  <a:txBody>
                    <a:bodyPr/>
                    <a:lstStyle/>
                    <a:p>
                      <a:pPr algn="ctr"/>
                      <a:r>
                        <a:rPr lang="es-CR" sz="1400" dirty="0">
                          <a:latin typeface="212 Orion Sans" pitchFamily="2" charset="0"/>
                        </a:rPr>
                        <a:t>Trata de Mujeres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sz="1400" dirty="0">
                          <a:latin typeface="212 Orion Sans" pitchFamily="2" charset="0"/>
                        </a:rPr>
                        <a:t>Comunidad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sz="1400" dirty="0">
                          <a:latin typeface="212 Orion Sans" pitchFamily="2" charset="0"/>
                        </a:rPr>
                        <a:t>Los</a:t>
                      </a:r>
                      <a:r>
                        <a:rPr lang="es-CR" sz="1400" baseline="0" dirty="0">
                          <a:latin typeface="212 Orion Sans" pitchFamily="2" charset="0"/>
                        </a:rPr>
                        <a:t> clientes y t</a:t>
                      </a:r>
                      <a:r>
                        <a:rPr lang="es-CR" sz="1400" dirty="0">
                          <a:latin typeface="212 Orion Sans" pitchFamily="2" charset="0"/>
                        </a:rPr>
                        <a:t>odas las personas vinculadas a la red desde el reclutamiento, la explotación.</a:t>
                      </a:r>
                      <a:r>
                        <a:rPr lang="es-CR" sz="1400" baseline="0" dirty="0">
                          <a:latin typeface="212 Orion Sans" pitchFamily="2" charset="0"/>
                        </a:rPr>
                        <a:t>  Incluso posterior (re-victimización por parte de la familia y la comunidad</a:t>
                      </a:r>
                      <a:endParaRPr lang="es-CR" sz="1400" dirty="0">
                        <a:latin typeface="212 Orion Sans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9657888"/>
                  </a:ext>
                </a:extLst>
              </a:tr>
              <a:tr h="529890">
                <a:tc>
                  <a:txBody>
                    <a:bodyPr/>
                    <a:lstStyle/>
                    <a:p>
                      <a:pPr algn="ctr"/>
                      <a:r>
                        <a:rPr lang="es-CR" sz="1400" dirty="0">
                          <a:latin typeface="212 Orion Sans" pitchFamily="2" charset="0"/>
                        </a:rPr>
                        <a:t>Hostigamiento</a:t>
                      </a:r>
                      <a:r>
                        <a:rPr lang="es-CR" sz="1400" baseline="0" dirty="0">
                          <a:latin typeface="212 Orion Sans" pitchFamily="2" charset="0"/>
                        </a:rPr>
                        <a:t> sexual en empelo y docencia</a:t>
                      </a:r>
                      <a:endParaRPr lang="es-CR" sz="1400" dirty="0">
                        <a:latin typeface="212 Orion Sans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sz="1400" dirty="0">
                          <a:latin typeface="212 Orion Sans" pitchFamily="2" charset="0"/>
                        </a:rPr>
                        <a:t>Comunidad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sz="1400" dirty="0">
                          <a:latin typeface="212 Orion Sans" pitchFamily="2" charset="0"/>
                        </a:rPr>
                        <a:t>Profesores, Jefes,</a:t>
                      </a:r>
                      <a:r>
                        <a:rPr lang="es-CR" sz="1400" baseline="0" dirty="0">
                          <a:latin typeface="212 Orion Sans" pitchFamily="2" charset="0"/>
                        </a:rPr>
                        <a:t> compañeros del centro educativo o del trabajo.</a:t>
                      </a:r>
                      <a:endParaRPr lang="es-CR" sz="1400" dirty="0">
                        <a:latin typeface="212 Orion Sans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7132362"/>
                  </a:ext>
                </a:extLst>
              </a:tr>
              <a:tr h="529890">
                <a:tc>
                  <a:txBody>
                    <a:bodyPr/>
                    <a:lstStyle/>
                    <a:p>
                      <a:pPr algn="ctr"/>
                      <a:r>
                        <a:rPr lang="es-CR" sz="1400" dirty="0">
                          <a:latin typeface="212 Orion Sans" pitchFamily="2" charset="0"/>
                        </a:rPr>
                        <a:t>Explotación sexual comercial de</a:t>
                      </a:r>
                      <a:r>
                        <a:rPr lang="es-CR" sz="1400" baseline="0" dirty="0">
                          <a:latin typeface="212 Orion Sans" pitchFamily="2" charset="0"/>
                        </a:rPr>
                        <a:t> niñas y adolescentes</a:t>
                      </a:r>
                      <a:endParaRPr lang="es-CR" sz="1400" dirty="0">
                        <a:latin typeface="212 Orion Sans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sz="1400" dirty="0">
                          <a:latin typeface="212 Orion Sans" pitchFamily="2" charset="0"/>
                        </a:rPr>
                        <a:t>Comunidad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sz="1400" dirty="0">
                          <a:latin typeface="212 Orion Sans" pitchFamily="2" charset="0"/>
                        </a:rPr>
                        <a:t>Clientes, explotadores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404801"/>
                  </a:ext>
                </a:extLst>
              </a:tr>
              <a:tr h="306778">
                <a:tc>
                  <a:txBody>
                    <a:bodyPr/>
                    <a:lstStyle/>
                    <a:p>
                      <a:pPr algn="ctr"/>
                      <a:r>
                        <a:rPr lang="es-CR" sz="1400" dirty="0">
                          <a:latin typeface="212 Orion Sans" pitchFamily="2" charset="0"/>
                        </a:rPr>
                        <a:t>Violencia mediática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sz="1400" dirty="0">
                          <a:latin typeface="212 Orion Sans" pitchFamily="2" charset="0"/>
                        </a:rPr>
                        <a:t>Comunidad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sz="1400" dirty="0">
                          <a:latin typeface="212 Orion Sans" pitchFamily="2" charset="0"/>
                        </a:rPr>
                        <a:t>Medios de comunicación.  Espectadores pasivos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4595985"/>
                  </a:ext>
                </a:extLst>
              </a:tr>
              <a:tr h="529890">
                <a:tc>
                  <a:txBody>
                    <a:bodyPr/>
                    <a:lstStyle/>
                    <a:p>
                      <a:pPr algn="ctr"/>
                      <a:r>
                        <a:rPr lang="es-CR" sz="1400" dirty="0">
                          <a:latin typeface="212 Orion Sans" pitchFamily="2" charset="0"/>
                        </a:rPr>
                        <a:t>Violencia obstétrica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sz="1400" dirty="0">
                          <a:latin typeface="212 Orion Sans" pitchFamily="2" charset="0"/>
                        </a:rPr>
                        <a:t>Tolerada por el Estado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sz="1400" dirty="0">
                          <a:latin typeface="212 Orion Sans" pitchFamily="2" charset="0"/>
                        </a:rPr>
                        <a:t>Funcionarios/as</a:t>
                      </a:r>
                      <a:r>
                        <a:rPr lang="es-CR" sz="1400" baseline="0" dirty="0">
                          <a:latin typeface="212 Orion Sans" pitchFamily="2" charset="0"/>
                        </a:rPr>
                        <a:t> de Centros Médicos</a:t>
                      </a:r>
                      <a:endParaRPr lang="es-CR" sz="1400" dirty="0">
                        <a:latin typeface="212 Orion Sans" pitchFamily="2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58958708"/>
                  </a:ext>
                </a:extLst>
              </a:tr>
              <a:tr h="529890">
                <a:tc>
                  <a:txBody>
                    <a:bodyPr/>
                    <a:lstStyle/>
                    <a:p>
                      <a:pPr algn="ctr"/>
                      <a:r>
                        <a:rPr lang="es-CR" sz="1400" dirty="0">
                          <a:latin typeface="212 Orion Sans" pitchFamily="2" charset="0"/>
                        </a:rPr>
                        <a:t>Abusos</a:t>
                      </a:r>
                      <a:r>
                        <a:rPr lang="es-CR" sz="1400" baseline="0" dirty="0">
                          <a:latin typeface="212 Orion Sans" pitchFamily="2" charset="0"/>
                        </a:rPr>
                        <a:t> cometidos por funcionarios públicos</a:t>
                      </a:r>
                      <a:endParaRPr lang="es-CR" sz="1400" dirty="0">
                        <a:latin typeface="212 Orion Sans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sz="1400" dirty="0">
                          <a:latin typeface="212 Orion Sans" pitchFamily="2" charset="0"/>
                        </a:rPr>
                        <a:t>Tolerada por el Estado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sz="1400" dirty="0">
                          <a:latin typeface="212 Orion Sans" pitchFamily="2" charset="0"/>
                        </a:rPr>
                        <a:t>Funcionarios/as públicas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7259902"/>
                  </a:ext>
                </a:extLst>
              </a:tr>
              <a:tr h="529890">
                <a:tc>
                  <a:txBody>
                    <a:bodyPr/>
                    <a:lstStyle/>
                    <a:p>
                      <a:pPr algn="ctr"/>
                      <a:r>
                        <a:rPr lang="es-CR" sz="1400" dirty="0">
                          <a:latin typeface="212 Orion Sans" pitchFamily="2" charset="0"/>
                        </a:rPr>
                        <a:t>Acoso Político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sz="1400" dirty="0">
                          <a:latin typeface="212 Orion Sans" pitchFamily="2" charset="0"/>
                        </a:rPr>
                        <a:t>Tolerada por el Estado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R" sz="1400" dirty="0">
                          <a:latin typeface="212 Orion Sans" pitchFamily="2" charset="0"/>
                        </a:rPr>
                        <a:t>Sociedad - políticos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1356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204695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29" name="Rectángulo 5">
            <a:extLst>
              <a:ext uri="{FF2B5EF4-FFF2-40B4-BE49-F238E27FC236}">
                <a16:creationId xmlns:a16="http://schemas.microsoft.com/office/drawing/2014/main" id="{79722B78-FE74-7245-80C3-CA166E8A7F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5688" y="2020888"/>
            <a:ext cx="10296525" cy="3754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s-CR" altLang="es-CR" sz="2800" dirty="0">
                <a:latin typeface="212 Orion Sans" pitchFamily="2" charset="0"/>
                <a:ea typeface="Times New Roman" panose="02020603050405020304" pitchFamily="18" charset="0"/>
                <a:cs typeface="Calibri" panose="020F0502020204030204" pitchFamily="34" charset="0"/>
              </a:rPr>
              <a:t>Penas y multa se incrementarán en un tercio cuando concurra una de las siguientes circunstancias:</a:t>
            </a:r>
            <a:endParaRPr lang="es-CR" altLang="es-CR" sz="2400" dirty="0">
              <a:latin typeface="212 Orion Sans" pitchFamily="2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s-CR" altLang="es-CR" sz="2800" dirty="0">
                <a:latin typeface="212 Orion Sans" pitchFamily="2" charset="0"/>
                <a:ea typeface="Times New Roman" panose="02020603050405020304" pitchFamily="18" charset="0"/>
                <a:cs typeface="Calibri" panose="020F0502020204030204" pitchFamily="34" charset="0"/>
              </a:rPr>
              <a:t> a) La conducta sea cometida por dos o más personas.</a:t>
            </a:r>
            <a:endParaRPr lang="es-CR" altLang="es-CR" sz="2400" dirty="0">
              <a:latin typeface="212 Orion Sans" pitchFamily="2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s-CR" altLang="es-CR" sz="2800" dirty="0">
                <a:latin typeface="212 Orion Sans" pitchFamily="2" charset="0"/>
                <a:ea typeface="Times New Roman" panose="02020603050405020304" pitchFamily="18" charset="0"/>
                <a:cs typeface="Calibri" panose="020F0502020204030204" pitchFamily="34" charset="0"/>
              </a:rPr>
              <a:t>b) En perjuicio de una persona menor de edad.</a:t>
            </a:r>
            <a:endParaRPr lang="es-CR" altLang="es-CR" sz="2400" dirty="0">
              <a:latin typeface="212 Orion Sans" pitchFamily="2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 algn="just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s-CR" altLang="es-CR" sz="2800" dirty="0">
                <a:latin typeface="212 Orion Sans" pitchFamily="2" charset="0"/>
                <a:ea typeface="Times New Roman" panose="02020603050405020304" pitchFamily="18" charset="0"/>
                <a:cs typeface="Calibri" panose="020F0502020204030204" pitchFamily="34" charset="0"/>
              </a:rPr>
              <a:t>c) En perjuicio de una persona mayor de sesenta y cinco años.</a:t>
            </a:r>
            <a:endParaRPr lang="es-CR" altLang="es-CR" sz="2400" dirty="0">
              <a:latin typeface="212 Orion Sans" pitchFamily="2" charset="0"/>
              <a:ea typeface="Times New Roman" panose="02020603050405020304" pitchFamily="18" charset="0"/>
              <a:cs typeface="Calibri" panose="020F0502020204030204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s-CR" altLang="es-CR" sz="2800" dirty="0">
                <a:latin typeface="212 Orion Sans" pitchFamily="2" charset="0"/>
                <a:ea typeface="Times New Roman" panose="02020603050405020304" pitchFamily="18" charset="0"/>
                <a:cs typeface="Calibri" panose="020F0502020204030204" pitchFamily="34" charset="0"/>
              </a:rPr>
              <a:t>d) En perjuicio de una persona con discapacidad </a:t>
            </a:r>
          </a:p>
        </p:txBody>
      </p:sp>
      <p:sp>
        <p:nvSpPr>
          <p:cNvPr id="4" name="TextBox 1">
            <a:extLst>
              <a:ext uri="{FF2B5EF4-FFF2-40B4-BE49-F238E27FC236}">
                <a16:creationId xmlns:a16="http://schemas.microsoft.com/office/drawing/2014/main" id="{1A19A10E-F526-414A-ACD2-2C9B67130116}"/>
              </a:ext>
            </a:extLst>
          </p:cNvPr>
          <p:cNvSpPr txBox="1"/>
          <p:nvPr/>
        </p:nvSpPr>
        <p:spPr>
          <a:xfrm>
            <a:off x="118533" y="0"/>
            <a:ext cx="1207346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accent1"/>
                </a:solidFill>
                <a:latin typeface="Bigger Lemons" panose="02000500000000000000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AGRAVANTES</a:t>
            </a:r>
          </a:p>
        </p:txBody>
      </p:sp>
    </p:spTree>
    <p:extLst>
      <p:ext uri="{BB962C8B-B14F-4D97-AF65-F5344CB8AC3E}">
        <p14:creationId xmlns:p14="http://schemas.microsoft.com/office/powerpoint/2010/main" val="3286615476"/>
      </p:ext>
    </p:ext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83BE5DC-3DF4-2548-B1FC-71E4D233985E}"/>
              </a:ext>
            </a:extLst>
          </p:cNvPr>
          <p:cNvSpPr txBox="1"/>
          <p:nvPr/>
        </p:nvSpPr>
        <p:spPr>
          <a:xfrm>
            <a:off x="0" y="29461"/>
            <a:ext cx="12192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dirty="0">
                <a:solidFill>
                  <a:schemeClr val="accent1"/>
                </a:solidFill>
                <a:latin typeface="Bigger Lemons" panose="02000500000000000000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¿</a:t>
            </a:r>
            <a:r>
              <a:rPr lang="en-US" sz="6000" dirty="0" err="1">
                <a:solidFill>
                  <a:schemeClr val="accent1"/>
                </a:solidFill>
                <a:latin typeface="Bigger Lemons" panose="02000500000000000000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Qué</a:t>
            </a:r>
            <a:r>
              <a:rPr lang="en-US" sz="6000" dirty="0">
                <a:solidFill>
                  <a:schemeClr val="accent1"/>
                </a:solidFill>
                <a:latin typeface="Bigger Lemons" panose="02000500000000000000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no es </a:t>
            </a:r>
            <a:r>
              <a:rPr lang="en-US" sz="6000" dirty="0" err="1">
                <a:solidFill>
                  <a:schemeClr val="accent1"/>
                </a:solidFill>
                <a:latin typeface="Bigger Lemons" panose="02000500000000000000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acoso</a:t>
            </a:r>
            <a:r>
              <a:rPr lang="en-US" sz="6000" dirty="0">
                <a:solidFill>
                  <a:schemeClr val="accent1"/>
                </a:solidFill>
                <a:latin typeface="Bigger Lemons" panose="02000500000000000000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 sexual </a:t>
            </a:r>
            <a:r>
              <a:rPr lang="en-US" sz="6000" dirty="0" err="1">
                <a:solidFill>
                  <a:schemeClr val="accent1"/>
                </a:solidFill>
                <a:latin typeface="Bigger Lemons" panose="02000500000000000000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callejero</a:t>
            </a:r>
            <a:r>
              <a:rPr lang="en-US" sz="6000" dirty="0">
                <a:solidFill>
                  <a:schemeClr val="accent1"/>
                </a:solidFill>
                <a:latin typeface="Bigger Lemons" panose="02000500000000000000" pitchFamily="2" charset="77"/>
                <a:ea typeface="Roboto Black" panose="02000000000000000000" pitchFamily="2" charset="0"/>
                <a:cs typeface="Roboto Black" panose="02000000000000000000" pitchFamily="2" charset="0"/>
              </a:rPr>
              <a:t>?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08F235C8-9255-B243-81D6-D9BD01FFBB8A}"/>
              </a:ext>
            </a:extLst>
          </p:cNvPr>
          <p:cNvGrpSpPr/>
          <p:nvPr/>
        </p:nvGrpSpPr>
        <p:grpSpPr>
          <a:xfrm>
            <a:off x="1225496" y="2236434"/>
            <a:ext cx="471493" cy="471491"/>
            <a:chOff x="1237829" y="1727275"/>
            <a:chExt cx="699076" cy="699074"/>
          </a:xfrm>
        </p:grpSpPr>
        <p:sp>
          <p:nvSpPr>
            <p:cNvPr id="27" name="Oval 26">
              <a:extLst>
                <a:ext uri="{FF2B5EF4-FFF2-40B4-BE49-F238E27FC236}">
                  <a16:creationId xmlns:a16="http://schemas.microsoft.com/office/drawing/2014/main" id="{C239C051-4002-4B47-A2DD-4F6E909E70DF}"/>
                </a:ext>
              </a:extLst>
            </p:cNvPr>
            <p:cNvSpPr/>
            <p:nvPr/>
          </p:nvSpPr>
          <p:spPr>
            <a:xfrm>
              <a:off x="1237829" y="1727275"/>
              <a:ext cx="699076" cy="699074"/>
            </a:xfrm>
            <a:prstGeom prst="ellipse">
              <a:avLst/>
            </a:prstGeom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3200" dirty="0">
                <a:solidFill>
                  <a:schemeClr val="bg1"/>
                </a:solidFill>
                <a:latin typeface="Hello Brilliant" panose="03000600000000000000" pitchFamily="66" charset="0"/>
              </a:endParaRPr>
            </a:p>
          </p:txBody>
        </p:sp>
        <p:sp>
          <p:nvSpPr>
            <p:cNvPr id="28" name="Shape 2540">
              <a:extLst>
                <a:ext uri="{FF2B5EF4-FFF2-40B4-BE49-F238E27FC236}">
                  <a16:creationId xmlns:a16="http://schemas.microsoft.com/office/drawing/2014/main" id="{BDDE9EF8-5226-4F43-9EA4-87E66B0838E8}"/>
                </a:ext>
              </a:extLst>
            </p:cNvPr>
            <p:cNvSpPr/>
            <p:nvPr/>
          </p:nvSpPr>
          <p:spPr>
            <a:xfrm>
              <a:off x="1447703" y="1937148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32" y="6661"/>
                  </a:moveTo>
                  <a:cubicBezTo>
                    <a:pt x="20540" y="6471"/>
                    <a:pt x="20228" y="6473"/>
                    <a:pt x="20038" y="6667"/>
                  </a:cubicBezTo>
                  <a:cubicBezTo>
                    <a:pt x="19903" y="6804"/>
                    <a:pt x="19870" y="7000"/>
                    <a:pt x="19929" y="7171"/>
                  </a:cubicBezTo>
                  <a:lnTo>
                    <a:pt x="19918" y="7175"/>
                  </a:lnTo>
                  <a:cubicBezTo>
                    <a:pt x="20365" y="8298"/>
                    <a:pt x="20618" y="951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cubicBezTo>
                    <a:pt x="5378" y="20618"/>
                    <a:pt x="982" y="16223"/>
                    <a:pt x="982" y="10800"/>
                  </a:cubicBezTo>
                  <a:cubicBezTo>
                    <a:pt x="982" y="5377"/>
                    <a:pt x="5378" y="982"/>
                    <a:pt x="10800" y="982"/>
                  </a:cubicBezTo>
                  <a:cubicBezTo>
                    <a:pt x="13575" y="982"/>
                    <a:pt x="16077" y="2136"/>
                    <a:pt x="17862" y="3989"/>
                  </a:cubicBezTo>
                  <a:lnTo>
                    <a:pt x="17868" y="3982"/>
                  </a:lnTo>
                  <a:cubicBezTo>
                    <a:pt x="18062" y="4157"/>
                    <a:pt x="18359" y="4153"/>
                    <a:pt x="18544" y="3965"/>
                  </a:cubicBezTo>
                  <a:cubicBezTo>
                    <a:pt x="18734" y="3771"/>
                    <a:pt x="18732" y="3461"/>
                    <a:pt x="18539" y="3270"/>
                  </a:cubicBezTo>
                  <a:cubicBezTo>
                    <a:pt x="18520" y="3252"/>
                    <a:pt x="18496" y="3244"/>
                    <a:pt x="18476" y="3230"/>
                  </a:cubicBezTo>
                  <a:cubicBezTo>
                    <a:pt x="16521" y="1241"/>
                    <a:pt x="13810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5" y="21600"/>
                    <a:pt x="21600" y="16764"/>
                    <a:pt x="21600" y="10800"/>
                  </a:cubicBezTo>
                  <a:cubicBezTo>
                    <a:pt x="21600" y="9412"/>
                    <a:pt x="21329" y="8089"/>
                    <a:pt x="20851" y="6869"/>
                  </a:cubicBezTo>
                  <a:cubicBezTo>
                    <a:pt x="20828" y="6794"/>
                    <a:pt x="20793" y="6721"/>
                    <a:pt x="20732" y="6661"/>
                  </a:cubicBezTo>
                  <a:moveTo>
                    <a:pt x="10792" y="13534"/>
                  </a:moveTo>
                  <a:lnTo>
                    <a:pt x="6238" y="8980"/>
                  </a:lnTo>
                  <a:cubicBezTo>
                    <a:pt x="6149" y="8891"/>
                    <a:pt x="6027" y="8836"/>
                    <a:pt x="5891" y="8836"/>
                  </a:cubicBezTo>
                  <a:cubicBezTo>
                    <a:pt x="5620" y="8836"/>
                    <a:pt x="5400" y="9056"/>
                    <a:pt x="5400" y="9327"/>
                  </a:cubicBezTo>
                  <a:cubicBezTo>
                    <a:pt x="5400" y="9463"/>
                    <a:pt x="5455" y="9585"/>
                    <a:pt x="5544" y="9675"/>
                  </a:cubicBezTo>
                  <a:lnTo>
                    <a:pt x="10453" y="14583"/>
                  </a:lnTo>
                  <a:cubicBezTo>
                    <a:pt x="10542" y="14672"/>
                    <a:pt x="10664" y="14727"/>
                    <a:pt x="10800" y="14727"/>
                  </a:cubicBezTo>
                  <a:cubicBezTo>
                    <a:pt x="10940" y="14727"/>
                    <a:pt x="11064" y="14668"/>
                    <a:pt x="11154" y="14574"/>
                  </a:cubicBezTo>
                  <a:lnTo>
                    <a:pt x="11155" y="14576"/>
                  </a:lnTo>
                  <a:lnTo>
                    <a:pt x="19353" y="5988"/>
                  </a:lnTo>
                  <a:cubicBezTo>
                    <a:pt x="19353" y="5989"/>
                    <a:pt x="19354" y="5990"/>
                    <a:pt x="19354" y="5991"/>
                  </a:cubicBezTo>
                  <a:lnTo>
                    <a:pt x="20055" y="5255"/>
                  </a:lnTo>
                  <a:cubicBezTo>
                    <a:pt x="20055" y="5255"/>
                    <a:pt x="20054" y="5254"/>
                    <a:pt x="20054" y="5253"/>
                  </a:cubicBezTo>
                  <a:lnTo>
                    <a:pt x="21464" y="3775"/>
                  </a:lnTo>
                  <a:lnTo>
                    <a:pt x="21463" y="3774"/>
                  </a:lnTo>
                  <a:cubicBezTo>
                    <a:pt x="21547" y="3686"/>
                    <a:pt x="21600" y="3567"/>
                    <a:pt x="21600" y="3436"/>
                  </a:cubicBezTo>
                  <a:cubicBezTo>
                    <a:pt x="21600" y="3166"/>
                    <a:pt x="21380" y="2945"/>
                    <a:pt x="21109" y="2945"/>
                  </a:cubicBezTo>
                  <a:cubicBezTo>
                    <a:pt x="20969" y="2945"/>
                    <a:pt x="20844" y="3005"/>
                    <a:pt x="20755" y="3099"/>
                  </a:cubicBezTo>
                  <a:lnTo>
                    <a:pt x="20754" y="3097"/>
                  </a:lnTo>
                  <a:lnTo>
                    <a:pt x="19493" y="4419"/>
                  </a:lnTo>
                  <a:cubicBezTo>
                    <a:pt x="19492" y="4418"/>
                    <a:pt x="19491" y="4416"/>
                    <a:pt x="19490" y="4415"/>
                  </a:cubicBezTo>
                  <a:lnTo>
                    <a:pt x="18805" y="5133"/>
                  </a:lnTo>
                  <a:cubicBezTo>
                    <a:pt x="18806" y="5134"/>
                    <a:pt x="18807" y="5136"/>
                    <a:pt x="18807" y="5137"/>
                  </a:cubicBezTo>
                  <a:cubicBezTo>
                    <a:pt x="18807" y="5137"/>
                    <a:pt x="10792" y="13534"/>
                    <a:pt x="10792" y="135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>
                <a:latin typeface="Hello Brilliant" panose="03000600000000000000" pitchFamily="66" charset="0"/>
                <a:ea typeface="Source Sans Pro Light" charset="0"/>
                <a:cs typeface="Source Sans Pro Light" charset="0"/>
              </a:endParaRP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C689D0C6-2E43-274C-AB3A-40865EDA70AA}"/>
              </a:ext>
            </a:extLst>
          </p:cNvPr>
          <p:cNvGrpSpPr/>
          <p:nvPr/>
        </p:nvGrpSpPr>
        <p:grpSpPr>
          <a:xfrm>
            <a:off x="1224502" y="3193254"/>
            <a:ext cx="471493" cy="471491"/>
            <a:chOff x="1237829" y="3292077"/>
            <a:chExt cx="699076" cy="699074"/>
          </a:xfrm>
        </p:grpSpPr>
        <p:sp>
          <p:nvSpPr>
            <p:cNvPr id="34" name="Oval 33">
              <a:extLst>
                <a:ext uri="{FF2B5EF4-FFF2-40B4-BE49-F238E27FC236}">
                  <a16:creationId xmlns:a16="http://schemas.microsoft.com/office/drawing/2014/main" id="{72BF3230-5EFF-B247-845E-7DA7F46260D3}"/>
                </a:ext>
              </a:extLst>
            </p:cNvPr>
            <p:cNvSpPr/>
            <p:nvPr/>
          </p:nvSpPr>
          <p:spPr>
            <a:xfrm>
              <a:off x="1237829" y="3292077"/>
              <a:ext cx="699076" cy="699074"/>
            </a:xfrm>
            <a:prstGeom prst="ellipse">
              <a:avLst/>
            </a:prstGeom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3200" dirty="0">
                <a:solidFill>
                  <a:schemeClr val="bg1"/>
                </a:solidFill>
                <a:latin typeface="Hello Brilliant" panose="03000600000000000000" pitchFamily="66" charset="0"/>
              </a:endParaRPr>
            </a:p>
          </p:txBody>
        </p:sp>
        <p:sp>
          <p:nvSpPr>
            <p:cNvPr id="35" name="Shape 2540">
              <a:extLst>
                <a:ext uri="{FF2B5EF4-FFF2-40B4-BE49-F238E27FC236}">
                  <a16:creationId xmlns:a16="http://schemas.microsoft.com/office/drawing/2014/main" id="{2D305F90-9ADB-4841-8020-1CAF49CCF753}"/>
                </a:ext>
              </a:extLst>
            </p:cNvPr>
            <p:cNvSpPr/>
            <p:nvPr/>
          </p:nvSpPr>
          <p:spPr>
            <a:xfrm>
              <a:off x="1444704" y="3501950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32" y="6661"/>
                  </a:moveTo>
                  <a:cubicBezTo>
                    <a:pt x="20540" y="6471"/>
                    <a:pt x="20228" y="6473"/>
                    <a:pt x="20038" y="6667"/>
                  </a:cubicBezTo>
                  <a:cubicBezTo>
                    <a:pt x="19903" y="6804"/>
                    <a:pt x="19870" y="7000"/>
                    <a:pt x="19929" y="7171"/>
                  </a:cubicBezTo>
                  <a:lnTo>
                    <a:pt x="19918" y="7175"/>
                  </a:lnTo>
                  <a:cubicBezTo>
                    <a:pt x="20365" y="8298"/>
                    <a:pt x="20618" y="951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cubicBezTo>
                    <a:pt x="5378" y="20618"/>
                    <a:pt x="982" y="16223"/>
                    <a:pt x="982" y="10800"/>
                  </a:cubicBezTo>
                  <a:cubicBezTo>
                    <a:pt x="982" y="5377"/>
                    <a:pt x="5378" y="982"/>
                    <a:pt x="10800" y="982"/>
                  </a:cubicBezTo>
                  <a:cubicBezTo>
                    <a:pt x="13575" y="982"/>
                    <a:pt x="16077" y="2136"/>
                    <a:pt x="17862" y="3989"/>
                  </a:cubicBezTo>
                  <a:lnTo>
                    <a:pt x="17868" y="3982"/>
                  </a:lnTo>
                  <a:cubicBezTo>
                    <a:pt x="18062" y="4157"/>
                    <a:pt x="18359" y="4153"/>
                    <a:pt x="18544" y="3965"/>
                  </a:cubicBezTo>
                  <a:cubicBezTo>
                    <a:pt x="18734" y="3771"/>
                    <a:pt x="18732" y="3461"/>
                    <a:pt x="18539" y="3270"/>
                  </a:cubicBezTo>
                  <a:cubicBezTo>
                    <a:pt x="18520" y="3252"/>
                    <a:pt x="18496" y="3244"/>
                    <a:pt x="18476" y="3230"/>
                  </a:cubicBezTo>
                  <a:cubicBezTo>
                    <a:pt x="16521" y="1241"/>
                    <a:pt x="13810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5" y="21600"/>
                    <a:pt x="21600" y="16764"/>
                    <a:pt x="21600" y="10800"/>
                  </a:cubicBezTo>
                  <a:cubicBezTo>
                    <a:pt x="21600" y="9412"/>
                    <a:pt x="21329" y="8089"/>
                    <a:pt x="20851" y="6869"/>
                  </a:cubicBezTo>
                  <a:cubicBezTo>
                    <a:pt x="20828" y="6794"/>
                    <a:pt x="20793" y="6721"/>
                    <a:pt x="20732" y="6661"/>
                  </a:cubicBezTo>
                  <a:moveTo>
                    <a:pt x="10792" y="13534"/>
                  </a:moveTo>
                  <a:lnTo>
                    <a:pt x="6238" y="8980"/>
                  </a:lnTo>
                  <a:cubicBezTo>
                    <a:pt x="6149" y="8891"/>
                    <a:pt x="6027" y="8836"/>
                    <a:pt x="5891" y="8836"/>
                  </a:cubicBezTo>
                  <a:cubicBezTo>
                    <a:pt x="5620" y="8836"/>
                    <a:pt x="5400" y="9056"/>
                    <a:pt x="5400" y="9327"/>
                  </a:cubicBezTo>
                  <a:cubicBezTo>
                    <a:pt x="5400" y="9463"/>
                    <a:pt x="5455" y="9585"/>
                    <a:pt x="5544" y="9675"/>
                  </a:cubicBezTo>
                  <a:lnTo>
                    <a:pt x="10453" y="14583"/>
                  </a:lnTo>
                  <a:cubicBezTo>
                    <a:pt x="10542" y="14672"/>
                    <a:pt x="10664" y="14727"/>
                    <a:pt x="10800" y="14727"/>
                  </a:cubicBezTo>
                  <a:cubicBezTo>
                    <a:pt x="10940" y="14727"/>
                    <a:pt x="11064" y="14668"/>
                    <a:pt x="11154" y="14574"/>
                  </a:cubicBezTo>
                  <a:lnTo>
                    <a:pt x="11155" y="14576"/>
                  </a:lnTo>
                  <a:lnTo>
                    <a:pt x="19353" y="5988"/>
                  </a:lnTo>
                  <a:cubicBezTo>
                    <a:pt x="19353" y="5989"/>
                    <a:pt x="19354" y="5990"/>
                    <a:pt x="19354" y="5991"/>
                  </a:cubicBezTo>
                  <a:lnTo>
                    <a:pt x="20055" y="5255"/>
                  </a:lnTo>
                  <a:cubicBezTo>
                    <a:pt x="20055" y="5255"/>
                    <a:pt x="20054" y="5254"/>
                    <a:pt x="20054" y="5253"/>
                  </a:cubicBezTo>
                  <a:lnTo>
                    <a:pt x="21464" y="3775"/>
                  </a:lnTo>
                  <a:lnTo>
                    <a:pt x="21463" y="3774"/>
                  </a:lnTo>
                  <a:cubicBezTo>
                    <a:pt x="21547" y="3686"/>
                    <a:pt x="21600" y="3567"/>
                    <a:pt x="21600" y="3436"/>
                  </a:cubicBezTo>
                  <a:cubicBezTo>
                    <a:pt x="21600" y="3166"/>
                    <a:pt x="21380" y="2945"/>
                    <a:pt x="21109" y="2945"/>
                  </a:cubicBezTo>
                  <a:cubicBezTo>
                    <a:pt x="20969" y="2945"/>
                    <a:pt x="20844" y="3005"/>
                    <a:pt x="20755" y="3099"/>
                  </a:cubicBezTo>
                  <a:lnTo>
                    <a:pt x="20754" y="3097"/>
                  </a:lnTo>
                  <a:lnTo>
                    <a:pt x="19493" y="4419"/>
                  </a:lnTo>
                  <a:cubicBezTo>
                    <a:pt x="19492" y="4418"/>
                    <a:pt x="19491" y="4416"/>
                    <a:pt x="19490" y="4415"/>
                  </a:cubicBezTo>
                  <a:lnTo>
                    <a:pt x="18805" y="5133"/>
                  </a:lnTo>
                  <a:cubicBezTo>
                    <a:pt x="18806" y="5134"/>
                    <a:pt x="18807" y="5136"/>
                    <a:pt x="18807" y="5137"/>
                  </a:cubicBezTo>
                  <a:cubicBezTo>
                    <a:pt x="18807" y="5137"/>
                    <a:pt x="10792" y="13534"/>
                    <a:pt x="10792" y="135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>
                <a:latin typeface="Hello Brilliant" panose="03000600000000000000" pitchFamily="66" charset="0"/>
                <a:ea typeface="Source Sans Pro Light" charset="0"/>
                <a:cs typeface="Source Sans Pro Light" charset="0"/>
              </a:endParaRPr>
            </a:p>
          </p:txBody>
        </p:sp>
      </p:grpSp>
      <p:grpSp>
        <p:nvGrpSpPr>
          <p:cNvPr id="40" name="Group 39">
            <a:extLst>
              <a:ext uri="{FF2B5EF4-FFF2-40B4-BE49-F238E27FC236}">
                <a16:creationId xmlns:a16="http://schemas.microsoft.com/office/drawing/2014/main" id="{528165DA-43D3-7347-829C-F1B662E16A2A}"/>
              </a:ext>
            </a:extLst>
          </p:cNvPr>
          <p:cNvGrpSpPr/>
          <p:nvPr/>
        </p:nvGrpSpPr>
        <p:grpSpPr>
          <a:xfrm>
            <a:off x="1224502" y="4295240"/>
            <a:ext cx="471493" cy="471491"/>
            <a:chOff x="1237829" y="4856879"/>
            <a:chExt cx="699076" cy="699074"/>
          </a:xfrm>
        </p:grpSpPr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2E6B6B91-E2A1-4945-AF7A-1ADC1F395840}"/>
                </a:ext>
              </a:extLst>
            </p:cNvPr>
            <p:cNvSpPr/>
            <p:nvPr/>
          </p:nvSpPr>
          <p:spPr>
            <a:xfrm>
              <a:off x="1237829" y="4856879"/>
              <a:ext cx="699076" cy="699074"/>
            </a:xfrm>
            <a:prstGeom prst="ellipse">
              <a:avLst/>
            </a:prstGeom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3200" dirty="0">
                <a:solidFill>
                  <a:schemeClr val="bg1"/>
                </a:solidFill>
                <a:latin typeface="Hello Brilliant" panose="03000600000000000000" pitchFamily="66" charset="0"/>
              </a:endParaRPr>
            </a:p>
          </p:txBody>
        </p:sp>
        <p:sp>
          <p:nvSpPr>
            <p:cNvPr id="42" name="Shape 2540">
              <a:extLst>
                <a:ext uri="{FF2B5EF4-FFF2-40B4-BE49-F238E27FC236}">
                  <a16:creationId xmlns:a16="http://schemas.microsoft.com/office/drawing/2014/main" id="{69BFD624-7669-B640-BF27-37ED465426EB}"/>
                </a:ext>
              </a:extLst>
            </p:cNvPr>
            <p:cNvSpPr/>
            <p:nvPr/>
          </p:nvSpPr>
          <p:spPr>
            <a:xfrm>
              <a:off x="1442604" y="5066752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32" y="6661"/>
                  </a:moveTo>
                  <a:cubicBezTo>
                    <a:pt x="20540" y="6471"/>
                    <a:pt x="20228" y="6473"/>
                    <a:pt x="20038" y="6667"/>
                  </a:cubicBezTo>
                  <a:cubicBezTo>
                    <a:pt x="19903" y="6804"/>
                    <a:pt x="19870" y="7000"/>
                    <a:pt x="19929" y="7171"/>
                  </a:cubicBezTo>
                  <a:lnTo>
                    <a:pt x="19918" y="7175"/>
                  </a:lnTo>
                  <a:cubicBezTo>
                    <a:pt x="20365" y="8298"/>
                    <a:pt x="20618" y="951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cubicBezTo>
                    <a:pt x="5378" y="20618"/>
                    <a:pt x="982" y="16223"/>
                    <a:pt x="982" y="10800"/>
                  </a:cubicBezTo>
                  <a:cubicBezTo>
                    <a:pt x="982" y="5377"/>
                    <a:pt x="5378" y="982"/>
                    <a:pt x="10800" y="982"/>
                  </a:cubicBezTo>
                  <a:cubicBezTo>
                    <a:pt x="13575" y="982"/>
                    <a:pt x="16077" y="2136"/>
                    <a:pt x="17862" y="3989"/>
                  </a:cubicBezTo>
                  <a:lnTo>
                    <a:pt x="17868" y="3982"/>
                  </a:lnTo>
                  <a:cubicBezTo>
                    <a:pt x="18062" y="4157"/>
                    <a:pt x="18359" y="4153"/>
                    <a:pt x="18544" y="3965"/>
                  </a:cubicBezTo>
                  <a:cubicBezTo>
                    <a:pt x="18734" y="3771"/>
                    <a:pt x="18732" y="3461"/>
                    <a:pt x="18539" y="3270"/>
                  </a:cubicBezTo>
                  <a:cubicBezTo>
                    <a:pt x="18520" y="3252"/>
                    <a:pt x="18496" y="3244"/>
                    <a:pt x="18476" y="3230"/>
                  </a:cubicBezTo>
                  <a:cubicBezTo>
                    <a:pt x="16521" y="1241"/>
                    <a:pt x="13810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5" y="21600"/>
                    <a:pt x="21600" y="16764"/>
                    <a:pt x="21600" y="10800"/>
                  </a:cubicBezTo>
                  <a:cubicBezTo>
                    <a:pt x="21600" y="9412"/>
                    <a:pt x="21329" y="8089"/>
                    <a:pt x="20851" y="6869"/>
                  </a:cubicBezTo>
                  <a:cubicBezTo>
                    <a:pt x="20828" y="6794"/>
                    <a:pt x="20793" y="6721"/>
                    <a:pt x="20732" y="6661"/>
                  </a:cubicBezTo>
                  <a:moveTo>
                    <a:pt x="10792" y="13534"/>
                  </a:moveTo>
                  <a:lnTo>
                    <a:pt x="6238" y="8980"/>
                  </a:lnTo>
                  <a:cubicBezTo>
                    <a:pt x="6149" y="8891"/>
                    <a:pt x="6027" y="8836"/>
                    <a:pt x="5891" y="8836"/>
                  </a:cubicBezTo>
                  <a:cubicBezTo>
                    <a:pt x="5620" y="8836"/>
                    <a:pt x="5400" y="9056"/>
                    <a:pt x="5400" y="9327"/>
                  </a:cubicBezTo>
                  <a:cubicBezTo>
                    <a:pt x="5400" y="9463"/>
                    <a:pt x="5455" y="9585"/>
                    <a:pt x="5544" y="9675"/>
                  </a:cubicBezTo>
                  <a:lnTo>
                    <a:pt x="10453" y="14583"/>
                  </a:lnTo>
                  <a:cubicBezTo>
                    <a:pt x="10542" y="14672"/>
                    <a:pt x="10664" y="14727"/>
                    <a:pt x="10800" y="14727"/>
                  </a:cubicBezTo>
                  <a:cubicBezTo>
                    <a:pt x="10940" y="14727"/>
                    <a:pt x="11064" y="14668"/>
                    <a:pt x="11154" y="14574"/>
                  </a:cubicBezTo>
                  <a:lnTo>
                    <a:pt x="11155" y="14576"/>
                  </a:lnTo>
                  <a:lnTo>
                    <a:pt x="19353" y="5988"/>
                  </a:lnTo>
                  <a:cubicBezTo>
                    <a:pt x="19353" y="5989"/>
                    <a:pt x="19354" y="5990"/>
                    <a:pt x="19354" y="5991"/>
                  </a:cubicBezTo>
                  <a:lnTo>
                    <a:pt x="20055" y="5255"/>
                  </a:lnTo>
                  <a:cubicBezTo>
                    <a:pt x="20055" y="5255"/>
                    <a:pt x="20054" y="5254"/>
                    <a:pt x="20054" y="5253"/>
                  </a:cubicBezTo>
                  <a:lnTo>
                    <a:pt x="21464" y="3775"/>
                  </a:lnTo>
                  <a:lnTo>
                    <a:pt x="21463" y="3774"/>
                  </a:lnTo>
                  <a:cubicBezTo>
                    <a:pt x="21547" y="3686"/>
                    <a:pt x="21600" y="3567"/>
                    <a:pt x="21600" y="3436"/>
                  </a:cubicBezTo>
                  <a:cubicBezTo>
                    <a:pt x="21600" y="3166"/>
                    <a:pt x="21380" y="2945"/>
                    <a:pt x="21109" y="2945"/>
                  </a:cubicBezTo>
                  <a:cubicBezTo>
                    <a:pt x="20969" y="2945"/>
                    <a:pt x="20844" y="3005"/>
                    <a:pt x="20755" y="3099"/>
                  </a:cubicBezTo>
                  <a:lnTo>
                    <a:pt x="20754" y="3097"/>
                  </a:lnTo>
                  <a:lnTo>
                    <a:pt x="19493" y="4419"/>
                  </a:lnTo>
                  <a:cubicBezTo>
                    <a:pt x="19492" y="4418"/>
                    <a:pt x="19491" y="4416"/>
                    <a:pt x="19490" y="4415"/>
                  </a:cubicBezTo>
                  <a:lnTo>
                    <a:pt x="18805" y="5133"/>
                  </a:lnTo>
                  <a:cubicBezTo>
                    <a:pt x="18806" y="5134"/>
                    <a:pt x="18807" y="5136"/>
                    <a:pt x="18807" y="5137"/>
                  </a:cubicBezTo>
                  <a:cubicBezTo>
                    <a:pt x="18807" y="5137"/>
                    <a:pt x="10792" y="13534"/>
                    <a:pt x="10792" y="135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>
                <a:latin typeface="Hello Brilliant" panose="03000600000000000000" pitchFamily="66" charset="0"/>
                <a:ea typeface="Source Sans Pro Light" charset="0"/>
                <a:cs typeface="Source Sans Pro Light" charset="0"/>
              </a:endParaRPr>
            </a:p>
          </p:txBody>
        </p:sp>
      </p:grpSp>
      <p:sp>
        <p:nvSpPr>
          <p:cNvPr id="66" name="CuadroTexto 65">
            <a:extLst>
              <a:ext uri="{FF2B5EF4-FFF2-40B4-BE49-F238E27FC236}">
                <a16:creationId xmlns:a16="http://schemas.microsoft.com/office/drawing/2014/main" id="{0C4A9826-1299-644D-A088-E3EF2BE0972B}"/>
              </a:ext>
            </a:extLst>
          </p:cNvPr>
          <p:cNvSpPr txBox="1"/>
          <p:nvPr/>
        </p:nvSpPr>
        <p:spPr>
          <a:xfrm>
            <a:off x="2072640" y="2048256"/>
            <a:ext cx="46496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R" sz="3200" dirty="0">
                <a:latin typeface="212 Orion Sans" pitchFamily="2" charset="0"/>
                <a:cs typeface="Sathu" pitchFamily="2" charset="-34"/>
              </a:rPr>
              <a:t>Abuso sexual (tocamientos)</a:t>
            </a:r>
          </a:p>
        </p:txBody>
      </p:sp>
      <p:sp>
        <p:nvSpPr>
          <p:cNvPr id="67" name="CuadroTexto 66">
            <a:extLst>
              <a:ext uri="{FF2B5EF4-FFF2-40B4-BE49-F238E27FC236}">
                <a16:creationId xmlns:a16="http://schemas.microsoft.com/office/drawing/2014/main" id="{78BA5FDD-D47E-A344-892A-4962CCC3479C}"/>
              </a:ext>
            </a:extLst>
          </p:cNvPr>
          <p:cNvSpPr txBox="1"/>
          <p:nvPr/>
        </p:nvSpPr>
        <p:spPr>
          <a:xfrm>
            <a:off x="2072639" y="3228007"/>
            <a:ext cx="46496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R" sz="3200" dirty="0">
                <a:latin typeface="212 Orion Sans" pitchFamily="2" charset="0"/>
                <a:cs typeface="Sathu" pitchFamily="2" charset="-34"/>
              </a:rPr>
              <a:t>Violación</a:t>
            </a:r>
          </a:p>
        </p:txBody>
      </p:sp>
      <p:grpSp>
        <p:nvGrpSpPr>
          <p:cNvPr id="68" name="Group 39">
            <a:extLst>
              <a:ext uri="{FF2B5EF4-FFF2-40B4-BE49-F238E27FC236}">
                <a16:creationId xmlns:a16="http://schemas.microsoft.com/office/drawing/2014/main" id="{44F3A370-9AC8-7E47-921E-2A054578E0F7}"/>
              </a:ext>
            </a:extLst>
          </p:cNvPr>
          <p:cNvGrpSpPr/>
          <p:nvPr/>
        </p:nvGrpSpPr>
        <p:grpSpPr>
          <a:xfrm>
            <a:off x="1221062" y="5397226"/>
            <a:ext cx="471493" cy="471491"/>
            <a:chOff x="1237829" y="4856879"/>
            <a:chExt cx="699076" cy="699074"/>
          </a:xfrm>
        </p:grpSpPr>
        <p:sp>
          <p:nvSpPr>
            <p:cNvPr id="69" name="Oval 40">
              <a:extLst>
                <a:ext uri="{FF2B5EF4-FFF2-40B4-BE49-F238E27FC236}">
                  <a16:creationId xmlns:a16="http://schemas.microsoft.com/office/drawing/2014/main" id="{B390D6F3-15BD-3049-B52D-8919BBD55FC4}"/>
                </a:ext>
              </a:extLst>
            </p:cNvPr>
            <p:cNvSpPr/>
            <p:nvPr/>
          </p:nvSpPr>
          <p:spPr>
            <a:xfrm>
              <a:off x="1237829" y="4856879"/>
              <a:ext cx="699076" cy="699074"/>
            </a:xfrm>
            <a:prstGeom prst="ellipse">
              <a:avLst/>
            </a:prstGeom>
            <a:ln/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AU" sz="3200" dirty="0">
                <a:solidFill>
                  <a:schemeClr val="bg1"/>
                </a:solidFill>
                <a:latin typeface="Hello Brilliant" panose="03000600000000000000" pitchFamily="66" charset="0"/>
              </a:endParaRPr>
            </a:p>
          </p:txBody>
        </p:sp>
        <p:sp>
          <p:nvSpPr>
            <p:cNvPr id="70" name="Shape 2540">
              <a:extLst>
                <a:ext uri="{FF2B5EF4-FFF2-40B4-BE49-F238E27FC236}">
                  <a16:creationId xmlns:a16="http://schemas.microsoft.com/office/drawing/2014/main" id="{007C0AB1-DF7A-3944-A2BA-D93D674B7445}"/>
                </a:ext>
              </a:extLst>
            </p:cNvPr>
            <p:cNvSpPr/>
            <p:nvPr/>
          </p:nvSpPr>
          <p:spPr>
            <a:xfrm>
              <a:off x="1442604" y="5066752"/>
              <a:ext cx="279328" cy="2793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732" y="6661"/>
                  </a:moveTo>
                  <a:cubicBezTo>
                    <a:pt x="20540" y="6471"/>
                    <a:pt x="20228" y="6473"/>
                    <a:pt x="20038" y="6667"/>
                  </a:cubicBezTo>
                  <a:cubicBezTo>
                    <a:pt x="19903" y="6804"/>
                    <a:pt x="19870" y="7000"/>
                    <a:pt x="19929" y="7171"/>
                  </a:cubicBezTo>
                  <a:lnTo>
                    <a:pt x="19918" y="7175"/>
                  </a:lnTo>
                  <a:cubicBezTo>
                    <a:pt x="20365" y="8298"/>
                    <a:pt x="20618" y="9518"/>
                    <a:pt x="20618" y="10800"/>
                  </a:cubicBezTo>
                  <a:cubicBezTo>
                    <a:pt x="20618" y="16223"/>
                    <a:pt x="16223" y="20618"/>
                    <a:pt x="10800" y="20618"/>
                  </a:cubicBezTo>
                  <a:cubicBezTo>
                    <a:pt x="5378" y="20618"/>
                    <a:pt x="982" y="16223"/>
                    <a:pt x="982" y="10800"/>
                  </a:cubicBezTo>
                  <a:cubicBezTo>
                    <a:pt x="982" y="5377"/>
                    <a:pt x="5378" y="982"/>
                    <a:pt x="10800" y="982"/>
                  </a:cubicBezTo>
                  <a:cubicBezTo>
                    <a:pt x="13575" y="982"/>
                    <a:pt x="16077" y="2136"/>
                    <a:pt x="17862" y="3989"/>
                  </a:cubicBezTo>
                  <a:lnTo>
                    <a:pt x="17868" y="3982"/>
                  </a:lnTo>
                  <a:cubicBezTo>
                    <a:pt x="18062" y="4157"/>
                    <a:pt x="18359" y="4153"/>
                    <a:pt x="18544" y="3965"/>
                  </a:cubicBezTo>
                  <a:cubicBezTo>
                    <a:pt x="18734" y="3771"/>
                    <a:pt x="18732" y="3461"/>
                    <a:pt x="18539" y="3270"/>
                  </a:cubicBezTo>
                  <a:cubicBezTo>
                    <a:pt x="18520" y="3252"/>
                    <a:pt x="18496" y="3244"/>
                    <a:pt x="18476" y="3230"/>
                  </a:cubicBezTo>
                  <a:cubicBezTo>
                    <a:pt x="16521" y="1241"/>
                    <a:pt x="13810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0" y="16764"/>
                    <a:pt x="4835" y="21600"/>
                    <a:pt x="10800" y="21600"/>
                  </a:cubicBezTo>
                  <a:cubicBezTo>
                    <a:pt x="16765" y="21600"/>
                    <a:pt x="21600" y="16764"/>
                    <a:pt x="21600" y="10800"/>
                  </a:cubicBezTo>
                  <a:cubicBezTo>
                    <a:pt x="21600" y="9412"/>
                    <a:pt x="21329" y="8089"/>
                    <a:pt x="20851" y="6869"/>
                  </a:cubicBezTo>
                  <a:cubicBezTo>
                    <a:pt x="20828" y="6794"/>
                    <a:pt x="20793" y="6721"/>
                    <a:pt x="20732" y="6661"/>
                  </a:cubicBezTo>
                  <a:moveTo>
                    <a:pt x="10792" y="13534"/>
                  </a:moveTo>
                  <a:lnTo>
                    <a:pt x="6238" y="8980"/>
                  </a:lnTo>
                  <a:cubicBezTo>
                    <a:pt x="6149" y="8891"/>
                    <a:pt x="6027" y="8836"/>
                    <a:pt x="5891" y="8836"/>
                  </a:cubicBezTo>
                  <a:cubicBezTo>
                    <a:pt x="5620" y="8836"/>
                    <a:pt x="5400" y="9056"/>
                    <a:pt x="5400" y="9327"/>
                  </a:cubicBezTo>
                  <a:cubicBezTo>
                    <a:pt x="5400" y="9463"/>
                    <a:pt x="5455" y="9585"/>
                    <a:pt x="5544" y="9675"/>
                  </a:cubicBezTo>
                  <a:lnTo>
                    <a:pt x="10453" y="14583"/>
                  </a:lnTo>
                  <a:cubicBezTo>
                    <a:pt x="10542" y="14672"/>
                    <a:pt x="10664" y="14727"/>
                    <a:pt x="10800" y="14727"/>
                  </a:cubicBezTo>
                  <a:cubicBezTo>
                    <a:pt x="10940" y="14727"/>
                    <a:pt x="11064" y="14668"/>
                    <a:pt x="11154" y="14574"/>
                  </a:cubicBezTo>
                  <a:lnTo>
                    <a:pt x="11155" y="14576"/>
                  </a:lnTo>
                  <a:lnTo>
                    <a:pt x="19353" y="5988"/>
                  </a:lnTo>
                  <a:cubicBezTo>
                    <a:pt x="19353" y="5989"/>
                    <a:pt x="19354" y="5990"/>
                    <a:pt x="19354" y="5991"/>
                  </a:cubicBezTo>
                  <a:lnTo>
                    <a:pt x="20055" y="5255"/>
                  </a:lnTo>
                  <a:cubicBezTo>
                    <a:pt x="20055" y="5255"/>
                    <a:pt x="20054" y="5254"/>
                    <a:pt x="20054" y="5253"/>
                  </a:cubicBezTo>
                  <a:lnTo>
                    <a:pt x="21464" y="3775"/>
                  </a:lnTo>
                  <a:lnTo>
                    <a:pt x="21463" y="3774"/>
                  </a:lnTo>
                  <a:cubicBezTo>
                    <a:pt x="21547" y="3686"/>
                    <a:pt x="21600" y="3567"/>
                    <a:pt x="21600" y="3436"/>
                  </a:cubicBezTo>
                  <a:cubicBezTo>
                    <a:pt x="21600" y="3166"/>
                    <a:pt x="21380" y="2945"/>
                    <a:pt x="21109" y="2945"/>
                  </a:cubicBezTo>
                  <a:cubicBezTo>
                    <a:pt x="20969" y="2945"/>
                    <a:pt x="20844" y="3005"/>
                    <a:pt x="20755" y="3099"/>
                  </a:cubicBezTo>
                  <a:lnTo>
                    <a:pt x="20754" y="3097"/>
                  </a:lnTo>
                  <a:lnTo>
                    <a:pt x="19493" y="4419"/>
                  </a:lnTo>
                  <a:cubicBezTo>
                    <a:pt x="19492" y="4418"/>
                    <a:pt x="19491" y="4416"/>
                    <a:pt x="19490" y="4415"/>
                  </a:cubicBezTo>
                  <a:lnTo>
                    <a:pt x="18805" y="5133"/>
                  </a:lnTo>
                  <a:cubicBezTo>
                    <a:pt x="18806" y="5134"/>
                    <a:pt x="18807" y="5136"/>
                    <a:pt x="18807" y="5137"/>
                  </a:cubicBezTo>
                  <a:cubicBezTo>
                    <a:pt x="18807" y="5137"/>
                    <a:pt x="10792" y="13534"/>
                    <a:pt x="10792" y="13534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>
                <a:latin typeface="Hello Brilliant" panose="03000600000000000000" pitchFamily="66" charset="0"/>
                <a:ea typeface="Source Sans Pro Light" charset="0"/>
                <a:cs typeface="Source Sans Pro Light" charset="0"/>
              </a:endParaRPr>
            </a:p>
          </p:txBody>
        </p:sp>
      </p:grpSp>
      <p:sp>
        <p:nvSpPr>
          <p:cNvPr id="71" name="CuadroTexto 70">
            <a:extLst>
              <a:ext uri="{FF2B5EF4-FFF2-40B4-BE49-F238E27FC236}">
                <a16:creationId xmlns:a16="http://schemas.microsoft.com/office/drawing/2014/main" id="{4AB9B107-D167-0641-B20A-E93324E19965}"/>
              </a:ext>
            </a:extLst>
          </p:cNvPr>
          <p:cNvSpPr txBox="1"/>
          <p:nvPr/>
        </p:nvSpPr>
        <p:spPr>
          <a:xfrm>
            <a:off x="2072639" y="4379274"/>
            <a:ext cx="56083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R" sz="3200" dirty="0">
                <a:latin typeface="212 Orion Sans" pitchFamily="2" charset="0"/>
                <a:cs typeface="Sathu" pitchFamily="2" charset="-34"/>
              </a:rPr>
              <a:t>Seducción por medios informáticos</a:t>
            </a:r>
          </a:p>
        </p:txBody>
      </p:sp>
      <p:sp>
        <p:nvSpPr>
          <p:cNvPr id="72" name="CuadroTexto 71">
            <a:extLst>
              <a:ext uri="{FF2B5EF4-FFF2-40B4-BE49-F238E27FC236}">
                <a16:creationId xmlns:a16="http://schemas.microsoft.com/office/drawing/2014/main" id="{7C318609-65B9-C740-8C7E-C6F13FFF0CCB}"/>
              </a:ext>
            </a:extLst>
          </p:cNvPr>
          <p:cNvSpPr txBox="1"/>
          <p:nvPr/>
        </p:nvSpPr>
        <p:spPr>
          <a:xfrm>
            <a:off x="2085756" y="5415555"/>
            <a:ext cx="46496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R" sz="3200" dirty="0">
                <a:latin typeface="212 Orion Sans" pitchFamily="2" charset="0"/>
                <a:cs typeface="Sathu" pitchFamily="2" charset="-34"/>
              </a:rPr>
              <a:t>Hostigamiento sexual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1F695974-E85F-4C4E-A3DE-5C6716AA7C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0396" y="1843823"/>
            <a:ext cx="4544216" cy="4772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713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5AF85D76-1A4C-974C-8D75-CD9C983B7B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5486400" cy="68580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8E500045-2F6A-DA4C-9EBB-AF81DE23A8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5602" y="-13063"/>
            <a:ext cx="54864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049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CuadroTexto 55">
            <a:extLst>
              <a:ext uri="{FF2B5EF4-FFF2-40B4-BE49-F238E27FC236}">
                <a16:creationId xmlns:a16="http://schemas.microsoft.com/office/drawing/2014/main" id="{C2F66FAA-63FB-964C-BFBB-5E19A0CC54B2}"/>
              </a:ext>
            </a:extLst>
          </p:cNvPr>
          <p:cNvSpPr txBox="1"/>
          <p:nvPr/>
        </p:nvSpPr>
        <p:spPr>
          <a:xfrm>
            <a:off x="4281714" y="6398026"/>
            <a:ext cx="365760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R" sz="2800" b="1" dirty="0">
                <a:solidFill>
                  <a:schemeClr val="accent1"/>
                </a:solidFill>
                <a:latin typeface="212 Orion Sans" pitchFamily="2" charset="0"/>
              </a:rPr>
              <a:t>GÉNERO Y MOVILIDAD</a:t>
            </a:r>
          </a:p>
        </p:txBody>
      </p:sp>
      <p:sp>
        <p:nvSpPr>
          <p:cNvPr id="60" name="TextBox 2">
            <a:extLst>
              <a:ext uri="{FF2B5EF4-FFF2-40B4-BE49-F238E27FC236}">
                <a16:creationId xmlns:a16="http://schemas.microsoft.com/office/drawing/2014/main" id="{1EC88397-5D63-FA43-AC03-3D4D0C825028}"/>
              </a:ext>
            </a:extLst>
          </p:cNvPr>
          <p:cNvSpPr txBox="1"/>
          <p:nvPr/>
        </p:nvSpPr>
        <p:spPr>
          <a:xfrm>
            <a:off x="0" y="56819"/>
            <a:ext cx="628153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dirty="0">
                <a:solidFill>
                  <a:schemeClr val="accent1"/>
                </a:solidFill>
                <a:latin typeface="Bigger Lemons" panose="02000500000000000000" pitchFamily="2" charset="77"/>
              </a:rPr>
              <a:t>¿</a:t>
            </a:r>
            <a:r>
              <a:rPr lang="en-US" sz="6000" b="1" dirty="0" err="1">
                <a:solidFill>
                  <a:schemeClr val="accent1"/>
                </a:solidFill>
                <a:latin typeface="Bigger Lemons" panose="02000500000000000000" pitchFamily="2" charset="77"/>
              </a:rPr>
              <a:t>Qué</a:t>
            </a:r>
            <a:r>
              <a:rPr lang="en-US" sz="6000" b="1" dirty="0">
                <a:solidFill>
                  <a:schemeClr val="accent1"/>
                </a:solidFill>
                <a:latin typeface="Bigger Lemons" panose="02000500000000000000" pitchFamily="2" charset="77"/>
              </a:rPr>
              <a:t> </a:t>
            </a:r>
            <a:r>
              <a:rPr lang="en-US" sz="6000" b="1" dirty="0" err="1">
                <a:solidFill>
                  <a:schemeClr val="accent1"/>
                </a:solidFill>
                <a:latin typeface="Bigger Lemons" panose="02000500000000000000" pitchFamily="2" charset="77"/>
              </a:rPr>
              <a:t>requerimos</a:t>
            </a:r>
            <a:r>
              <a:rPr lang="en-US" sz="6000" b="1" dirty="0">
                <a:solidFill>
                  <a:schemeClr val="accent1"/>
                </a:solidFill>
                <a:latin typeface="Bigger Lemons" panose="02000500000000000000" pitchFamily="2" charset="77"/>
              </a:rPr>
              <a:t>?</a:t>
            </a:r>
          </a:p>
        </p:txBody>
      </p:sp>
      <p:sp>
        <p:nvSpPr>
          <p:cNvPr id="22" name="CuadroTexto 21">
            <a:extLst>
              <a:ext uri="{FF2B5EF4-FFF2-40B4-BE49-F238E27FC236}">
                <a16:creationId xmlns:a16="http://schemas.microsoft.com/office/drawing/2014/main" id="{82918670-2B55-5746-8869-872FF37B0F41}"/>
              </a:ext>
            </a:extLst>
          </p:cNvPr>
          <p:cNvSpPr txBox="1"/>
          <p:nvPr/>
        </p:nvSpPr>
        <p:spPr>
          <a:xfrm>
            <a:off x="147430" y="1510747"/>
            <a:ext cx="628153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CR" sz="2800" dirty="0">
                <a:latin typeface="212 Orion Sans" pitchFamily="2" charset="0"/>
              </a:rPr>
              <a:t>Que no reproduzcan discursos machistas y violentos</a:t>
            </a:r>
          </a:p>
          <a:p>
            <a:endParaRPr lang="es-CR" sz="2800" dirty="0">
              <a:latin typeface="212 Orion Sans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R" sz="2800" dirty="0">
                <a:latin typeface="212 Orion Sans" pitchFamily="2" charset="0"/>
              </a:rPr>
              <a:t>Que no perpetúen estereotipos y juicios de valor</a:t>
            </a:r>
          </a:p>
          <a:p>
            <a:endParaRPr lang="es-CR" sz="2800" dirty="0">
              <a:latin typeface="212 Orion Sans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R" sz="2800" dirty="0">
                <a:latin typeface="212 Orion Sans" pitchFamily="2" charset="0"/>
              </a:rPr>
              <a:t>Convertirte en señalador del acoso sexual callejero y no perpetradores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7EDF33A6-35E9-2A46-8B1F-70AC919CEF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6671" y="283840"/>
            <a:ext cx="5885329" cy="5885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73946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9A05707-31D8-47B3-9137-8181B4981C3E}"/>
              </a:ext>
            </a:extLst>
          </p:cNvPr>
          <p:cNvSpPr txBox="1"/>
          <p:nvPr/>
        </p:nvSpPr>
        <p:spPr>
          <a:xfrm>
            <a:off x="4281714" y="6398026"/>
            <a:ext cx="365760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R" sz="2800" b="1" dirty="0">
                <a:solidFill>
                  <a:schemeClr val="accent1"/>
                </a:solidFill>
                <a:latin typeface="212 Orion Sans" pitchFamily="2" charset="0"/>
              </a:rPr>
              <a:t>GÉNERO Y MOVILIDAD</a:t>
            </a: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27E45458-4CEB-496F-819F-34ACBF21C24E}"/>
              </a:ext>
            </a:extLst>
          </p:cNvPr>
          <p:cNvSpPr txBox="1"/>
          <p:nvPr/>
        </p:nvSpPr>
        <p:spPr>
          <a:xfrm>
            <a:off x="1573306" y="2259106"/>
            <a:ext cx="8310282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4400" dirty="0"/>
              <a:t>¿A qué me comprometo para prevenir y detener la violencia contra las mujeres?</a:t>
            </a:r>
          </a:p>
        </p:txBody>
      </p:sp>
    </p:spTree>
    <p:extLst>
      <p:ext uri="{BB962C8B-B14F-4D97-AF65-F5344CB8AC3E}">
        <p14:creationId xmlns:p14="http://schemas.microsoft.com/office/powerpoint/2010/main" val="142976822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 rot="5400000" flipV="1">
            <a:off x="2398713" y="-1581319"/>
            <a:ext cx="2270125" cy="5772150"/>
            <a:chOff x="4960938" y="542925"/>
            <a:chExt cx="2270125" cy="5772150"/>
          </a:xfrm>
          <a:solidFill>
            <a:schemeClr val="bg2">
              <a:alpha val="15000"/>
            </a:schemeClr>
          </a:solidFill>
        </p:grpSpPr>
        <p:sp>
          <p:nvSpPr>
            <p:cNvPr id="3" name="Rectangle 5"/>
            <p:cNvSpPr>
              <a:spLocks noChangeArrowheads="1"/>
            </p:cNvSpPr>
            <p:nvPr/>
          </p:nvSpPr>
          <p:spPr bwMode="auto">
            <a:xfrm>
              <a:off x="6135688" y="2276475"/>
              <a:ext cx="612775" cy="22621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" name="Rectangle 6"/>
            <p:cNvSpPr>
              <a:spLocks noChangeArrowheads="1"/>
            </p:cNvSpPr>
            <p:nvPr/>
          </p:nvSpPr>
          <p:spPr bwMode="auto">
            <a:xfrm>
              <a:off x="6621463" y="3038475"/>
              <a:ext cx="381000" cy="32766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Rectangle 7"/>
            <p:cNvSpPr>
              <a:spLocks noChangeArrowheads="1"/>
            </p:cNvSpPr>
            <p:nvPr/>
          </p:nvSpPr>
          <p:spPr bwMode="auto">
            <a:xfrm>
              <a:off x="7040563" y="1652588"/>
              <a:ext cx="190500" cy="32781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Rectangle 8"/>
            <p:cNvSpPr>
              <a:spLocks noChangeArrowheads="1"/>
            </p:cNvSpPr>
            <p:nvPr/>
          </p:nvSpPr>
          <p:spPr bwMode="auto">
            <a:xfrm>
              <a:off x="6135688" y="4243388"/>
              <a:ext cx="190500" cy="19875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Rectangle 9"/>
            <p:cNvSpPr>
              <a:spLocks noChangeArrowheads="1"/>
            </p:cNvSpPr>
            <p:nvPr/>
          </p:nvSpPr>
          <p:spPr bwMode="auto">
            <a:xfrm>
              <a:off x="5443538" y="1166813"/>
              <a:ext cx="612775" cy="22621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5189538" y="1927225"/>
              <a:ext cx="381000" cy="32781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4960938" y="542925"/>
              <a:ext cx="190500" cy="32766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5865813" y="3132138"/>
              <a:ext cx="190500" cy="19875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1" name="Group 10"/>
          <p:cNvGrpSpPr/>
          <p:nvPr/>
        </p:nvGrpSpPr>
        <p:grpSpPr>
          <a:xfrm rot="16200000" flipH="1" flipV="1">
            <a:off x="8170863" y="2836863"/>
            <a:ext cx="2270125" cy="5772150"/>
            <a:chOff x="4960938" y="542925"/>
            <a:chExt cx="2270125" cy="5772150"/>
          </a:xfrm>
          <a:solidFill>
            <a:schemeClr val="bg2">
              <a:alpha val="15000"/>
            </a:schemeClr>
          </a:solidFill>
        </p:grpSpPr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6135688" y="2276475"/>
              <a:ext cx="612775" cy="22621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Rectangle 6"/>
            <p:cNvSpPr>
              <a:spLocks noChangeArrowheads="1"/>
            </p:cNvSpPr>
            <p:nvPr/>
          </p:nvSpPr>
          <p:spPr bwMode="auto">
            <a:xfrm>
              <a:off x="6621463" y="3038475"/>
              <a:ext cx="381000" cy="32766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Rectangle 7"/>
            <p:cNvSpPr>
              <a:spLocks noChangeArrowheads="1"/>
            </p:cNvSpPr>
            <p:nvPr/>
          </p:nvSpPr>
          <p:spPr bwMode="auto">
            <a:xfrm>
              <a:off x="7040563" y="1652588"/>
              <a:ext cx="190500" cy="32781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6135688" y="4243388"/>
              <a:ext cx="190500" cy="19875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Rectangle 9"/>
            <p:cNvSpPr>
              <a:spLocks noChangeArrowheads="1"/>
            </p:cNvSpPr>
            <p:nvPr/>
          </p:nvSpPr>
          <p:spPr bwMode="auto">
            <a:xfrm>
              <a:off x="5443538" y="1166813"/>
              <a:ext cx="612775" cy="22621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Rectangle 10"/>
            <p:cNvSpPr>
              <a:spLocks noChangeArrowheads="1"/>
            </p:cNvSpPr>
            <p:nvPr/>
          </p:nvSpPr>
          <p:spPr bwMode="auto">
            <a:xfrm>
              <a:off x="5189538" y="1927225"/>
              <a:ext cx="381000" cy="327818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Rectangle 11"/>
            <p:cNvSpPr>
              <a:spLocks noChangeArrowheads="1"/>
            </p:cNvSpPr>
            <p:nvPr/>
          </p:nvSpPr>
          <p:spPr bwMode="auto">
            <a:xfrm>
              <a:off x="4960938" y="542925"/>
              <a:ext cx="190500" cy="32766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Rectangle 12"/>
            <p:cNvSpPr>
              <a:spLocks noChangeArrowheads="1"/>
            </p:cNvSpPr>
            <p:nvPr/>
          </p:nvSpPr>
          <p:spPr bwMode="auto">
            <a:xfrm>
              <a:off x="5865813" y="3132138"/>
              <a:ext cx="190500" cy="19875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1288436" y="2321005"/>
            <a:ext cx="9615133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9600" b="1" dirty="0">
                <a:solidFill>
                  <a:schemeClr val="tx2"/>
                </a:solidFill>
                <a:latin typeface="Bigger Lemons" panose="02000500000000000000" pitchFamily="2" charset="77"/>
              </a:rPr>
              <a:t>MUCHAS GRACIAS</a:t>
            </a:r>
          </a:p>
        </p:txBody>
      </p:sp>
    </p:spTree>
    <p:extLst>
      <p:ext uri="{BB962C8B-B14F-4D97-AF65-F5344CB8AC3E}">
        <p14:creationId xmlns:p14="http://schemas.microsoft.com/office/powerpoint/2010/main" val="4981112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2 Marcador de contenido">
            <a:extLst>
              <a:ext uri="{FF2B5EF4-FFF2-40B4-BE49-F238E27FC236}">
                <a16:creationId xmlns:a16="http://schemas.microsoft.com/office/drawing/2014/main" id="{C5DD4F98-A0D4-CF40-A7EE-E480E990EBA1}"/>
              </a:ext>
            </a:extLst>
          </p:cNvPr>
          <p:cNvSpPr txBox="1">
            <a:spLocks/>
          </p:cNvSpPr>
          <p:nvPr/>
        </p:nvSpPr>
        <p:spPr>
          <a:xfrm>
            <a:off x="879782" y="818253"/>
            <a:ext cx="8378598" cy="507206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Aft>
                <a:spcPts val="600"/>
              </a:spcAft>
              <a:buClr>
                <a:schemeClr val="accent3"/>
              </a:buClr>
              <a:buNone/>
              <a:defRPr/>
            </a:pPr>
            <a:endParaRPr lang="es-CR" sz="2000" dirty="0">
              <a:latin typeface="212 Orion Sans" pitchFamily="2" charset="0"/>
            </a:endParaRPr>
          </a:p>
          <a:p>
            <a:pPr marL="0" indent="0">
              <a:lnSpc>
                <a:spcPct val="150000"/>
              </a:lnSpc>
              <a:spcAft>
                <a:spcPts val="600"/>
              </a:spcAft>
              <a:buClr>
                <a:schemeClr val="accent3"/>
              </a:buClr>
              <a:buNone/>
              <a:defRPr/>
            </a:pPr>
            <a:endParaRPr lang="es-CR" sz="1800" dirty="0">
              <a:effectLst>
                <a:outerShdw blurRad="38100" dist="38100" dir="2700000" algn="tl">
                  <a:srgbClr val="666666"/>
                </a:outerShdw>
              </a:effectLst>
              <a:latin typeface="Arial" charset="0"/>
              <a:ea typeface="ＭＳ Ｐゴシック" pitchFamily="-65" charset="-128"/>
              <a:cs typeface="Arial" charset="0"/>
            </a:endParaRPr>
          </a:p>
        </p:txBody>
      </p:sp>
      <p:sp>
        <p:nvSpPr>
          <p:cNvPr id="24" name="TextBox 2">
            <a:extLst>
              <a:ext uri="{FF2B5EF4-FFF2-40B4-BE49-F238E27FC236}">
                <a16:creationId xmlns:a16="http://schemas.microsoft.com/office/drawing/2014/main" id="{4315257D-ED56-AC4F-8EFB-22A30388AC55}"/>
              </a:ext>
            </a:extLst>
          </p:cNvPr>
          <p:cNvSpPr txBox="1"/>
          <p:nvPr/>
        </p:nvSpPr>
        <p:spPr>
          <a:xfrm>
            <a:off x="0" y="66372"/>
            <a:ext cx="1219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chemeClr val="accent1"/>
                </a:solidFill>
                <a:latin typeface="Bigger Lemons" panose="02000500000000000000" pitchFamily="2" charset="77"/>
              </a:rPr>
              <a:t>NUEVOS ESCENARIOS COMPLEJOS IDENTIFICADOS</a:t>
            </a:r>
          </a:p>
        </p:txBody>
      </p:sp>
      <p:sp>
        <p:nvSpPr>
          <p:cNvPr id="33" name="CuadroTexto 32">
            <a:extLst>
              <a:ext uri="{FF2B5EF4-FFF2-40B4-BE49-F238E27FC236}">
                <a16:creationId xmlns:a16="http://schemas.microsoft.com/office/drawing/2014/main" id="{0C1FDACE-2D00-854F-AF6B-521DC8A2FE34}"/>
              </a:ext>
            </a:extLst>
          </p:cNvPr>
          <p:cNvSpPr txBox="1"/>
          <p:nvPr/>
        </p:nvSpPr>
        <p:spPr>
          <a:xfrm>
            <a:off x="4281714" y="6398026"/>
            <a:ext cx="365760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R" sz="2800" b="1" dirty="0">
                <a:solidFill>
                  <a:schemeClr val="accent1"/>
                </a:solidFill>
                <a:latin typeface="212 Orion Sans" pitchFamily="2" charset="0"/>
              </a:rPr>
              <a:t>GÉNERO Y MOVILIDAD</a:t>
            </a:r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6D93F075-EBDD-B941-A974-3CCC391E403B}"/>
              </a:ext>
            </a:extLst>
          </p:cNvPr>
          <p:cNvGrpSpPr/>
          <p:nvPr/>
        </p:nvGrpSpPr>
        <p:grpSpPr>
          <a:xfrm>
            <a:off x="0" y="1457246"/>
            <a:ext cx="11946304" cy="4997971"/>
            <a:chOff x="0" y="1457246"/>
            <a:chExt cx="11946304" cy="4997971"/>
          </a:xfrm>
        </p:grpSpPr>
        <p:sp>
          <p:nvSpPr>
            <p:cNvPr id="9" name="Rectangle 7"/>
            <p:cNvSpPr>
              <a:spLocks noChangeArrowheads="1"/>
            </p:cNvSpPr>
            <p:nvPr/>
          </p:nvSpPr>
          <p:spPr bwMode="auto">
            <a:xfrm>
              <a:off x="1462880" y="1499649"/>
              <a:ext cx="2583604" cy="82762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Rectangle 7"/>
            <p:cNvSpPr>
              <a:spLocks noChangeArrowheads="1"/>
            </p:cNvSpPr>
            <p:nvPr/>
          </p:nvSpPr>
          <p:spPr bwMode="auto">
            <a:xfrm>
              <a:off x="1462880" y="2341130"/>
              <a:ext cx="2583604" cy="827627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Rectangle 7"/>
            <p:cNvSpPr>
              <a:spLocks noChangeArrowheads="1"/>
            </p:cNvSpPr>
            <p:nvPr/>
          </p:nvSpPr>
          <p:spPr bwMode="auto">
            <a:xfrm>
              <a:off x="1462880" y="3182611"/>
              <a:ext cx="2583604" cy="8276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0" y="1499649"/>
              <a:ext cx="731440" cy="1026083"/>
            </a:xfrm>
            <a:custGeom>
              <a:avLst/>
              <a:gdLst>
                <a:gd name="T0" fmla="*/ 0 w 3396"/>
                <a:gd name="T1" fmla="*/ 0 h 4705"/>
                <a:gd name="T2" fmla="*/ 3396 w 3396"/>
                <a:gd name="T3" fmla="*/ 909 h 4705"/>
                <a:gd name="T4" fmla="*/ 3396 w 3396"/>
                <a:gd name="T5" fmla="*/ 4705 h 4705"/>
                <a:gd name="T6" fmla="*/ 0 w 3396"/>
                <a:gd name="T7" fmla="*/ 3796 h 4705"/>
                <a:gd name="T8" fmla="*/ 0 w 3396"/>
                <a:gd name="T9" fmla="*/ 0 h 4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6" h="4705">
                  <a:moveTo>
                    <a:pt x="0" y="0"/>
                  </a:moveTo>
                  <a:lnTo>
                    <a:pt x="3396" y="909"/>
                  </a:lnTo>
                  <a:lnTo>
                    <a:pt x="3396" y="4705"/>
                  </a:lnTo>
                  <a:lnTo>
                    <a:pt x="0" y="37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731440" y="1499649"/>
              <a:ext cx="731440" cy="1026083"/>
            </a:xfrm>
            <a:custGeom>
              <a:avLst/>
              <a:gdLst>
                <a:gd name="T0" fmla="*/ 3396 w 3396"/>
                <a:gd name="T1" fmla="*/ 0 h 4705"/>
                <a:gd name="T2" fmla="*/ 0 w 3396"/>
                <a:gd name="T3" fmla="*/ 909 h 4705"/>
                <a:gd name="T4" fmla="*/ 0 w 3396"/>
                <a:gd name="T5" fmla="*/ 4705 h 4705"/>
                <a:gd name="T6" fmla="*/ 3396 w 3396"/>
                <a:gd name="T7" fmla="*/ 3796 h 4705"/>
                <a:gd name="T8" fmla="*/ 3396 w 3396"/>
                <a:gd name="T9" fmla="*/ 0 h 4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6" h="4705">
                  <a:moveTo>
                    <a:pt x="3396" y="0"/>
                  </a:moveTo>
                  <a:lnTo>
                    <a:pt x="0" y="909"/>
                  </a:lnTo>
                  <a:lnTo>
                    <a:pt x="0" y="4705"/>
                  </a:lnTo>
                  <a:lnTo>
                    <a:pt x="3396" y="3796"/>
                  </a:lnTo>
                  <a:lnTo>
                    <a:pt x="3396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5"/>
            <p:cNvSpPr>
              <a:spLocks/>
            </p:cNvSpPr>
            <p:nvPr/>
          </p:nvSpPr>
          <p:spPr bwMode="auto">
            <a:xfrm>
              <a:off x="0" y="2341130"/>
              <a:ext cx="731440" cy="1026083"/>
            </a:xfrm>
            <a:custGeom>
              <a:avLst/>
              <a:gdLst>
                <a:gd name="T0" fmla="*/ 0 w 3396"/>
                <a:gd name="T1" fmla="*/ 0 h 4705"/>
                <a:gd name="T2" fmla="*/ 3396 w 3396"/>
                <a:gd name="T3" fmla="*/ 909 h 4705"/>
                <a:gd name="T4" fmla="*/ 3396 w 3396"/>
                <a:gd name="T5" fmla="*/ 4705 h 4705"/>
                <a:gd name="T6" fmla="*/ 0 w 3396"/>
                <a:gd name="T7" fmla="*/ 3796 h 4705"/>
                <a:gd name="T8" fmla="*/ 0 w 3396"/>
                <a:gd name="T9" fmla="*/ 0 h 4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6" h="4705">
                  <a:moveTo>
                    <a:pt x="0" y="0"/>
                  </a:moveTo>
                  <a:lnTo>
                    <a:pt x="3396" y="909"/>
                  </a:lnTo>
                  <a:lnTo>
                    <a:pt x="3396" y="4705"/>
                  </a:lnTo>
                  <a:lnTo>
                    <a:pt x="0" y="37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6"/>
            <p:cNvSpPr>
              <a:spLocks/>
            </p:cNvSpPr>
            <p:nvPr/>
          </p:nvSpPr>
          <p:spPr bwMode="auto">
            <a:xfrm>
              <a:off x="731440" y="2341130"/>
              <a:ext cx="731440" cy="1026083"/>
            </a:xfrm>
            <a:custGeom>
              <a:avLst/>
              <a:gdLst>
                <a:gd name="T0" fmla="*/ 3396 w 3396"/>
                <a:gd name="T1" fmla="*/ 0 h 4705"/>
                <a:gd name="T2" fmla="*/ 0 w 3396"/>
                <a:gd name="T3" fmla="*/ 909 h 4705"/>
                <a:gd name="T4" fmla="*/ 0 w 3396"/>
                <a:gd name="T5" fmla="*/ 4705 h 4705"/>
                <a:gd name="T6" fmla="*/ 3396 w 3396"/>
                <a:gd name="T7" fmla="*/ 3796 h 4705"/>
                <a:gd name="T8" fmla="*/ 3396 w 3396"/>
                <a:gd name="T9" fmla="*/ 0 h 4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6" h="4705">
                  <a:moveTo>
                    <a:pt x="3396" y="0"/>
                  </a:moveTo>
                  <a:lnTo>
                    <a:pt x="0" y="909"/>
                  </a:lnTo>
                  <a:lnTo>
                    <a:pt x="0" y="4705"/>
                  </a:lnTo>
                  <a:lnTo>
                    <a:pt x="3396" y="3796"/>
                  </a:lnTo>
                  <a:lnTo>
                    <a:pt x="3396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5"/>
            <p:cNvSpPr>
              <a:spLocks/>
            </p:cNvSpPr>
            <p:nvPr/>
          </p:nvSpPr>
          <p:spPr bwMode="auto">
            <a:xfrm>
              <a:off x="0" y="3182611"/>
              <a:ext cx="731440" cy="1026083"/>
            </a:xfrm>
            <a:custGeom>
              <a:avLst/>
              <a:gdLst>
                <a:gd name="T0" fmla="*/ 0 w 3396"/>
                <a:gd name="T1" fmla="*/ 0 h 4705"/>
                <a:gd name="T2" fmla="*/ 3396 w 3396"/>
                <a:gd name="T3" fmla="*/ 909 h 4705"/>
                <a:gd name="T4" fmla="*/ 3396 w 3396"/>
                <a:gd name="T5" fmla="*/ 4705 h 4705"/>
                <a:gd name="T6" fmla="*/ 0 w 3396"/>
                <a:gd name="T7" fmla="*/ 3796 h 4705"/>
                <a:gd name="T8" fmla="*/ 0 w 3396"/>
                <a:gd name="T9" fmla="*/ 0 h 4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6" h="4705">
                  <a:moveTo>
                    <a:pt x="0" y="0"/>
                  </a:moveTo>
                  <a:lnTo>
                    <a:pt x="3396" y="909"/>
                  </a:lnTo>
                  <a:lnTo>
                    <a:pt x="3396" y="4705"/>
                  </a:lnTo>
                  <a:lnTo>
                    <a:pt x="0" y="37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6"/>
            <p:cNvSpPr>
              <a:spLocks/>
            </p:cNvSpPr>
            <p:nvPr/>
          </p:nvSpPr>
          <p:spPr bwMode="auto">
            <a:xfrm>
              <a:off x="731440" y="3182611"/>
              <a:ext cx="731440" cy="1026083"/>
            </a:xfrm>
            <a:custGeom>
              <a:avLst/>
              <a:gdLst>
                <a:gd name="T0" fmla="*/ 3396 w 3396"/>
                <a:gd name="T1" fmla="*/ 0 h 4705"/>
                <a:gd name="T2" fmla="*/ 0 w 3396"/>
                <a:gd name="T3" fmla="*/ 909 h 4705"/>
                <a:gd name="T4" fmla="*/ 0 w 3396"/>
                <a:gd name="T5" fmla="*/ 4705 h 4705"/>
                <a:gd name="T6" fmla="*/ 3396 w 3396"/>
                <a:gd name="T7" fmla="*/ 3796 h 4705"/>
                <a:gd name="T8" fmla="*/ 3396 w 3396"/>
                <a:gd name="T9" fmla="*/ 0 h 4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6" h="4705">
                  <a:moveTo>
                    <a:pt x="3396" y="0"/>
                  </a:moveTo>
                  <a:lnTo>
                    <a:pt x="0" y="909"/>
                  </a:lnTo>
                  <a:lnTo>
                    <a:pt x="0" y="4705"/>
                  </a:lnTo>
                  <a:lnTo>
                    <a:pt x="3396" y="3796"/>
                  </a:lnTo>
                  <a:lnTo>
                    <a:pt x="3396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5"/>
            <p:cNvSpPr>
              <a:spLocks/>
            </p:cNvSpPr>
            <p:nvPr/>
          </p:nvSpPr>
          <p:spPr bwMode="auto">
            <a:xfrm>
              <a:off x="0" y="4024092"/>
              <a:ext cx="731440" cy="1026083"/>
            </a:xfrm>
            <a:custGeom>
              <a:avLst/>
              <a:gdLst>
                <a:gd name="T0" fmla="*/ 0 w 3396"/>
                <a:gd name="T1" fmla="*/ 0 h 4705"/>
                <a:gd name="T2" fmla="*/ 3396 w 3396"/>
                <a:gd name="T3" fmla="*/ 909 h 4705"/>
                <a:gd name="T4" fmla="*/ 3396 w 3396"/>
                <a:gd name="T5" fmla="*/ 4705 h 4705"/>
                <a:gd name="T6" fmla="*/ 0 w 3396"/>
                <a:gd name="T7" fmla="*/ 3796 h 4705"/>
                <a:gd name="T8" fmla="*/ 0 w 3396"/>
                <a:gd name="T9" fmla="*/ 0 h 4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6" h="4705">
                  <a:moveTo>
                    <a:pt x="0" y="0"/>
                  </a:moveTo>
                  <a:lnTo>
                    <a:pt x="3396" y="909"/>
                  </a:lnTo>
                  <a:lnTo>
                    <a:pt x="3396" y="4705"/>
                  </a:lnTo>
                  <a:lnTo>
                    <a:pt x="0" y="37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6"/>
            <p:cNvSpPr>
              <a:spLocks/>
            </p:cNvSpPr>
            <p:nvPr/>
          </p:nvSpPr>
          <p:spPr bwMode="auto">
            <a:xfrm>
              <a:off x="731440" y="4024092"/>
              <a:ext cx="731440" cy="1026083"/>
            </a:xfrm>
            <a:custGeom>
              <a:avLst/>
              <a:gdLst>
                <a:gd name="T0" fmla="*/ 3396 w 3396"/>
                <a:gd name="T1" fmla="*/ 0 h 4705"/>
                <a:gd name="T2" fmla="*/ 0 w 3396"/>
                <a:gd name="T3" fmla="*/ 909 h 4705"/>
                <a:gd name="T4" fmla="*/ 0 w 3396"/>
                <a:gd name="T5" fmla="*/ 4705 h 4705"/>
                <a:gd name="T6" fmla="*/ 3396 w 3396"/>
                <a:gd name="T7" fmla="*/ 3796 h 4705"/>
                <a:gd name="T8" fmla="*/ 3396 w 3396"/>
                <a:gd name="T9" fmla="*/ 0 h 4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6" h="4705">
                  <a:moveTo>
                    <a:pt x="3396" y="0"/>
                  </a:moveTo>
                  <a:lnTo>
                    <a:pt x="0" y="909"/>
                  </a:lnTo>
                  <a:lnTo>
                    <a:pt x="0" y="4705"/>
                  </a:lnTo>
                  <a:lnTo>
                    <a:pt x="3396" y="3796"/>
                  </a:lnTo>
                  <a:lnTo>
                    <a:pt x="3396" y="0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Rectangle 7"/>
            <p:cNvSpPr>
              <a:spLocks noChangeArrowheads="1"/>
            </p:cNvSpPr>
            <p:nvPr/>
          </p:nvSpPr>
          <p:spPr bwMode="auto">
            <a:xfrm>
              <a:off x="1462880" y="4024092"/>
              <a:ext cx="2583604" cy="82762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Chevron 24"/>
            <p:cNvSpPr/>
            <p:nvPr/>
          </p:nvSpPr>
          <p:spPr>
            <a:xfrm>
              <a:off x="3615560" y="1740041"/>
              <a:ext cx="220717" cy="346842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6" name="Chevron 25"/>
            <p:cNvSpPr/>
            <p:nvPr/>
          </p:nvSpPr>
          <p:spPr>
            <a:xfrm>
              <a:off x="3615560" y="2581522"/>
              <a:ext cx="220717" cy="346842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7" name="Chevron 26"/>
            <p:cNvSpPr/>
            <p:nvPr/>
          </p:nvSpPr>
          <p:spPr>
            <a:xfrm>
              <a:off x="3615560" y="3423003"/>
              <a:ext cx="220717" cy="346842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8" name="Chevron 27"/>
            <p:cNvSpPr/>
            <p:nvPr/>
          </p:nvSpPr>
          <p:spPr>
            <a:xfrm>
              <a:off x="3615560" y="4264484"/>
              <a:ext cx="220717" cy="346842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30" name="TextBox 56"/>
            <p:cNvSpPr txBox="1"/>
            <p:nvPr/>
          </p:nvSpPr>
          <p:spPr>
            <a:xfrm>
              <a:off x="2314731" y="1648633"/>
              <a:ext cx="11898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2400" b="1" dirty="0" err="1">
                  <a:solidFill>
                    <a:schemeClr val="bg1"/>
                  </a:solidFill>
                  <a:latin typeface="212 Orion Sans" pitchFamily="2" charset="0"/>
                  <a:ea typeface="Roboto" panose="02000000000000000000" pitchFamily="2" charset="0"/>
                </a:rPr>
                <a:t>Trata</a:t>
              </a:r>
              <a:endParaRPr lang="en-US" sz="2400" b="1" dirty="0">
                <a:solidFill>
                  <a:schemeClr val="bg1"/>
                </a:solidFill>
                <a:latin typeface="212 Orion Sans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34" name="Rectangle 7">
              <a:extLst>
                <a:ext uri="{FF2B5EF4-FFF2-40B4-BE49-F238E27FC236}">
                  <a16:creationId xmlns:a16="http://schemas.microsoft.com/office/drawing/2014/main" id="{57B94122-F594-7747-B9CC-6CF8E51430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62880" y="4879427"/>
              <a:ext cx="2583604" cy="82762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5">
              <a:extLst>
                <a:ext uri="{FF2B5EF4-FFF2-40B4-BE49-F238E27FC236}">
                  <a16:creationId xmlns:a16="http://schemas.microsoft.com/office/drawing/2014/main" id="{C37036C1-6201-7F40-887E-A181A91B1157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4879427"/>
              <a:ext cx="731440" cy="1026083"/>
            </a:xfrm>
            <a:custGeom>
              <a:avLst/>
              <a:gdLst>
                <a:gd name="T0" fmla="*/ 0 w 3396"/>
                <a:gd name="T1" fmla="*/ 0 h 4705"/>
                <a:gd name="T2" fmla="*/ 3396 w 3396"/>
                <a:gd name="T3" fmla="*/ 909 h 4705"/>
                <a:gd name="T4" fmla="*/ 3396 w 3396"/>
                <a:gd name="T5" fmla="*/ 4705 h 4705"/>
                <a:gd name="T6" fmla="*/ 0 w 3396"/>
                <a:gd name="T7" fmla="*/ 3796 h 4705"/>
                <a:gd name="T8" fmla="*/ 0 w 3396"/>
                <a:gd name="T9" fmla="*/ 0 h 4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6" h="4705">
                  <a:moveTo>
                    <a:pt x="0" y="0"/>
                  </a:moveTo>
                  <a:lnTo>
                    <a:pt x="3396" y="909"/>
                  </a:lnTo>
                  <a:lnTo>
                    <a:pt x="3396" y="4705"/>
                  </a:lnTo>
                  <a:lnTo>
                    <a:pt x="0" y="379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6" name="Freeform 6">
              <a:extLst>
                <a:ext uri="{FF2B5EF4-FFF2-40B4-BE49-F238E27FC236}">
                  <a16:creationId xmlns:a16="http://schemas.microsoft.com/office/drawing/2014/main" id="{61CDBD60-0E13-7444-A0A3-DB91E63436EE}"/>
                </a:ext>
              </a:extLst>
            </p:cNvPr>
            <p:cNvSpPr>
              <a:spLocks/>
            </p:cNvSpPr>
            <p:nvPr/>
          </p:nvSpPr>
          <p:spPr bwMode="auto">
            <a:xfrm>
              <a:off x="731440" y="4879427"/>
              <a:ext cx="731440" cy="1026083"/>
            </a:xfrm>
            <a:custGeom>
              <a:avLst/>
              <a:gdLst>
                <a:gd name="T0" fmla="*/ 3396 w 3396"/>
                <a:gd name="T1" fmla="*/ 0 h 4705"/>
                <a:gd name="T2" fmla="*/ 0 w 3396"/>
                <a:gd name="T3" fmla="*/ 909 h 4705"/>
                <a:gd name="T4" fmla="*/ 0 w 3396"/>
                <a:gd name="T5" fmla="*/ 4705 h 4705"/>
                <a:gd name="T6" fmla="*/ 3396 w 3396"/>
                <a:gd name="T7" fmla="*/ 3796 h 4705"/>
                <a:gd name="T8" fmla="*/ 3396 w 3396"/>
                <a:gd name="T9" fmla="*/ 0 h 47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96" h="4705">
                  <a:moveTo>
                    <a:pt x="3396" y="0"/>
                  </a:moveTo>
                  <a:lnTo>
                    <a:pt x="0" y="909"/>
                  </a:lnTo>
                  <a:lnTo>
                    <a:pt x="0" y="4705"/>
                  </a:lnTo>
                  <a:lnTo>
                    <a:pt x="3396" y="3796"/>
                  </a:lnTo>
                  <a:lnTo>
                    <a:pt x="3396" y="0"/>
                  </a:lnTo>
                  <a:close/>
                </a:path>
              </a:pathLst>
            </a:custGeom>
            <a:solidFill>
              <a:schemeClr val="bg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7" name="Chevron 24">
              <a:extLst>
                <a:ext uri="{FF2B5EF4-FFF2-40B4-BE49-F238E27FC236}">
                  <a16:creationId xmlns:a16="http://schemas.microsoft.com/office/drawing/2014/main" id="{16690A88-0957-B841-B547-C8709AD8DE31}"/>
                </a:ext>
              </a:extLst>
            </p:cNvPr>
            <p:cNvSpPr/>
            <p:nvPr/>
          </p:nvSpPr>
          <p:spPr>
            <a:xfrm>
              <a:off x="3615560" y="5119819"/>
              <a:ext cx="220717" cy="346842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" name="CuadroTexto 1">
              <a:extLst>
                <a:ext uri="{FF2B5EF4-FFF2-40B4-BE49-F238E27FC236}">
                  <a16:creationId xmlns:a16="http://schemas.microsoft.com/office/drawing/2014/main" id="{054B83B7-21ED-1445-82D5-B229CC030102}"/>
                </a:ext>
              </a:extLst>
            </p:cNvPr>
            <p:cNvSpPr txBox="1"/>
            <p:nvPr/>
          </p:nvSpPr>
          <p:spPr>
            <a:xfrm>
              <a:off x="4059395" y="1457246"/>
              <a:ext cx="7886909" cy="49979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buClr>
                  <a:schemeClr val="accent3"/>
                </a:buClr>
                <a:defRPr/>
              </a:pPr>
              <a:r>
                <a:rPr lang="es-CR" sz="2400" dirty="0">
                  <a:latin typeface="212 Orion Sans" pitchFamily="2" charset="0"/>
                </a:rPr>
                <a:t>Explotación sexual, laboral, vientres de alquiler</a:t>
              </a:r>
            </a:p>
            <a:p>
              <a:pPr>
                <a:lnSpc>
                  <a:spcPct val="150000"/>
                </a:lnSpc>
                <a:buClr>
                  <a:schemeClr val="accent3"/>
                </a:buClr>
                <a:defRPr/>
              </a:pPr>
              <a:endParaRPr lang="es-CR" sz="1400" dirty="0">
                <a:latin typeface="212 Orion Sans" pitchFamily="2" charset="0"/>
              </a:endParaRPr>
            </a:p>
            <a:p>
              <a:pPr>
                <a:lnSpc>
                  <a:spcPct val="150000"/>
                </a:lnSpc>
                <a:buClr>
                  <a:schemeClr val="accent3"/>
                </a:buClr>
                <a:defRPr/>
              </a:pPr>
              <a:r>
                <a:rPr lang="es-CR" sz="2400" dirty="0">
                  <a:latin typeface="212 Orion Sans" pitchFamily="2" charset="0"/>
                </a:rPr>
                <a:t>“Descarte” de mujeres amenazantes</a:t>
              </a:r>
            </a:p>
            <a:p>
              <a:pPr>
                <a:lnSpc>
                  <a:spcPct val="150000"/>
                </a:lnSpc>
                <a:buClr>
                  <a:schemeClr val="accent3"/>
                </a:buClr>
                <a:defRPr/>
              </a:pPr>
              <a:endParaRPr lang="es-CR" sz="1400" dirty="0">
                <a:latin typeface="212 Orion Sans" pitchFamily="2" charset="0"/>
              </a:endParaRPr>
            </a:p>
            <a:p>
              <a:pPr>
                <a:lnSpc>
                  <a:spcPct val="150000"/>
                </a:lnSpc>
                <a:buClr>
                  <a:schemeClr val="accent3"/>
                </a:buClr>
                <a:defRPr/>
              </a:pPr>
              <a:r>
                <a:rPr lang="es-CR" sz="2400" dirty="0">
                  <a:latin typeface="212 Orion Sans" pitchFamily="2" charset="0"/>
                </a:rPr>
                <a:t>La propia mara, las rivales</a:t>
              </a:r>
            </a:p>
            <a:p>
              <a:pPr>
                <a:lnSpc>
                  <a:spcPct val="150000"/>
                </a:lnSpc>
                <a:buClr>
                  <a:schemeClr val="accent3"/>
                </a:buClr>
                <a:defRPr/>
              </a:pPr>
              <a:endParaRPr lang="es-CR" sz="1400" dirty="0">
                <a:latin typeface="212 Orion Sans" pitchFamily="2" charset="0"/>
              </a:endParaRPr>
            </a:p>
            <a:p>
              <a:pPr>
                <a:lnSpc>
                  <a:spcPct val="150000"/>
                </a:lnSpc>
                <a:buClr>
                  <a:schemeClr val="accent3"/>
                </a:buClr>
                <a:defRPr/>
              </a:pPr>
              <a:r>
                <a:rPr lang="es-CR" sz="2400" dirty="0">
                  <a:latin typeface="212 Orion Sans" pitchFamily="2" charset="0"/>
                </a:rPr>
                <a:t>La mujer y el hogar como espacio de venganza entre hombres</a:t>
              </a:r>
            </a:p>
            <a:p>
              <a:pPr>
                <a:lnSpc>
                  <a:spcPct val="150000"/>
                </a:lnSpc>
                <a:buClr>
                  <a:schemeClr val="accent3"/>
                </a:buClr>
                <a:defRPr/>
              </a:pPr>
              <a:endParaRPr lang="es-CR" sz="500" dirty="0">
                <a:latin typeface="212 Orion Sans" pitchFamily="2" charset="0"/>
              </a:endParaRPr>
            </a:p>
            <a:p>
              <a:pPr>
                <a:lnSpc>
                  <a:spcPct val="150000"/>
                </a:lnSpc>
                <a:buClr>
                  <a:schemeClr val="accent3"/>
                </a:buClr>
                <a:defRPr/>
              </a:pPr>
              <a:r>
                <a:rPr lang="es-CR" sz="2400" dirty="0">
                  <a:latin typeface="212 Orion Sans" pitchFamily="2" charset="0"/>
                </a:rPr>
                <a:t>Ensañamiento en los cuerpos, discursos que promueven indiferencia, aceptación y normalización de la violencia contra las mujeres</a:t>
              </a:r>
            </a:p>
            <a:p>
              <a:pPr>
                <a:lnSpc>
                  <a:spcPct val="150000"/>
                </a:lnSpc>
              </a:pPr>
              <a:endParaRPr lang="es-CR" sz="2400" dirty="0"/>
            </a:p>
          </p:txBody>
        </p:sp>
        <p:sp>
          <p:nvSpPr>
            <p:cNvPr id="38" name="TextBox 56">
              <a:extLst>
                <a:ext uri="{FF2B5EF4-FFF2-40B4-BE49-F238E27FC236}">
                  <a16:creationId xmlns:a16="http://schemas.microsoft.com/office/drawing/2014/main" id="{E48BD6A4-B1D0-9A45-90F8-0C4367EDAF94}"/>
                </a:ext>
              </a:extLst>
            </p:cNvPr>
            <p:cNvSpPr txBox="1"/>
            <p:nvPr/>
          </p:nvSpPr>
          <p:spPr>
            <a:xfrm>
              <a:off x="908067" y="2305780"/>
              <a:ext cx="2648794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2400" b="1" dirty="0">
                  <a:solidFill>
                    <a:schemeClr val="bg1"/>
                  </a:solidFill>
                  <a:latin typeface="212 Orion Sans" pitchFamily="2" charset="0"/>
                  <a:ea typeface="Roboto" panose="02000000000000000000" pitchFamily="2" charset="0"/>
                </a:rPr>
                <a:t>Mafias y redes </a:t>
              </a:r>
              <a:r>
                <a:rPr lang="en-US" sz="2400" b="1" dirty="0" err="1">
                  <a:solidFill>
                    <a:schemeClr val="bg1"/>
                  </a:solidFill>
                  <a:latin typeface="212 Orion Sans" pitchFamily="2" charset="0"/>
                  <a:ea typeface="Roboto" panose="02000000000000000000" pitchFamily="2" charset="0"/>
                </a:rPr>
                <a:t>internacionales</a:t>
              </a:r>
              <a:endParaRPr lang="en-US" sz="2400" b="1" dirty="0">
                <a:solidFill>
                  <a:schemeClr val="bg1"/>
                </a:solidFill>
                <a:latin typeface="212 Orion Sans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39" name="TextBox 56">
              <a:extLst>
                <a:ext uri="{FF2B5EF4-FFF2-40B4-BE49-F238E27FC236}">
                  <a16:creationId xmlns:a16="http://schemas.microsoft.com/office/drawing/2014/main" id="{14253293-2334-C547-860B-94DFA1823D7C}"/>
                </a:ext>
              </a:extLst>
            </p:cNvPr>
            <p:cNvSpPr txBox="1"/>
            <p:nvPr/>
          </p:nvSpPr>
          <p:spPr>
            <a:xfrm>
              <a:off x="2232464" y="3368243"/>
              <a:ext cx="11898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2400" b="1" dirty="0">
                  <a:solidFill>
                    <a:schemeClr val="bg1"/>
                  </a:solidFill>
                  <a:latin typeface="212 Orion Sans" pitchFamily="2" charset="0"/>
                  <a:ea typeface="Roboto" panose="02000000000000000000" pitchFamily="2" charset="0"/>
                </a:rPr>
                <a:t>Maras</a:t>
              </a:r>
            </a:p>
          </p:txBody>
        </p:sp>
        <p:sp>
          <p:nvSpPr>
            <p:cNvPr id="40" name="TextBox 56">
              <a:extLst>
                <a:ext uri="{FF2B5EF4-FFF2-40B4-BE49-F238E27FC236}">
                  <a16:creationId xmlns:a16="http://schemas.microsoft.com/office/drawing/2014/main" id="{F5DDD87E-AC61-814D-923A-B36CA2499D62}"/>
                </a:ext>
              </a:extLst>
            </p:cNvPr>
            <p:cNvSpPr txBox="1"/>
            <p:nvPr/>
          </p:nvSpPr>
          <p:spPr>
            <a:xfrm>
              <a:off x="1216745" y="4034576"/>
              <a:ext cx="228783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2400" b="1" dirty="0" err="1">
                  <a:solidFill>
                    <a:schemeClr val="bg1"/>
                  </a:solidFill>
                  <a:latin typeface="212 Orion Sans" pitchFamily="2" charset="0"/>
                  <a:ea typeface="Roboto" panose="02000000000000000000" pitchFamily="2" charset="0"/>
                </a:rPr>
                <a:t>Venganza</a:t>
              </a:r>
              <a:r>
                <a:rPr lang="en-US" sz="2400" b="1" dirty="0">
                  <a:solidFill>
                    <a:schemeClr val="bg1"/>
                  </a:solidFill>
                  <a:latin typeface="212 Orion Sans" pitchFamily="2" charset="0"/>
                  <a:ea typeface="Roboto" panose="02000000000000000000" pitchFamily="2" charset="0"/>
                </a:rPr>
                <a:t> entre hombres</a:t>
              </a:r>
            </a:p>
          </p:txBody>
        </p:sp>
        <p:sp>
          <p:nvSpPr>
            <p:cNvPr id="41" name="TextBox 56">
              <a:extLst>
                <a:ext uri="{FF2B5EF4-FFF2-40B4-BE49-F238E27FC236}">
                  <a16:creationId xmlns:a16="http://schemas.microsoft.com/office/drawing/2014/main" id="{2AD63A40-797C-134F-ADBD-000618B30CB9}"/>
                </a:ext>
              </a:extLst>
            </p:cNvPr>
            <p:cNvSpPr txBox="1"/>
            <p:nvPr/>
          </p:nvSpPr>
          <p:spPr>
            <a:xfrm>
              <a:off x="939872" y="5014189"/>
              <a:ext cx="264879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sz="2400" b="1" dirty="0" err="1">
                  <a:solidFill>
                    <a:schemeClr val="bg1"/>
                  </a:solidFill>
                  <a:latin typeface="212 Orion Sans" pitchFamily="2" charset="0"/>
                  <a:ea typeface="Roboto" panose="02000000000000000000" pitchFamily="2" charset="0"/>
                </a:rPr>
                <a:t>Misoginia</a:t>
              </a:r>
              <a:endParaRPr lang="en-US" sz="2400" b="1" dirty="0">
                <a:solidFill>
                  <a:schemeClr val="bg1"/>
                </a:solidFill>
                <a:latin typeface="212 Orion Sans" pitchFamily="2" charset="0"/>
                <a:ea typeface="Roboto" panose="02000000000000000000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43433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ángulo 7">
            <a:extLst>
              <a:ext uri="{FF2B5EF4-FFF2-40B4-BE49-F238E27FC236}">
                <a16:creationId xmlns:a16="http://schemas.microsoft.com/office/drawing/2014/main" id="{0EEF8770-96A0-498A-964B-35BE98F5051E}"/>
              </a:ext>
            </a:extLst>
          </p:cNvPr>
          <p:cNvSpPr/>
          <p:nvPr/>
        </p:nvSpPr>
        <p:spPr>
          <a:xfrm>
            <a:off x="1227220" y="-151998"/>
            <a:ext cx="994075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4800" b="1" dirty="0">
                <a:solidFill>
                  <a:schemeClr val="accent1"/>
                </a:solidFill>
                <a:latin typeface="Bigger Lemons" panose="02000500000000000000" pitchFamily="2" charset="77"/>
                <a:cs typeface="Calibri" panose="020F0502020204030204" pitchFamily="34" charset="0"/>
              </a:rPr>
              <a:t>Invisibilidad y tolerancia social​</a:t>
            </a:r>
            <a:br>
              <a:rPr lang="es-ES" sz="4800" b="1" dirty="0">
                <a:solidFill>
                  <a:schemeClr val="accent1"/>
                </a:solidFill>
                <a:latin typeface="Bigger Lemons" panose="02000500000000000000" pitchFamily="2" charset="77"/>
                <a:cs typeface="Calibri" panose="020F0502020204030204" pitchFamily="34" charset="0"/>
              </a:rPr>
            </a:br>
            <a:r>
              <a:rPr lang="es-ES" sz="4800" b="1" dirty="0">
                <a:solidFill>
                  <a:schemeClr val="accent1"/>
                </a:solidFill>
                <a:latin typeface="Bigger Lemons" panose="02000500000000000000" pitchFamily="2" charset="77"/>
                <a:cs typeface="Calibri" panose="020F0502020204030204" pitchFamily="34" charset="0"/>
              </a:rPr>
              <a:t>frente a la violencia contra las mujeres​</a:t>
            </a:r>
            <a:endParaRPr lang="es-CR" sz="4800" b="1" dirty="0">
              <a:solidFill>
                <a:schemeClr val="accent1"/>
              </a:solidFill>
              <a:latin typeface="Bigger Lemons" panose="02000500000000000000" pitchFamily="2" charset="77"/>
              <a:cs typeface="Calibri" panose="020F0502020204030204" pitchFamily="34" charset="0"/>
            </a:endParaRP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F6583E08-07BB-41C1-93BC-28CF5C1B09DD}"/>
              </a:ext>
            </a:extLst>
          </p:cNvPr>
          <p:cNvSpPr/>
          <p:nvPr/>
        </p:nvSpPr>
        <p:spPr>
          <a:xfrm>
            <a:off x="166915" y="5615564"/>
            <a:ext cx="1210491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400" dirty="0">
                <a:latin typeface="212 Orion Sans" pitchFamily="2" charset="0"/>
                <a:cs typeface="Calibri" panose="020F0502020204030204" pitchFamily="34" charset="0"/>
              </a:rPr>
              <a:t>Frente a las diversas formas de violencia, ​existen niveles de visibilidad y de tolerancia social.  </a:t>
            </a:r>
          </a:p>
          <a:p>
            <a:pPr algn="ctr"/>
            <a:r>
              <a:rPr lang="es-ES" sz="2400" dirty="0">
                <a:latin typeface="212 Orion Sans" pitchFamily="2" charset="0"/>
                <a:cs typeface="Calibri" panose="020F0502020204030204" pitchFamily="34" charset="0"/>
              </a:rPr>
              <a:t>Algunas manifestaciones son más visibles, ​como por ejemplo:​ la física y ​algunas formas más​</a:t>
            </a:r>
            <a:br>
              <a:rPr lang="es-ES" sz="2400" dirty="0">
                <a:latin typeface="212 Orion Sans" pitchFamily="2" charset="0"/>
                <a:cs typeface="Calibri" panose="020F0502020204030204" pitchFamily="34" charset="0"/>
              </a:rPr>
            </a:br>
            <a:r>
              <a:rPr lang="es-ES" sz="2400" dirty="0">
                <a:latin typeface="212 Orion Sans" pitchFamily="2" charset="0"/>
                <a:cs typeface="Calibri" panose="020F0502020204030204" pitchFamily="34" charset="0"/>
              </a:rPr>
              <a:t>directas y evidentes ​de violencia verbal.  ​	</a:t>
            </a:r>
            <a:endParaRPr lang="es-CR" sz="2400" dirty="0">
              <a:latin typeface="212 Orion Sans" pitchFamily="2" charset="0"/>
              <a:cs typeface="Calibri" panose="020F0502020204030204" pitchFamily="34" charset="0"/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4068F6BE-49A0-B847-A224-B8A21CC5F6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858" y="1582056"/>
            <a:ext cx="11713028" cy="3962401"/>
          </a:xfrm>
          <a:prstGeom prst="rect">
            <a:avLst/>
          </a:prstGeom>
        </p:spPr>
      </p:pic>
      <p:pic>
        <p:nvPicPr>
          <p:cNvPr id="3075" name="Picture 3" descr="Resultado de imagen de no oigo no veo no hablo">
            <a:extLst>
              <a:ext uri="{FF2B5EF4-FFF2-40B4-BE49-F238E27FC236}">
                <a16:creationId xmlns:a16="http://schemas.microsoft.com/office/drawing/2014/main" id="{6B072360-08E0-4521-9982-7E7041DEB8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387416" y="1334027"/>
            <a:ext cx="7084806" cy="3645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416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push dir="u"/>
      </p:transition>
    </mc:Choice>
    <mc:Fallback xmlns="">
      <p:transition spd="slow">
        <p:push dir="u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TextBox 35">
            <a:extLst>
              <a:ext uri="{FF2B5EF4-FFF2-40B4-BE49-F238E27FC236}">
                <a16:creationId xmlns:a16="http://schemas.microsoft.com/office/drawing/2014/main" id="{A0E78B72-1D5A-4A0A-9671-ED4875BF1970}"/>
              </a:ext>
            </a:extLst>
          </p:cNvPr>
          <p:cNvSpPr txBox="1"/>
          <p:nvPr/>
        </p:nvSpPr>
        <p:spPr>
          <a:xfrm>
            <a:off x="397079" y="479507"/>
            <a:ext cx="475376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es-CR" sz="3200" b="1" dirty="0">
                <a:solidFill>
                  <a:schemeClr val="accent1"/>
                </a:solidFill>
                <a:latin typeface="Bigger Lemons" panose="02000500000000000000" pitchFamily="2" charset="77"/>
                <a:cs typeface="Calibri" panose="020F0502020204030204" pitchFamily="34" charset="0"/>
              </a:rPr>
              <a:t>Todas las formas de </a:t>
            </a:r>
            <a:r>
              <a:rPr lang="es-CR" sz="3200" b="1" dirty="0" err="1">
                <a:solidFill>
                  <a:schemeClr val="accent1"/>
                </a:solidFill>
                <a:latin typeface="Bigger Lemons" panose="02000500000000000000" pitchFamily="2" charset="77"/>
                <a:cs typeface="Calibri" panose="020F0502020204030204" pitchFamily="34" charset="0"/>
              </a:rPr>
              <a:t>VcM</a:t>
            </a:r>
            <a:r>
              <a:rPr lang="es-CR" sz="3200" b="1" dirty="0">
                <a:solidFill>
                  <a:schemeClr val="accent1"/>
                </a:solidFill>
                <a:latin typeface="Bigger Lemons" panose="02000500000000000000" pitchFamily="2" charset="77"/>
                <a:cs typeface="Calibri" panose="020F0502020204030204" pitchFamily="34" charset="0"/>
              </a:rPr>
              <a:t> se justifican </a:t>
            </a:r>
            <a:r>
              <a:rPr lang="en-US" sz="3200" b="1" dirty="0">
                <a:solidFill>
                  <a:schemeClr val="accent1"/>
                </a:solidFill>
                <a:latin typeface="Bigger Lemons" panose="02000500000000000000" pitchFamily="2" charset="77"/>
                <a:cs typeface="Calibri" panose="020F0502020204030204" pitchFamily="34" charset="0"/>
              </a:rPr>
              <a:t>​</a:t>
            </a:r>
            <a:br>
              <a:rPr lang="en-US" sz="3200" b="1" dirty="0">
                <a:solidFill>
                  <a:schemeClr val="accent1"/>
                </a:solidFill>
                <a:latin typeface="Bigger Lemons" panose="02000500000000000000" pitchFamily="2" charset="77"/>
                <a:cs typeface="Calibri" panose="020F0502020204030204" pitchFamily="34" charset="0"/>
              </a:rPr>
            </a:br>
            <a:r>
              <a:rPr lang="es-CR" sz="3200" b="1" dirty="0">
                <a:solidFill>
                  <a:schemeClr val="accent1"/>
                </a:solidFill>
                <a:latin typeface="Bigger Lemons" panose="02000500000000000000" pitchFamily="2" charset="77"/>
                <a:cs typeface="Calibri" panose="020F0502020204030204" pitchFamily="34" charset="0"/>
              </a:rPr>
              <a:t>porque están INMERSAS en costumbres y prácticas </a:t>
            </a:r>
            <a:r>
              <a:rPr lang="en-US" sz="3200" b="1" dirty="0">
                <a:solidFill>
                  <a:schemeClr val="accent1"/>
                </a:solidFill>
                <a:latin typeface="Bigger Lemons" panose="02000500000000000000" pitchFamily="2" charset="77"/>
                <a:cs typeface="Calibri" panose="020F0502020204030204" pitchFamily="34" charset="0"/>
              </a:rPr>
              <a:t>​</a:t>
            </a:r>
            <a:br>
              <a:rPr lang="en-US" sz="3200" b="1" dirty="0">
                <a:solidFill>
                  <a:schemeClr val="accent1"/>
                </a:solidFill>
                <a:latin typeface="Bigger Lemons" panose="02000500000000000000" pitchFamily="2" charset="77"/>
                <a:cs typeface="Calibri" panose="020F0502020204030204" pitchFamily="34" charset="0"/>
              </a:rPr>
            </a:br>
            <a:r>
              <a:rPr lang="es-CR" sz="3200" b="1" dirty="0">
                <a:solidFill>
                  <a:schemeClr val="accent1"/>
                </a:solidFill>
                <a:latin typeface="Bigger Lemons" panose="02000500000000000000" pitchFamily="2" charset="77"/>
                <a:cs typeface="Calibri" panose="020F0502020204030204" pitchFamily="34" charset="0"/>
              </a:rPr>
              <a:t>culturales machistas. </a:t>
            </a:r>
            <a:r>
              <a:rPr lang="en-US" sz="3200" b="1" dirty="0">
                <a:solidFill>
                  <a:schemeClr val="accent1"/>
                </a:solidFill>
                <a:latin typeface="Bigger Lemons" panose="02000500000000000000" pitchFamily="2" charset="77"/>
                <a:cs typeface="Calibri" panose="020F0502020204030204" pitchFamily="34" charset="0"/>
              </a:rPr>
              <a:t>​</a:t>
            </a:r>
          </a:p>
          <a:p>
            <a:pPr algn="ctr" fontAlgn="base"/>
            <a:r>
              <a:rPr lang="es-CR" sz="3200" b="1" dirty="0">
                <a:solidFill>
                  <a:schemeClr val="accent1"/>
                </a:solidFill>
                <a:latin typeface="Bigger Lemons" panose="02000500000000000000" pitchFamily="2" charset="77"/>
                <a:cs typeface="Calibri" panose="020F0502020204030204" pitchFamily="34" charset="0"/>
              </a:rPr>
              <a:t>Esto impide que se identifiquen como expresiones de violencia y, así, se genera tolerancia social.</a:t>
            </a:r>
            <a:r>
              <a:rPr lang="en-US" sz="3200" b="1" dirty="0">
                <a:solidFill>
                  <a:schemeClr val="accent1"/>
                </a:solidFill>
                <a:latin typeface="Bigger Lemons" panose="02000500000000000000" pitchFamily="2" charset="77"/>
                <a:cs typeface="Calibri" panose="020F0502020204030204" pitchFamily="34" charset="0"/>
              </a:rPr>
              <a:t>​</a:t>
            </a:r>
          </a:p>
        </p:txBody>
      </p:sp>
      <p:pic>
        <p:nvPicPr>
          <p:cNvPr id="4098" name="Picture 2" descr="Resultado de imagen de tolerancia social a la violencia familiar y contra la mujer imegens de uso libre">
            <a:extLst>
              <a:ext uri="{FF2B5EF4-FFF2-40B4-BE49-F238E27FC236}">
                <a16:creationId xmlns:a16="http://schemas.microsoft.com/office/drawing/2014/main" id="{DC596ECB-A6A6-4D05-A04B-FCA9F6454D2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4122" y="-1"/>
            <a:ext cx="6858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087994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Office Theme">
  <a:themeElements>
    <a:clrScheme name="Tosca">
      <a:dk1>
        <a:sysClr val="windowText" lastClr="000000"/>
      </a:dk1>
      <a:lt1>
        <a:sysClr val="window" lastClr="FFFFFF"/>
      </a:lt1>
      <a:dk2>
        <a:srgbClr val="00ADB6"/>
      </a:dk2>
      <a:lt2>
        <a:srgbClr val="12F3FE"/>
      </a:lt2>
      <a:accent1>
        <a:srgbClr val="00CAD5"/>
      </a:accent1>
      <a:accent2>
        <a:srgbClr val="89C9CC"/>
      </a:accent2>
      <a:accent3>
        <a:srgbClr val="5B8385"/>
      </a:accent3>
      <a:accent4>
        <a:srgbClr val="9692AF"/>
      </a:accent4>
      <a:accent5>
        <a:srgbClr val="EAAFAF"/>
      </a:accent5>
      <a:accent6>
        <a:srgbClr val="48A1FA"/>
      </a:accent6>
      <a:hlink>
        <a:srgbClr val="0563C1"/>
      </a:hlink>
      <a:folHlink>
        <a:srgbClr val="954F72"/>
      </a:folHlink>
    </a:clrScheme>
    <a:fontScheme name="Camiva - Default Font">
      <a:majorFont>
        <a:latin typeface="Oswald"/>
        <a:ea typeface=""/>
        <a:cs typeface=""/>
      </a:majorFont>
      <a:minorFont>
        <a:latin typeface="Catamar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3039</TotalTime>
  <Words>3755</Words>
  <Application>Microsoft Office PowerPoint</Application>
  <PresentationFormat>Panorámica</PresentationFormat>
  <Paragraphs>493</Paragraphs>
  <Slides>65</Slides>
  <Notes>1</Notes>
  <HiddenSlides>0</HiddenSlides>
  <MMClips>1</MMClips>
  <ScaleCrop>false</ScaleCrop>
  <HeadingPairs>
    <vt:vector size="6" baseType="variant">
      <vt:variant>
        <vt:lpstr>Fuentes usadas</vt:lpstr>
      </vt:variant>
      <vt:variant>
        <vt:i4>18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65</vt:i4>
      </vt:variant>
    </vt:vector>
  </HeadingPairs>
  <TitlesOfParts>
    <vt:vector size="84" baseType="lpstr">
      <vt:lpstr>212 Orion Sans</vt:lpstr>
      <vt:lpstr>Arial</vt:lpstr>
      <vt:lpstr>Avenir Next Condensed Medium</vt:lpstr>
      <vt:lpstr>Bigger Lemons</vt:lpstr>
      <vt:lpstr>Blue Dolphin</vt:lpstr>
      <vt:lpstr>Calibri</vt:lpstr>
      <vt:lpstr>Cambria</vt:lpstr>
      <vt:lpstr>Catamaran</vt:lpstr>
      <vt:lpstr>Clear Sans</vt:lpstr>
      <vt:lpstr>Gill Sans</vt:lpstr>
      <vt:lpstr>HAPPY DOODLE</vt:lpstr>
      <vt:lpstr>Hello Brilliant</vt:lpstr>
      <vt:lpstr>Lato</vt:lpstr>
      <vt:lpstr>Montserrat Regular</vt:lpstr>
      <vt:lpstr>Oswald</vt:lpstr>
      <vt:lpstr>Poppins</vt:lpstr>
      <vt:lpstr>Roboto Condensed</vt:lpstr>
      <vt:lpstr>Wingdings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Ley de Penalización de la Violencia  contra las Mujeres</vt:lpstr>
      <vt:lpstr>Ley de Penalización de la Violencia  contra las Mujeres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PC</dc:creator>
  <cp:lastModifiedBy>m21023</cp:lastModifiedBy>
  <cp:revision>361</cp:revision>
  <dcterms:created xsi:type="dcterms:W3CDTF">2019-09-25T12:18:10Z</dcterms:created>
  <dcterms:modified xsi:type="dcterms:W3CDTF">2021-01-29T19:36:36Z</dcterms:modified>
</cp:coreProperties>
</file>